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0" r:id="rId1"/>
  </p:sldMasterIdLst>
  <p:sldIdLst>
    <p:sldId id="256" r:id="rId2"/>
    <p:sldId id="309" r:id="rId3"/>
    <p:sldId id="308" r:id="rId4"/>
    <p:sldId id="317" r:id="rId5"/>
    <p:sldId id="316" r:id="rId6"/>
    <p:sldId id="311" r:id="rId7"/>
    <p:sldId id="262" r:id="rId8"/>
    <p:sldId id="318" r:id="rId9"/>
    <p:sldId id="265" r:id="rId10"/>
    <p:sldId id="319" r:id="rId11"/>
    <p:sldId id="274" r:id="rId12"/>
    <p:sldId id="307" r:id="rId13"/>
    <p:sldId id="313" r:id="rId14"/>
    <p:sldId id="275" r:id="rId15"/>
    <p:sldId id="276" r:id="rId16"/>
    <p:sldId id="315" r:id="rId17"/>
    <p:sldId id="314" r:id="rId18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33"/>
    <a:srgbClr val="06F4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819" autoAdjust="0"/>
    <p:restoredTop sz="93792" autoAdjust="0"/>
  </p:normalViewPr>
  <p:slideViewPr>
    <p:cSldViewPr snapToGrid="0">
      <p:cViewPr varScale="1">
        <p:scale>
          <a:sx n="107" d="100"/>
          <a:sy n="107" d="100"/>
        </p:scale>
        <p:origin x="876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C5E5153-D258-443B-B6A2-DD5BF2A08F10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B41EACF6-8476-4494-B033-9028ABE839E1}">
      <dgm:prSet custT="1"/>
      <dgm:spPr>
        <a:solidFill>
          <a:schemeClr val="accent1"/>
        </a:solidFill>
      </dgm:spPr>
      <dgm:t>
        <a:bodyPr/>
        <a:lstStyle/>
        <a:p>
          <a:r>
            <a:rPr lang="cs-CZ" sz="2400" b="1" dirty="0">
              <a:solidFill>
                <a:schemeClr val="tx1"/>
              </a:solidFill>
              <a:latin typeface="Arial Black" panose="020B0A04020102020204" pitchFamily="34" charset="0"/>
            </a:rPr>
            <a:t>Dokumenty k výzvě</a:t>
          </a:r>
          <a:endParaRPr lang="cs-CZ" sz="2400" dirty="0">
            <a:solidFill>
              <a:schemeClr val="tx1"/>
            </a:solidFill>
            <a:latin typeface="Arial Black" panose="020B0A04020102020204" pitchFamily="34" charset="0"/>
          </a:endParaRPr>
        </a:p>
      </dgm:t>
    </dgm:pt>
    <dgm:pt modelId="{02B13A95-773D-4CE8-A2E8-B46C6EF2ED8D}" type="parTrans" cxnId="{0F2D6A7A-C136-4E33-870B-0B739B8A1DB7}">
      <dgm:prSet/>
      <dgm:spPr/>
      <dgm:t>
        <a:bodyPr/>
        <a:lstStyle/>
        <a:p>
          <a:endParaRPr lang="cs-CZ"/>
        </a:p>
      </dgm:t>
    </dgm:pt>
    <dgm:pt modelId="{1A307BBD-23E0-4091-9E8C-3A1B0925ED8C}" type="sibTrans" cxnId="{0F2D6A7A-C136-4E33-870B-0B739B8A1DB7}">
      <dgm:prSet/>
      <dgm:spPr/>
      <dgm:t>
        <a:bodyPr/>
        <a:lstStyle/>
        <a:p>
          <a:endParaRPr lang="cs-CZ"/>
        </a:p>
      </dgm:t>
    </dgm:pt>
    <dgm:pt modelId="{B43F2C45-A113-4181-A3EB-25ECE9F085A2}" type="pres">
      <dgm:prSet presAssocID="{CC5E5153-D258-443B-B6A2-DD5BF2A08F10}" presName="linear" presStyleCnt="0">
        <dgm:presLayoutVars>
          <dgm:animLvl val="lvl"/>
          <dgm:resizeHandles val="exact"/>
        </dgm:presLayoutVars>
      </dgm:prSet>
      <dgm:spPr/>
    </dgm:pt>
    <dgm:pt modelId="{92EDC7D2-9530-4DFF-8734-137DA654575B}" type="pres">
      <dgm:prSet presAssocID="{B41EACF6-8476-4494-B033-9028ABE839E1}" presName="parentText" presStyleLbl="node1" presStyleIdx="0" presStyleCnt="1" custLinFactNeighborX="5178" custLinFactNeighborY="1106">
        <dgm:presLayoutVars>
          <dgm:chMax val="0"/>
          <dgm:bulletEnabled val="1"/>
        </dgm:presLayoutVars>
      </dgm:prSet>
      <dgm:spPr>
        <a:prstGeom prst="rect">
          <a:avLst/>
        </a:prstGeom>
      </dgm:spPr>
    </dgm:pt>
  </dgm:ptLst>
  <dgm:cxnLst>
    <dgm:cxn modelId="{40429835-B4E9-4D00-86C1-DC6659DB7506}" type="presOf" srcId="{CC5E5153-D258-443B-B6A2-DD5BF2A08F10}" destId="{B43F2C45-A113-4181-A3EB-25ECE9F085A2}" srcOrd="0" destOrd="0" presId="urn:microsoft.com/office/officeart/2005/8/layout/vList2"/>
    <dgm:cxn modelId="{0F2D6A7A-C136-4E33-870B-0B739B8A1DB7}" srcId="{CC5E5153-D258-443B-B6A2-DD5BF2A08F10}" destId="{B41EACF6-8476-4494-B033-9028ABE839E1}" srcOrd="0" destOrd="0" parTransId="{02B13A95-773D-4CE8-A2E8-B46C6EF2ED8D}" sibTransId="{1A307BBD-23E0-4091-9E8C-3A1B0925ED8C}"/>
    <dgm:cxn modelId="{9BEBC1BD-F086-4585-A171-71F9ED320634}" type="presOf" srcId="{B41EACF6-8476-4494-B033-9028ABE839E1}" destId="{92EDC7D2-9530-4DFF-8734-137DA654575B}" srcOrd="0" destOrd="0" presId="urn:microsoft.com/office/officeart/2005/8/layout/vList2"/>
    <dgm:cxn modelId="{C219E4FF-10DB-460D-B98D-F1CF535EB463}" type="presParOf" srcId="{B43F2C45-A113-4181-A3EB-25ECE9F085A2}" destId="{92EDC7D2-9530-4DFF-8734-137DA654575B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2EDC7D2-9530-4DFF-8734-137DA654575B}">
      <dsp:nvSpPr>
        <dsp:cNvPr id="0" name=""/>
        <dsp:cNvSpPr/>
      </dsp:nvSpPr>
      <dsp:spPr>
        <a:xfrm>
          <a:off x="0" y="4682"/>
          <a:ext cx="3462418" cy="599040"/>
        </a:xfrm>
        <a:prstGeom prst="rect">
          <a:avLst/>
        </a:prstGeom>
        <a:solidFill>
          <a:schemeClr val="accent1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b="1" kern="1200" dirty="0">
              <a:solidFill>
                <a:schemeClr val="tx1"/>
              </a:solidFill>
              <a:latin typeface="Arial Black" panose="020B0A04020102020204" pitchFamily="34" charset="0"/>
            </a:rPr>
            <a:t>Dokumenty k výzvě</a:t>
          </a:r>
          <a:endParaRPr lang="cs-CZ" sz="2400" kern="1200" dirty="0">
            <a:solidFill>
              <a:schemeClr val="tx1"/>
            </a:solidFill>
            <a:latin typeface="Arial Black" panose="020B0A04020102020204" pitchFamily="34" charset="0"/>
          </a:endParaRPr>
        </a:p>
      </dsp:txBody>
      <dsp:txXfrm>
        <a:off x="0" y="4682"/>
        <a:ext cx="3462418" cy="5990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1FF36-CABB-473B-B6F3-8CCA7F776F0A}" type="datetimeFigureOut">
              <a:rPr lang="cs-CZ" smtClean="0"/>
              <a:pPr/>
              <a:t>18.06.2020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14DF4-C3A4-467D-BD63-A0CD9FA9745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04119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1FF36-CABB-473B-B6F3-8CCA7F776F0A}" type="datetimeFigureOut">
              <a:rPr lang="cs-CZ" smtClean="0"/>
              <a:pPr/>
              <a:t>18.06.2020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14DF4-C3A4-467D-BD63-A0CD9FA9745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16748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1FF36-CABB-473B-B6F3-8CCA7F776F0A}" type="datetimeFigureOut">
              <a:rPr lang="cs-CZ" smtClean="0"/>
              <a:pPr/>
              <a:t>18.06.2020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14DF4-C3A4-467D-BD63-A0CD9FA9745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730057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1FF36-CABB-473B-B6F3-8CCA7F776F0A}" type="datetimeFigureOut">
              <a:rPr lang="cs-CZ" smtClean="0"/>
              <a:pPr/>
              <a:t>18.06.2020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14DF4-C3A4-467D-BD63-A0CD9FA9745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38236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1FF36-CABB-473B-B6F3-8CCA7F776F0A}" type="datetimeFigureOut">
              <a:rPr lang="cs-CZ" smtClean="0"/>
              <a:pPr/>
              <a:t>18.06.2020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14DF4-C3A4-467D-BD63-A0CD9FA9745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48550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1FF36-CABB-473B-B6F3-8CCA7F776F0A}" type="datetimeFigureOut">
              <a:rPr lang="cs-CZ" smtClean="0"/>
              <a:pPr/>
              <a:t>18.06.2020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14DF4-C3A4-467D-BD63-A0CD9FA9745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67871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1FF36-CABB-473B-B6F3-8CCA7F776F0A}" type="datetimeFigureOut">
              <a:rPr lang="cs-CZ" smtClean="0"/>
              <a:pPr/>
              <a:t>18.06.2020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14DF4-C3A4-467D-BD63-A0CD9FA9745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38145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1FF36-CABB-473B-B6F3-8CCA7F776F0A}" type="datetimeFigureOut">
              <a:rPr lang="cs-CZ" smtClean="0"/>
              <a:pPr/>
              <a:t>18.06.2020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14DF4-C3A4-467D-BD63-A0CD9FA9745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249650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1FF36-CABB-473B-B6F3-8CCA7F776F0A}" type="datetimeFigureOut">
              <a:rPr lang="cs-CZ" smtClean="0"/>
              <a:pPr/>
              <a:t>18.06.2020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14DF4-C3A4-467D-BD63-A0CD9FA9745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29081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1FF36-CABB-473B-B6F3-8CCA7F776F0A}" type="datetimeFigureOut">
              <a:rPr lang="cs-CZ" smtClean="0"/>
              <a:pPr/>
              <a:t>18.06.2020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14DF4-C3A4-467D-BD63-A0CD9FA9745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70705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1FF36-CABB-473B-B6F3-8CCA7F776F0A}" type="datetimeFigureOut">
              <a:rPr lang="cs-CZ" smtClean="0"/>
              <a:pPr/>
              <a:t>18.06.2020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14DF4-C3A4-467D-BD63-A0CD9FA9745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21485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1FF36-CABB-473B-B6F3-8CCA7F776F0A}" type="datetimeFigureOut">
              <a:rPr lang="cs-CZ" smtClean="0"/>
              <a:pPr/>
              <a:t>18.06.2020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14DF4-C3A4-467D-BD63-A0CD9FA9745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55599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1FF36-CABB-473B-B6F3-8CCA7F776F0A}" type="datetimeFigureOut">
              <a:rPr lang="cs-CZ" smtClean="0"/>
              <a:pPr/>
              <a:t>18.06.2020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14DF4-C3A4-467D-BD63-A0CD9FA9745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28437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1FF36-CABB-473B-B6F3-8CCA7F776F0A}" type="datetimeFigureOut">
              <a:rPr lang="cs-CZ" smtClean="0"/>
              <a:pPr/>
              <a:t>18.06.2020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14DF4-C3A4-467D-BD63-A0CD9FA9745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19894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1FF36-CABB-473B-B6F3-8CCA7F776F0A}" type="datetimeFigureOut">
              <a:rPr lang="cs-CZ" smtClean="0"/>
              <a:pPr/>
              <a:t>18.06.2020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14DF4-C3A4-467D-BD63-A0CD9FA9745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66322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1FF36-CABB-473B-B6F3-8CCA7F776F0A}" type="datetimeFigureOut">
              <a:rPr lang="cs-CZ" smtClean="0"/>
              <a:pPr/>
              <a:t>18.06.2020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14DF4-C3A4-467D-BD63-A0CD9FA9745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78593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1FF36-CABB-473B-B6F3-8CCA7F776F0A}" type="datetimeFigureOut">
              <a:rPr lang="cs-CZ" smtClean="0"/>
              <a:pPr/>
              <a:t>18.06.2020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4514DF4-C3A4-467D-BD63-A0CD9FA9745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30173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1" r:id="rId1"/>
    <p:sldLayoutId id="2147483942" r:id="rId2"/>
    <p:sldLayoutId id="2147483943" r:id="rId3"/>
    <p:sldLayoutId id="2147483944" r:id="rId4"/>
    <p:sldLayoutId id="2147483945" r:id="rId5"/>
    <p:sldLayoutId id="2147483946" r:id="rId6"/>
    <p:sldLayoutId id="2147483947" r:id="rId7"/>
    <p:sldLayoutId id="2147483948" r:id="rId8"/>
    <p:sldLayoutId id="2147483949" r:id="rId9"/>
    <p:sldLayoutId id="2147483950" r:id="rId10"/>
    <p:sldLayoutId id="2147483951" r:id="rId11"/>
    <p:sldLayoutId id="2147483952" r:id="rId12"/>
    <p:sldLayoutId id="2147483953" r:id="rId13"/>
    <p:sldLayoutId id="2147483954" r:id="rId14"/>
    <p:sldLayoutId id="2147483955" r:id="rId15"/>
    <p:sldLayoutId id="214748395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Layout" Target="../diagrams/layout1.xml"/><Relationship Id="rId7" Type="http://schemas.openxmlformats.org/officeDocument/2006/relationships/hyperlink" Target="https://www.mezihrady.cz/nabizime/irop/vyzvy/" TargetMode="Externa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mailto:houskova@mezihrady.cz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irop.mmr.cz/cs/Vyzvy/Seznam/Vyzva-c-53-Udrzitelna-doprava-integrovane-projekty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772414" y="3730260"/>
            <a:ext cx="7039892" cy="1200330"/>
          </a:xfrm>
        </p:spPr>
        <p:txBody>
          <a:bodyPr>
            <a:normAutofit/>
          </a:bodyPr>
          <a:lstStyle/>
          <a:p>
            <a:pPr algn="ctr">
              <a:lnSpc>
                <a:spcPct val="90000"/>
              </a:lnSpc>
            </a:pPr>
            <a:r>
              <a:rPr lang="cs-CZ" sz="2600" b="1" dirty="0">
                <a:solidFill>
                  <a:schemeClr val="tx1"/>
                </a:solidFill>
                <a:latin typeface="Arial Narrow" panose="020B0606020202030204" pitchFamily="34" charset="0"/>
              </a:rPr>
              <a:t>19.6.2020, OÚ Nižbor od 10hod</a:t>
            </a:r>
            <a:br>
              <a:rPr lang="cs-CZ" sz="2600" b="1" dirty="0"/>
            </a:br>
            <a:br>
              <a:rPr lang="cs-CZ" sz="2600" b="1" dirty="0"/>
            </a:br>
            <a:endParaRPr lang="cs-CZ" sz="2600" b="1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59791" y="5301828"/>
            <a:ext cx="4977562" cy="8212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Obrázek 5" descr="Obsah obrázku kreslení, podepsat&#10;&#10;Popis byl vytvořen automaticky">
            <a:extLst>
              <a:ext uri="{FF2B5EF4-FFF2-40B4-BE49-F238E27FC236}">
                <a16:creationId xmlns:a16="http://schemas.microsoft.com/office/drawing/2014/main" id="{76ADBA59-9BDC-4812-B3FE-3A23308CFB2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12188" y="5502313"/>
            <a:ext cx="1801906" cy="1068777"/>
          </a:xfrm>
          <a:prstGeom prst="rect">
            <a:avLst/>
          </a:prstGeom>
        </p:spPr>
      </p:pic>
      <p:sp>
        <p:nvSpPr>
          <p:cNvPr id="3" name="Obdélník 2">
            <a:extLst>
              <a:ext uri="{FF2B5EF4-FFF2-40B4-BE49-F238E27FC236}">
                <a16:creationId xmlns:a16="http://schemas.microsoft.com/office/drawing/2014/main" id="{DBD1B2A5-AC9B-4C04-AF17-9D6610D537B3}"/>
              </a:ext>
            </a:extLst>
          </p:cNvPr>
          <p:cNvSpPr/>
          <p:nvPr/>
        </p:nvSpPr>
        <p:spPr>
          <a:xfrm>
            <a:off x="1380565" y="1927412"/>
            <a:ext cx="735105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3600" dirty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</a:rPr>
              <a:t>Seminář pro žadatele ve výzvě č. 5 IROP - Doprava</a:t>
            </a:r>
          </a:p>
        </p:txBody>
      </p:sp>
    </p:spTree>
    <p:extLst>
      <p:ext uri="{BB962C8B-B14F-4D97-AF65-F5344CB8AC3E}">
        <p14:creationId xmlns:p14="http://schemas.microsoft.com/office/powerpoint/2010/main" val="1125575308"/>
      </p:ext>
    </p:extLst>
  </p:cSld>
  <p:clrMapOvr>
    <a:masterClrMapping/>
  </p:clrMapOvr>
  <p:transition spd="slow"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2269" y="471076"/>
            <a:ext cx="7163237" cy="1070854"/>
          </a:xfr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cs-CZ" sz="2400" b="1" dirty="0">
                <a:solidFill>
                  <a:schemeClr val="tx1"/>
                </a:solidFill>
                <a:latin typeface="Arial Black" panose="020B0A04020102020204" pitchFamily="34" charset="0"/>
              </a:rPr>
              <a:t>aktivita Cyklodoprava</a:t>
            </a:r>
            <a:br>
              <a:rPr lang="cs-CZ" sz="2400" b="1" dirty="0">
                <a:solidFill>
                  <a:schemeClr val="tx1"/>
                </a:solidFill>
                <a:latin typeface="Arial Black" panose="020B0A04020102020204" pitchFamily="34" charset="0"/>
              </a:rPr>
            </a:br>
            <a:r>
              <a:rPr lang="cs-CZ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VEDLEJŠÍ AKTIVITY PROJEKTU (způsobilé výdaje= CZV)</a:t>
            </a:r>
            <a:endParaRPr lang="cs-CZ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82270" y="1769732"/>
            <a:ext cx="8077636" cy="4801358"/>
          </a:xfrm>
          <a:noFill/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sz="1500" dirty="0">
                <a:latin typeface="Arial" panose="020B0604020202020204" pitchFamily="34" charset="0"/>
                <a:cs typeface="Arial" panose="020B0604020202020204" pitchFamily="34" charset="0"/>
              </a:rPr>
              <a:t>výdaje související s komunikací pro pěší (přístřešky, čekárny, stojany  na kola..)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1500" dirty="0">
                <a:latin typeface="Arial" panose="020B0604020202020204" pitchFamily="34" charset="0"/>
                <a:cs typeface="Arial" panose="020B0604020202020204" pitchFamily="34" charset="0"/>
              </a:rPr>
              <a:t>výdaje na odůvodněné stavbou vyvolané investice (přeložky, připojení nemovitostí)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1500" dirty="0">
                <a:latin typeface="Arial" panose="020B0604020202020204" pitchFamily="34" charset="0"/>
                <a:cs typeface="Arial" panose="020B0604020202020204" pitchFamily="34" charset="0"/>
              </a:rPr>
              <a:t>stavbou vyvolané ostatní úpravy a přeložky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1500" dirty="0">
                <a:latin typeface="Arial" panose="020B0604020202020204" pitchFamily="34" charset="0"/>
                <a:cs typeface="Arial" panose="020B0604020202020204" pitchFamily="34" charset="0"/>
              </a:rPr>
              <a:t>provizorní komunikace a lávky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1500" dirty="0">
                <a:latin typeface="Arial" panose="020B0604020202020204" pitchFamily="34" charset="0"/>
                <a:cs typeface="Arial" panose="020B0604020202020204" pitchFamily="34" charset="0"/>
              </a:rPr>
              <a:t>přechodné dopravní značení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1500" dirty="0">
                <a:latin typeface="Arial" panose="020B0604020202020204" pitchFamily="34" charset="0"/>
                <a:cs typeface="Arial" panose="020B0604020202020204" pitchFamily="34" charset="0"/>
              </a:rPr>
              <a:t>projektová dokumentace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1500" dirty="0">
                <a:latin typeface="Arial" panose="020B0604020202020204" pitchFamily="34" charset="0"/>
                <a:cs typeface="Arial" panose="020B0604020202020204" pitchFamily="34" charset="0"/>
              </a:rPr>
              <a:t>nákup pozemků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1500" dirty="0">
                <a:latin typeface="Arial" panose="020B0604020202020204" pitchFamily="34" charset="0"/>
                <a:cs typeface="Arial" panose="020B0604020202020204" pitchFamily="34" charset="0"/>
              </a:rPr>
              <a:t>zabezpečení stavby (TDI, autorský dozor, BOZP)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1500" dirty="0">
                <a:latin typeface="Arial" panose="020B0604020202020204" pitchFamily="34" charset="0"/>
                <a:cs typeface="Arial" panose="020B0604020202020204" pitchFamily="34" charset="0"/>
              </a:rPr>
              <a:t>zpracování studie proveditelnosti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1500" dirty="0">
                <a:latin typeface="Arial" panose="020B0604020202020204" pitchFamily="34" charset="0"/>
                <a:cs typeface="Arial" panose="020B0604020202020204" pitchFamily="34" charset="0"/>
              </a:rPr>
              <a:t>výběrové řízení na VZ (zpracování, vyhlášení)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1500" dirty="0">
                <a:latin typeface="Arial" panose="020B0604020202020204" pitchFamily="34" charset="0"/>
                <a:cs typeface="Arial" panose="020B0604020202020204" pitchFamily="34" charset="0"/>
              </a:rPr>
              <a:t>povinná publicita a DPH</a:t>
            </a:r>
          </a:p>
          <a:p>
            <a:pPr marL="0" indent="0">
              <a:buNone/>
            </a:pPr>
            <a:r>
              <a:rPr lang="cs-CZ" sz="1600" dirty="0">
                <a:latin typeface="Arial" pitchFamily="34" charset="0"/>
                <a:cs typeface="Arial" pitchFamily="34" charset="0"/>
              </a:rPr>
              <a:t>Výdaje na vedlejší aktivity projektu celkem </a:t>
            </a:r>
            <a:r>
              <a:rPr lang="cs-CZ" sz="1600" b="1" dirty="0">
                <a:latin typeface="Arial" pitchFamily="34" charset="0"/>
                <a:cs typeface="Arial" pitchFamily="34" charset="0"/>
              </a:rPr>
              <a:t>jsou způsobilé do výše 15 % celkových způsobilých výdajů projektu.</a:t>
            </a:r>
            <a:endParaRPr lang="cs-CZ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sz="1400" dirty="0">
              <a:solidFill>
                <a:schemeClr val="tx1"/>
              </a:solidFill>
            </a:endParaRPr>
          </a:p>
        </p:txBody>
      </p:sp>
      <p:pic>
        <p:nvPicPr>
          <p:cNvPr id="5" name="Obrázek 4" descr="Obsah obrázku kreslení, podepsat&#10;&#10;Popis byl vytvořen automaticky">
            <a:extLst>
              <a:ext uri="{FF2B5EF4-FFF2-40B4-BE49-F238E27FC236}">
                <a16:creationId xmlns:a16="http://schemas.microsoft.com/office/drawing/2014/main" id="{040036A1-6EF1-4BF0-86D0-198C69C8EAB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12188" y="5502313"/>
            <a:ext cx="1801906" cy="10687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82037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5275" y="607324"/>
            <a:ext cx="2631818" cy="564226"/>
          </a:xfr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cs-CZ" sz="2400" b="1" dirty="0">
                <a:solidFill>
                  <a:schemeClr val="tx1"/>
                </a:solidFill>
                <a:latin typeface="Arial Black" pitchFamily="34" charset="0"/>
              </a:rPr>
              <a:t>INDIKÁTORY</a:t>
            </a:r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574927" y="3521749"/>
            <a:ext cx="8309097" cy="1760729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cs-CZ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Žadatel je povinen vybrat indikátor, který odpovídá zvolené aktivitě a náplni projektu.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Plánovaná hodnota indikátoru je závazná. 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Nenaplnění či překročení vykazovaného indikátoru může vést ke krácení nebo nevyplacení dotace.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Jeho neudržení po dobu udržitelnosti může mít charakter porušení rozpočtové kázně</a:t>
            </a:r>
            <a:br>
              <a:rPr lang="cs-CZ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cs-CZ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 následkem finanční sankce. 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5" name="Zaoblený obdélník 4"/>
          <p:cNvSpPr/>
          <p:nvPr/>
        </p:nvSpPr>
        <p:spPr>
          <a:xfrm>
            <a:off x="574927" y="1369333"/>
            <a:ext cx="9079464" cy="1878709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1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Bezpečnost dopravy                                                                      </a:t>
            </a:r>
          </a:p>
          <a:p>
            <a:r>
              <a:rPr lang="cs-CZ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7 50 01 - Počet realizací vedoucích ke zvýšení bezpečnosti v dopravě (výstupový indikátor)                                </a:t>
            </a:r>
          </a:p>
          <a:p>
            <a:endParaRPr lang="cs-CZ" sz="16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cs-CZ" sz="1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Cyklodoprava   </a:t>
            </a:r>
            <a:r>
              <a:rPr lang="cs-CZ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                                                                    </a:t>
            </a:r>
          </a:p>
          <a:p>
            <a:r>
              <a:rPr lang="cs-CZ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7 61 00 - Délka nově vybudovaných cyklostezek a cyklotras (výstupový indikátor)         </a:t>
            </a:r>
          </a:p>
        </p:txBody>
      </p:sp>
      <p:pic>
        <p:nvPicPr>
          <p:cNvPr id="6" name="Obrázek 5" descr="Obsah obrázku kreslení, podepsat&#10;&#10;Popis byl vytvořen automaticky">
            <a:extLst>
              <a:ext uri="{FF2B5EF4-FFF2-40B4-BE49-F238E27FC236}">
                <a16:creationId xmlns:a16="http://schemas.microsoft.com/office/drawing/2014/main" id="{EF68E184-BA4E-44B7-8563-3C9CF9EDEB1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12188" y="5502313"/>
            <a:ext cx="1801906" cy="10687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55552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0310358F-2657-45E1-9344-9524974D70F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69242986"/>
              </p:ext>
            </p:extLst>
          </p:nvPr>
        </p:nvGraphicFramePr>
        <p:xfrm>
          <a:off x="383442" y="454112"/>
          <a:ext cx="3462418" cy="6037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23C0CBF-9480-48BF-A26A-0E42F26623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3442" y="1488142"/>
            <a:ext cx="8644725" cy="419548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1400" dirty="0">
                <a:latin typeface="Arial" pitchFamily="34" charset="0"/>
                <a:cs typeface="Arial" pitchFamily="34" charset="0"/>
              </a:rPr>
              <a:t>VŠECHNY DOKUMENTY NALEZNETE NA NAŠICH WEB STRÁNKÁCH </a:t>
            </a:r>
            <a:r>
              <a:rPr lang="cs-CZ" sz="1600" dirty="0">
                <a:hlinkClick r:id="rId7"/>
              </a:rPr>
              <a:t>NABIZIME/IROP/VYZVY</a:t>
            </a:r>
            <a:r>
              <a:rPr lang="cs-CZ" dirty="0">
                <a:hlinkClick r:id="rId7"/>
              </a:rPr>
              <a:t>/</a:t>
            </a:r>
            <a:endParaRPr lang="cs-CZ" dirty="0"/>
          </a:p>
          <a:p>
            <a:pPr marL="0" indent="0">
              <a:buNone/>
            </a:pPr>
            <a:endParaRPr lang="cs-CZ" sz="14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cs-CZ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Obecná pravidla pro žadatele a příjemce </a:t>
            </a:r>
            <a:r>
              <a:rPr lang="cs-CZ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+ přílohy verze 1.13. platnost od 15.10.2019</a:t>
            </a:r>
          </a:p>
          <a:p>
            <a:pPr marL="0" indent="0">
              <a:buNone/>
            </a:pPr>
            <a:r>
              <a:rPr lang="cs-CZ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Specifická pravidla pro žadatele a příjemce </a:t>
            </a:r>
            <a:r>
              <a:rPr lang="cs-CZ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+ přílohy verze 1.4. platnost od 8.10.2019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1400" dirty="0">
                <a:latin typeface="Arial" pitchFamily="34" charset="0"/>
                <a:cs typeface="Arial" pitchFamily="34" charset="0"/>
              </a:rPr>
              <a:t>Studie proveditelnosti – závazná osnova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1400" dirty="0">
                <a:latin typeface="Arial" pitchFamily="34" charset="0"/>
                <a:cs typeface="Arial" pitchFamily="34" charset="0"/>
              </a:rPr>
              <a:t>Karta souladu projektu s principy udržitelné dopravy (intenzita dopravy)</a:t>
            </a:r>
          </a:p>
          <a:p>
            <a:pPr marL="0" indent="0">
              <a:buNone/>
            </a:pPr>
            <a:r>
              <a:rPr lang="cs-CZ" sz="1400" b="1" dirty="0">
                <a:latin typeface="Arial" pitchFamily="34" charset="0"/>
                <a:cs typeface="Arial" pitchFamily="34" charset="0"/>
              </a:rPr>
              <a:t>Výzva č. 5 – MAS Mezi Hrady z.s. – IROP – Bezpečná doprava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1400" dirty="0">
                <a:latin typeface="Arial" pitchFamily="34" charset="0"/>
                <a:cs typeface="Arial" pitchFamily="34" charset="0"/>
              </a:rPr>
              <a:t>Příloha č. 1 - Kritéria formálního  hodnocení a přijatelnosti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1400" dirty="0">
                <a:latin typeface="Arial" pitchFamily="34" charset="0"/>
                <a:cs typeface="Arial" pitchFamily="34" charset="0"/>
              </a:rPr>
              <a:t>Příloha č. 2 - Kritéria věcného hodnocení</a:t>
            </a:r>
          </a:p>
          <a:p>
            <a:pPr marL="0" indent="0">
              <a:buNone/>
            </a:pPr>
            <a:endParaRPr lang="cs-CZ" sz="1400" b="1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cs-CZ" sz="1400" b="1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cs-CZ" sz="1400" dirty="0">
                <a:latin typeface="Arial" pitchFamily="34" charset="0"/>
                <a:cs typeface="Arial" pitchFamily="34" charset="0"/>
              </a:rPr>
              <a:t>Proces hodnocení naleznete v Interních postupech MAS Mezi Hrady, z.s. pro IROP.</a:t>
            </a:r>
          </a:p>
        </p:txBody>
      </p:sp>
      <p:pic>
        <p:nvPicPr>
          <p:cNvPr id="7" name="Obrázek 6" descr="Obsah obrázku kreslení, podepsat&#10;&#10;Popis byl vytvořen automaticky">
            <a:extLst>
              <a:ext uri="{FF2B5EF4-FFF2-40B4-BE49-F238E27FC236}">
                <a16:creationId xmlns:a16="http://schemas.microsoft.com/office/drawing/2014/main" id="{1255ABAC-9A88-45FF-97EA-2DFD0159BA8B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12188" y="5502313"/>
            <a:ext cx="1801906" cy="10687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82042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1220" y="662771"/>
            <a:ext cx="2545392" cy="572512"/>
          </a:xfr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cs-CZ" sz="240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Povinné přílohy</a:t>
            </a:r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403412" y="1513243"/>
            <a:ext cx="8615083" cy="4222152"/>
          </a:xfrm>
          <a:noFill/>
          <a:ln>
            <a:solidFill>
              <a:schemeClr val="bg1"/>
            </a:solidFill>
          </a:ln>
        </p:spPr>
        <p:txBody>
          <a:bodyPr numCol="1">
            <a:noAutofit/>
          </a:bodyPr>
          <a:lstStyle/>
          <a:p>
            <a:pPr marL="514350" lvl="2" indent="-342900">
              <a:spcBef>
                <a:spcPts val="600"/>
              </a:spcBef>
              <a:buFont typeface="+mj-lt"/>
              <a:buAutoNum type="arabicPeriod"/>
            </a:pPr>
            <a:r>
              <a:rPr lang="cs-CZ" sz="1600" dirty="0">
                <a:latin typeface="Arial" pitchFamily="34" charset="0"/>
                <a:cs typeface="Arial" pitchFamily="34" charset="0"/>
              </a:rPr>
              <a:t>Plná moc</a:t>
            </a:r>
          </a:p>
          <a:p>
            <a:pPr marL="514350" lvl="2" indent="-342900">
              <a:spcBef>
                <a:spcPts val="600"/>
              </a:spcBef>
              <a:buFont typeface="+mj-lt"/>
              <a:buAutoNum type="arabicPeriod"/>
            </a:pPr>
            <a:r>
              <a:rPr lang="cs-CZ" sz="1600" dirty="0">
                <a:latin typeface="Arial" pitchFamily="34" charset="0"/>
                <a:cs typeface="Arial" pitchFamily="34" charset="0"/>
              </a:rPr>
              <a:t>Zadávací a výběrová řízení (založit v modulu Veřejné zakázky v MS2014+)</a:t>
            </a:r>
          </a:p>
          <a:p>
            <a:pPr marL="514350" lvl="2" indent="-342900">
              <a:spcBef>
                <a:spcPts val="600"/>
              </a:spcBef>
              <a:buFont typeface="+mj-lt"/>
              <a:buAutoNum type="arabicPeriod"/>
            </a:pPr>
            <a:r>
              <a:rPr lang="cs-CZ" sz="1600" b="1" dirty="0">
                <a:latin typeface="Arial" pitchFamily="34" charset="0"/>
                <a:cs typeface="Arial" pitchFamily="34" charset="0"/>
              </a:rPr>
              <a:t>Studie proveditelnosti</a:t>
            </a:r>
          </a:p>
          <a:p>
            <a:pPr marL="514350" lvl="2" indent="-342900">
              <a:spcBef>
                <a:spcPts val="600"/>
              </a:spcBef>
              <a:buFont typeface="+mj-lt"/>
              <a:buAutoNum type="arabicPeriod"/>
            </a:pPr>
            <a:r>
              <a:rPr lang="cs-CZ" sz="1600" b="1" dirty="0">
                <a:latin typeface="Arial" pitchFamily="34" charset="0"/>
                <a:cs typeface="Arial" pitchFamily="34" charset="0"/>
              </a:rPr>
              <a:t>Karta souladu projektu s principy udržitelné mobility</a:t>
            </a:r>
          </a:p>
          <a:p>
            <a:pPr marL="514350" lvl="2" indent="-342900">
              <a:spcBef>
                <a:spcPts val="600"/>
              </a:spcBef>
              <a:buFont typeface="+mj-lt"/>
              <a:buAutoNum type="arabicPeriod"/>
            </a:pPr>
            <a:r>
              <a:rPr lang="cs-CZ" sz="1600" dirty="0">
                <a:latin typeface="Arial" pitchFamily="34" charset="0"/>
                <a:cs typeface="Arial" pitchFamily="34" charset="0"/>
              </a:rPr>
              <a:t>Čestné prohlášení o skutečném majiteli </a:t>
            </a:r>
          </a:p>
          <a:p>
            <a:pPr marL="514350" lvl="2" indent="-342900">
              <a:spcBef>
                <a:spcPts val="600"/>
              </a:spcBef>
              <a:buFont typeface="+mj-lt"/>
              <a:buAutoNum type="arabicPeriod"/>
            </a:pPr>
            <a:r>
              <a:rPr lang="cs-CZ" sz="1600" dirty="0">
                <a:latin typeface="Arial" pitchFamily="34" charset="0"/>
                <a:cs typeface="Arial" pitchFamily="34" charset="0"/>
              </a:rPr>
              <a:t>Územní rozhodnutí nebo územní souhlas nebo veřejnoprávní smlouva nahrazující územní řízení </a:t>
            </a:r>
          </a:p>
          <a:p>
            <a:pPr marL="514350" lvl="2" indent="-342900">
              <a:spcBef>
                <a:spcPts val="600"/>
              </a:spcBef>
              <a:buFont typeface="+mj-lt"/>
              <a:buAutoNum type="arabicPeriod"/>
            </a:pPr>
            <a:r>
              <a:rPr lang="cs-CZ" sz="1600" dirty="0">
                <a:latin typeface="Arial" pitchFamily="34" charset="0"/>
                <a:cs typeface="Arial" pitchFamily="34" charset="0"/>
              </a:rPr>
              <a:t>Žádost o stavební povolení nebo ohlášení, případně stavební povolení nebo souhlas s provedením ohlášeného stavebního záměru nebo veřejnoprávní smlouva nahrazující stavební povolení</a:t>
            </a:r>
          </a:p>
          <a:p>
            <a:pPr marL="514350" lvl="2" indent="-342900">
              <a:spcBef>
                <a:spcPts val="600"/>
              </a:spcBef>
              <a:buFont typeface="+mj-lt"/>
              <a:buAutoNum type="arabicPeriod"/>
            </a:pPr>
            <a:r>
              <a:rPr lang="cs-CZ" sz="1600" dirty="0">
                <a:latin typeface="Arial" pitchFamily="34" charset="0"/>
                <a:cs typeface="Arial" pitchFamily="34" charset="0"/>
              </a:rPr>
              <a:t>Projektová dokumentace pro vydání stavebního povolení nebo pro ohlášení stavby </a:t>
            </a:r>
          </a:p>
          <a:p>
            <a:pPr marL="514350" lvl="2" indent="-342900">
              <a:spcBef>
                <a:spcPts val="600"/>
              </a:spcBef>
              <a:buFont typeface="+mj-lt"/>
              <a:buAutoNum type="arabicPeriod"/>
            </a:pPr>
            <a:r>
              <a:rPr lang="cs-CZ" sz="1600" dirty="0">
                <a:latin typeface="Arial" pitchFamily="34" charset="0"/>
                <a:cs typeface="Arial" pitchFamily="34" charset="0"/>
              </a:rPr>
              <a:t>Položkový rozpočet stavby </a:t>
            </a:r>
          </a:p>
          <a:p>
            <a:pPr marL="514350" lvl="2" indent="-342900">
              <a:spcBef>
                <a:spcPts val="600"/>
              </a:spcBef>
              <a:buFont typeface="+mj-lt"/>
              <a:buAutoNum type="arabicPeriod"/>
            </a:pPr>
            <a:r>
              <a:rPr lang="cs-CZ" sz="1600" dirty="0">
                <a:latin typeface="Arial" pitchFamily="34" charset="0"/>
                <a:cs typeface="Arial" pitchFamily="34" charset="0"/>
              </a:rPr>
              <a:t>Výpočet čistých jiných peněžních příjmů  </a:t>
            </a:r>
          </a:p>
          <a:p>
            <a:pPr marL="514350" lvl="2" indent="-342900">
              <a:spcBef>
                <a:spcPts val="600"/>
              </a:spcBef>
              <a:buFont typeface="+mj-lt"/>
              <a:buAutoNum type="arabicPeriod"/>
            </a:pPr>
            <a:r>
              <a:rPr lang="cs-CZ" sz="1600" dirty="0">
                <a:latin typeface="Arial" pitchFamily="34" charset="0"/>
                <a:cs typeface="Arial" pitchFamily="34" charset="0"/>
              </a:rPr>
              <a:t>Smlouva o spolupráci </a:t>
            </a:r>
            <a:r>
              <a:rPr lang="cs-CZ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pouze v případě, že projekt má být realizován na území více obcí. </a:t>
            </a:r>
          </a:p>
        </p:txBody>
      </p:sp>
      <p:pic>
        <p:nvPicPr>
          <p:cNvPr id="6" name="Obrázek 5" descr="Obsah obrázku kreslení, podepsat&#10;&#10;Popis byl vytvořen automaticky">
            <a:extLst>
              <a:ext uri="{FF2B5EF4-FFF2-40B4-BE49-F238E27FC236}">
                <a16:creationId xmlns:a16="http://schemas.microsoft.com/office/drawing/2014/main" id="{10B9A3F8-8349-4E6A-BD85-93C8B4E3629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12188" y="5502313"/>
            <a:ext cx="1801906" cy="10687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08158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28918" y="528845"/>
            <a:ext cx="7860001" cy="815861"/>
          </a:xfr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cs-CZ" sz="2400" b="1" dirty="0">
                <a:solidFill>
                  <a:schemeClr val="tx1"/>
                </a:solidFill>
                <a:latin typeface="Arial Black" pitchFamily="34" charset="0"/>
              </a:rPr>
              <a:t>Hodnocení a výběr projektů</a:t>
            </a:r>
            <a:br>
              <a:rPr lang="cs-CZ" sz="2400" b="1" dirty="0">
                <a:solidFill>
                  <a:schemeClr val="tx1"/>
                </a:solidFill>
                <a:latin typeface="Arial Black" pitchFamily="34" charset="0"/>
              </a:rPr>
            </a:br>
            <a:r>
              <a:rPr lang="cs-CZ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fáze - Kontrola přijatelnosti a formálních náležitostí projektu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12377" y="1515034"/>
            <a:ext cx="8220636" cy="4679577"/>
          </a:xfrm>
          <a:noFill/>
        </p:spPr>
        <p:txBody>
          <a:bodyPr>
            <a:normAutofit fontScale="700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endParaRPr lang="cs-CZ" sz="1400" dirty="0">
              <a:latin typeface="Arial" pitchFamily="34" charset="0"/>
              <a:cs typeface="Arial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cs-CZ" sz="17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Žádost o podporu je podána v předepsané formě.	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17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Žádost o podporu je podepsána oprávněným zástupcem žadatele.	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17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Jsou doloženy všechny povinné přílohy a obsahově splňují náležitosti, požadované v dokumentaci k výzvě MAS. 	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17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Žadatel splňuje definice oprávněného příjemce pro specifický cíl 1.2 a výzvu MAS.	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17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Projekt je v souladu s integrovanou strategií CLLD MAS Mezi Hrady, s podmínkami výzvy MAS a podporovanými aktivitami.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17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Projekt respektuje minimální a maximální hranici celkových způsobilých výdajů.	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17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Projekt je svým zaměřením v souladu s cíli a Potřebnost realizace projektu je odůvodněná.	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17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Výsledky projektu jsou udržitelné.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17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Projekt nemá negativní vliv na žádnou z horizontálních priorit IROP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17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Žadatel má zajištěnou administrativní, finanční a provozní kapacitu k realizaci a udržitelnosti projektu.	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17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Projekt je v souladu s Dopravní politikou ČR 2014-2020.	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17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Projekt přispívá k eliminaci negativních vlivů dopravy na životní prostředí.	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17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Projekt přispívá ke zvýšení bezpečnosti (Aktivita Bezpečnost dopravy)	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17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Projekt je v souladu s Národní strategií rozvoje cyklistické dopravy ČR pro léta 2013 – 2020 (Aktivita Cyklodoprava)	</a:t>
            </a:r>
          </a:p>
          <a:p>
            <a:pPr>
              <a:buFont typeface="Wingdings" panose="05000000000000000000" pitchFamily="2" charset="2"/>
              <a:buChar char="§"/>
            </a:pPr>
            <a:endParaRPr lang="cs-CZ" sz="1400" dirty="0">
              <a:solidFill>
                <a:schemeClr val="tx1"/>
              </a:solidFill>
            </a:endParaRPr>
          </a:p>
        </p:txBody>
      </p:sp>
      <p:pic>
        <p:nvPicPr>
          <p:cNvPr id="6" name="Obrázek 5" descr="Obsah obrázku kreslení, podepsat&#10;&#10;Popis byl vytvořen automaticky">
            <a:extLst>
              <a:ext uri="{FF2B5EF4-FFF2-40B4-BE49-F238E27FC236}">
                <a16:creationId xmlns:a16="http://schemas.microsoft.com/office/drawing/2014/main" id="{C530CD96-16C1-4BE1-94D1-DE04DC98E7E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12188" y="5502313"/>
            <a:ext cx="1801906" cy="10687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78666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D5413C6E-4DB3-49A1-B0DE-09C94ACD22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2289" y="1349649"/>
            <a:ext cx="8071406" cy="474635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Společné pro obě aktivity</a:t>
            </a:r>
          </a:p>
          <a:p>
            <a:pPr lvl="1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cs-CZ" sz="1400" dirty="0">
                <a:latin typeface="Arial" pitchFamily="34" charset="0"/>
                <a:cs typeface="Arial" pitchFamily="34" charset="0"/>
              </a:rPr>
              <a:t>Technická připravenost projektu (stavební povolení, ohlášení)</a:t>
            </a:r>
          </a:p>
          <a:p>
            <a:pPr lvl="1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pl-PL" sz="1400" dirty="0">
                <a:latin typeface="Arial" pitchFamily="34" charset="0"/>
                <a:cs typeface="Arial" pitchFamily="34" charset="0"/>
              </a:rPr>
              <a:t>Velikost obce podle počtu obyvatel (10 bodů (do 1000), 8 bodů (1001 - 1500)</a:t>
            </a:r>
            <a:endParaRPr lang="cs-CZ" sz="14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cs-CZ" sz="1400" b="1" dirty="0">
                <a:latin typeface="Arial" pitchFamily="34" charset="0"/>
                <a:cs typeface="Arial" pitchFamily="34" charset="0"/>
              </a:rPr>
              <a:t>Aktivita – BEZPEČNOST DOPRAVY</a:t>
            </a:r>
            <a:endParaRPr lang="cs-CZ" sz="1400" dirty="0">
              <a:latin typeface="Arial" pitchFamily="34" charset="0"/>
              <a:cs typeface="Arial" pitchFamily="34" charset="0"/>
            </a:endParaRPr>
          </a:p>
          <a:p>
            <a:pPr lvl="1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cs-CZ" sz="1400" dirty="0">
                <a:latin typeface="Arial" pitchFamily="34" charset="0"/>
                <a:cs typeface="Arial" pitchFamily="34" charset="0"/>
              </a:rPr>
              <a:t>Projekt je realizován v blízkosti objektu občanské vybavenosti</a:t>
            </a:r>
            <a:r>
              <a:rPr lang="cs-CZ" sz="1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* </a:t>
            </a:r>
            <a:r>
              <a:rPr lang="cs-CZ" sz="1400" dirty="0">
                <a:latin typeface="Arial" pitchFamily="34" charset="0"/>
                <a:cs typeface="Arial" pitchFamily="34" charset="0"/>
              </a:rPr>
              <a:t>(MŠ, ZŠ, hřiště, zastávky..)</a:t>
            </a:r>
          </a:p>
          <a:p>
            <a:pPr lvl="1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cs-CZ" sz="1400" dirty="0">
                <a:latin typeface="Arial" pitchFamily="34" charset="0"/>
                <a:cs typeface="Arial" pitchFamily="34" charset="0"/>
              </a:rPr>
              <a:t>Zvýšení bezpečnosti přechodu pro chodce nebo místo pro přecházení</a:t>
            </a:r>
            <a:r>
              <a:rPr lang="cs-CZ" sz="1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*</a:t>
            </a:r>
            <a:r>
              <a:rPr lang="cs-CZ" sz="1400" dirty="0">
                <a:latin typeface="Arial" pitchFamily="34" charset="0"/>
                <a:cs typeface="Arial" pitchFamily="34" charset="0"/>
              </a:rPr>
              <a:t> (zábradlí,  dopravní značení , VO, zpomalovací prahy, přístroje na měření rychlosti či tabule)</a:t>
            </a:r>
          </a:p>
          <a:p>
            <a:pPr lvl="1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cs-CZ" sz="1400" dirty="0">
                <a:latin typeface="Arial" pitchFamily="34" charset="0"/>
                <a:cs typeface="Arial" pitchFamily="34" charset="0"/>
              </a:rPr>
              <a:t>Přístup k přechodům pro chodce nebo místa pro přecházení</a:t>
            </a:r>
          </a:p>
          <a:p>
            <a:pPr marL="0" indent="0">
              <a:buNone/>
            </a:pPr>
            <a:r>
              <a:rPr lang="cs-CZ" sz="1400" b="1" dirty="0">
                <a:latin typeface="Arial" pitchFamily="34" charset="0"/>
                <a:cs typeface="Arial" pitchFamily="34" charset="0"/>
              </a:rPr>
              <a:t>Aktivita – CYKLODOPRAVA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1400" dirty="0">
                <a:latin typeface="Arial" pitchFamily="34" charset="0"/>
                <a:cs typeface="Arial" pitchFamily="34" charset="0"/>
              </a:rPr>
              <a:t>Dopad projektu na území (10b více než jedno </a:t>
            </a:r>
            <a:r>
              <a:rPr lang="cs-CZ" sz="1400" dirty="0" err="1">
                <a:latin typeface="Arial" pitchFamily="34" charset="0"/>
                <a:cs typeface="Arial" pitchFamily="34" charset="0"/>
              </a:rPr>
              <a:t>k.ú</a:t>
            </a:r>
            <a:r>
              <a:rPr lang="cs-CZ" sz="1400" dirty="0">
                <a:latin typeface="Arial" pitchFamily="34" charset="0"/>
                <a:cs typeface="Arial" pitchFamily="34" charset="0"/>
              </a:rPr>
              <a:t>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1400" dirty="0">
                <a:latin typeface="Arial" pitchFamily="34" charset="0"/>
                <a:cs typeface="Arial" pitchFamily="34" charset="0"/>
              </a:rPr>
              <a:t>Projekt přispěje ke svedení </a:t>
            </a:r>
            <a:r>
              <a:rPr lang="cs-CZ" sz="1400" dirty="0" err="1">
                <a:latin typeface="Arial" pitchFamily="34" charset="0"/>
                <a:cs typeface="Arial" pitchFamily="34" charset="0"/>
              </a:rPr>
              <a:t>cyklodopravy</a:t>
            </a:r>
            <a:r>
              <a:rPr lang="cs-CZ" sz="1400" dirty="0">
                <a:latin typeface="Arial" pitchFamily="34" charset="0"/>
                <a:cs typeface="Arial" pitchFamily="34" charset="0"/>
              </a:rPr>
              <a:t> z pozemní komunikace</a:t>
            </a:r>
            <a:r>
              <a:rPr lang="cs-CZ" sz="1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*</a:t>
            </a:r>
            <a:endParaRPr lang="cs-CZ" sz="1400" dirty="0">
              <a:latin typeface="Arial" pitchFamily="34" charset="0"/>
              <a:cs typeface="Arial" pitchFamily="34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1400" dirty="0">
                <a:latin typeface="Arial" pitchFamily="34" charset="0"/>
                <a:cs typeface="Arial" pitchFamily="34" charset="0"/>
              </a:rPr>
              <a:t>Šetrný přístup k životnímu prostředí</a:t>
            </a:r>
            <a:r>
              <a:rPr lang="cs-CZ" sz="1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*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cs-CZ" sz="14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cs-CZ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Podrobné informace v příloze č. 2 – Kritéria věcného hodnocení.</a:t>
            </a:r>
            <a:r>
              <a:rPr lang="cs-CZ" sz="1400" dirty="0">
                <a:latin typeface="Arial" pitchFamily="34" charset="0"/>
                <a:cs typeface="Arial" pitchFamily="34" charset="0"/>
              </a:rPr>
              <a:t> </a:t>
            </a:r>
          </a:p>
          <a:p>
            <a:pPr marL="0" indent="0">
              <a:buNone/>
            </a:pPr>
            <a:r>
              <a:rPr lang="cs-CZ" sz="1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*</a:t>
            </a:r>
            <a:r>
              <a:rPr lang="cs-CZ" sz="1400" dirty="0">
                <a:latin typeface="Arial" pitchFamily="34" charset="0"/>
                <a:cs typeface="Arial" pitchFamily="34" charset="0"/>
              </a:rPr>
              <a:t>Preferenční kritéria – při bodové shodě projektů budou rozhodovat o pořadí přidělené body za tato kritéria.</a:t>
            </a:r>
          </a:p>
          <a:p>
            <a:pPr marL="0" indent="0">
              <a:buNone/>
            </a:pPr>
            <a:r>
              <a:rPr lang="cs-CZ" sz="1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Projekt úspěšně projde věcným hodnocením, když získá minimálně 25 bodů z 50</a:t>
            </a:r>
            <a:r>
              <a:rPr lang="cs-CZ" sz="1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cs-CZ" sz="16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8" name="Obrázek 7" descr="Obsah obrázku kreslení, podepsat&#10;&#10;Popis byl vytvořen automaticky">
            <a:extLst>
              <a:ext uri="{FF2B5EF4-FFF2-40B4-BE49-F238E27FC236}">
                <a16:creationId xmlns:a16="http://schemas.microsoft.com/office/drawing/2014/main" id="{3AF995E7-0264-4133-8BFF-A78DC756CD8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12188" y="5502313"/>
            <a:ext cx="1801906" cy="1068777"/>
          </a:xfrm>
          <a:prstGeom prst="rect">
            <a:avLst/>
          </a:prstGeom>
        </p:spPr>
      </p:pic>
      <p:sp>
        <p:nvSpPr>
          <p:cNvPr id="9" name="Nadpis 1">
            <a:extLst>
              <a:ext uri="{FF2B5EF4-FFF2-40B4-BE49-F238E27FC236}">
                <a16:creationId xmlns:a16="http://schemas.microsoft.com/office/drawing/2014/main" id="{CDD9E7D2-1D55-42A5-80FF-898BF8D0C9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6142" y="421268"/>
            <a:ext cx="7860001" cy="798157"/>
          </a:xfr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cs-CZ" sz="2400" b="1" dirty="0">
                <a:solidFill>
                  <a:schemeClr val="tx1"/>
                </a:solidFill>
                <a:latin typeface="Arial Black" pitchFamily="34" charset="0"/>
              </a:rPr>
              <a:t>Hodnocení a výběr projektů</a:t>
            </a:r>
            <a:br>
              <a:rPr lang="cs-CZ" sz="2400" b="1" dirty="0">
                <a:solidFill>
                  <a:schemeClr val="tx1"/>
                </a:solidFill>
                <a:latin typeface="Arial Black" pitchFamily="34" charset="0"/>
              </a:rPr>
            </a:br>
            <a:r>
              <a:rPr lang="cs-CZ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fáze – Kritéria věcného hodnocení </a:t>
            </a:r>
          </a:p>
        </p:txBody>
      </p:sp>
    </p:spTree>
    <p:extLst>
      <p:ext uri="{BB962C8B-B14F-4D97-AF65-F5344CB8AC3E}">
        <p14:creationId xmlns:p14="http://schemas.microsoft.com/office/powerpoint/2010/main" val="32798233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F3F4A873-9C8C-41EE-9468-FB053CCADE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961" y="555813"/>
            <a:ext cx="2292167" cy="678900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90000"/>
          </a:bodyPr>
          <a:lstStyle/>
          <a:p>
            <a:r>
              <a:rPr lang="cs-CZ" sz="2700" b="1" dirty="0">
                <a:solidFill>
                  <a:schemeClr val="tx1"/>
                </a:solidFill>
                <a:latin typeface="Arial Black" pitchFamily="34" charset="0"/>
              </a:rPr>
              <a:t>Doporučení</a:t>
            </a:r>
            <a:endParaRPr lang="cs-CZ" sz="2400" b="1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20DBF46-5DB7-4872-9C0F-339548276C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962" y="1844092"/>
            <a:ext cx="8915400" cy="3382331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sz="1400" dirty="0">
                <a:latin typeface="Arial" pitchFamily="34" charset="0"/>
                <a:cs typeface="Arial" pitchFamily="34" charset="0"/>
              </a:rPr>
              <a:t>Realizace projektu nesmí být ukončena před podáním žádosti o podporu.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1400" dirty="0">
                <a:latin typeface="Arial" pitchFamily="34" charset="0"/>
                <a:cs typeface="Arial" pitchFamily="34" charset="0"/>
              </a:rPr>
              <a:t>Bude-li projekt </a:t>
            </a:r>
            <a:r>
              <a:rPr lang="cs-CZ" sz="1400" dirty="0" err="1">
                <a:latin typeface="Arial" pitchFamily="34" charset="0"/>
                <a:cs typeface="Arial" pitchFamily="34" charset="0"/>
              </a:rPr>
              <a:t>vícetapový</a:t>
            </a:r>
            <a:r>
              <a:rPr lang="cs-CZ" sz="1400" dirty="0">
                <a:latin typeface="Arial" pitchFamily="34" charset="0"/>
                <a:cs typeface="Arial" pitchFamily="34" charset="0"/>
              </a:rPr>
              <a:t>, musí jednotlivé etapy projektu být dlouhé min. 3 měsíce.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1400" dirty="0">
                <a:latin typeface="Arial" pitchFamily="34" charset="0"/>
                <a:cs typeface="Arial" pitchFamily="34" charset="0"/>
              </a:rPr>
              <a:t>Řídit se Pravidly (přílohy) a textem výzvy.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1400" dirty="0">
                <a:latin typeface="Arial" pitchFamily="34" charset="0"/>
                <a:cs typeface="Arial" pitchFamily="34" charset="0"/>
              </a:rPr>
              <a:t>Nepodcenit přípravu a nepodávat na poslední chvíli.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1400" dirty="0">
                <a:latin typeface="Arial" pitchFamily="34" charset="0"/>
                <a:cs typeface="Arial" pitchFamily="34" charset="0"/>
              </a:rPr>
              <a:t>Projekt musí být předložen do správné výzvy a </a:t>
            </a:r>
            <a:r>
              <a:rPr lang="cs-CZ" sz="1400" dirty="0" err="1">
                <a:latin typeface="Arial" pitchFamily="34" charset="0"/>
                <a:cs typeface="Arial" pitchFamily="34" charset="0"/>
              </a:rPr>
              <a:t>podvýzvy</a:t>
            </a:r>
            <a:r>
              <a:rPr lang="cs-CZ" sz="1400" dirty="0">
                <a:latin typeface="Arial" pitchFamily="34" charset="0"/>
                <a:cs typeface="Arial" pitchFamily="34" charset="0"/>
              </a:rPr>
              <a:t> MAS Mezi Hrady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1400" dirty="0">
                <a:latin typeface="Arial" pitchFamily="34" charset="0"/>
                <a:cs typeface="Arial" pitchFamily="34" charset="0"/>
              </a:rPr>
              <a:t>Doložit všechny povinné přílohy a u nerelevantních příloh uvést, že příloha není pro projekt relevantní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1400" dirty="0">
                <a:latin typeface="Arial" pitchFamily="34" charset="0"/>
                <a:cs typeface="Arial" pitchFamily="34" charset="0"/>
              </a:rPr>
              <a:t>Jednoznačně vymezovat způsobilé výdaje projektu, rozdělení na hlavní (min.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1400" dirty="0">
                <a:latin typeface="Arial" pitchFamily="34" charset="0"/>
                <a:cs typeface="Arial" pitchFamily="34" charset="0"/>
              </a:rPr>
              <a:t>85%) a vedlejší (max. 15%) aktivity</a:t>
            </a:r>
          </a:p>
          <a:p>
            <a:endParaRPr lang="cs-CZ" sz="1400" dirty="0"/>
          </a:p>
        </p:txBody>
      </p:sp>
      <p:pic>
        <p:nvPicPr>
          <p:cNvPr id="5" name="Obrázek 4" descr="Obsah obrázku kreslení, podepsat&#10;&#10;Popis byl vytvořen automaticky">
            <a:extLst>
              <a:ext uri="{FF2B5EF4-FFF2-40B4-BE49-F238E27FC236}">
                <a16:creationId xmlns:a16="http://schemas.microsoft.com/office/drawing/2014/main" id="{5F6ACC93-8E84-4F56-94BB-722B946367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12188" y="5502313"/>
            <a:ext cx="1801906" cy="10687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23773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45D6F045-8FB3-4647-B3B4-C28708FA9B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56639" y="758560"/>
            <a:ext cx="1952819" cy="613040"/>
          </a:xfrm>
          <a:prstGeom prst="roundRect">
            <a:avLst>
              <a:gd name="adj" fmla="val 2044"/>
            </a:avLst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r>
              <a:rPr lang="cs-CZ" sz="2400" b="1" dirty="0">
                <a:solidFill>
                  <a:schemeClr val="tx1"/>
                </a:solidFill>
                <a:latin typeface="Arial Black" pitchFamily="34" charset="0"/>
              </a:rPr>
              <a:t>Kontakty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BD154F9-2F9B-4B18-B4D3-1E294D72C8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8663" y="2133600"/>
            <a:ext cx="9228772" cy="271630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2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Mgr. Tereza Houšková</a:t>
            </a:r>
          </a:p>
          <a:p>
            <a:pPr marL="0" indent="0" algn="ctr">
              <a:buNone/>
            </a:pPr>
            <a:r>
              <a:rPr lang="cs-CZ" sz="2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e-mail: </a:t>
            </a:r>
            <a:r>
              <a:rPr lang="cs-CZ" sz="2600" dirty="0">
                <a:solidFill>
                  <a:schemeClr val="tx1"/>
                </a:solidFill>
                <a:latin typeface="Arial" pitchFamily="34" charset="0"/>
                <a:cs typeface="Arial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houskova@mezihrady.cz</a:t>
            </a:r>
            <a:endParaRPr lang="cs-CZ" sz="2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r>
              <a:rPr lang="cs-CZ" sz="2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tel.: +420 777 84 17 75</a:t>
            </a:r>
          </a:p>
          <a:p>
            <a:pPr marL="0" indent="0" algn="ctr">
              <a:buNone/>
            </a:pPr>
            <a:r>
              <a:rPr lang="cs-CZ" sz="2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www.mezihrady.cz</a:t>
            </a:r>
          </a:p>
          <a:p>
            <a:pPr marL="400050" lvl="1" indent="0">
              <a:buNone/>
            </a:pPr>
            <a:endParaRPr lang="cs-CZ" dirty="0"/>
          </a:p>
          <a:p>
            <a:pPr marL="400050" lvl="1" indent="0">
              <a:buNone/>
            </a:pPr>
            <a:endParaRPr lang="cs-CZ" dirty="0"/>
          </a:p>
        </p:txBody>
      </p:sp>
      <p:pic>
        <p:nvPicPr>
          <p:cNvPr id="5" name="Obrázek 4" descr="Obsah obrázku kreslení, podepsat&#10;&#10;Popis byl vytvořen automaticky">
            <a:extLst>
              <a:ext uri="{FF2B5EF4-FFF2-40B4-BE49-F238E27FC236}">
                <a16:creationId xmlns:a16="http://schemas.microsoft.com/office/drawing/2014/main" id="{7006D304-DF16-46CF-91F4-23EC94BB185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12188" y="5502313"/>
            <a:ext cx="1801906" cy="10687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92786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CB72979-2ABC-478B-A9A3-A46D4FB303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4581" y="2112336"/>
            <a:ext cx="8161866" cy="392902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sz="1500" b="1" dirty="0">
                <a:latin typeface="Arial" panose="020B0604020202020204" pitchFamily="34" charset="0"/>
                <a:cs typeface="Arial" panose="020B0604020202020204" pitchFamily="34" charset="0"/>
              </a:rPr>
              <a:t>Termín vyhlášení a zpřístupnění žádosti:</a:t>
            </a:r>
            <a:r>
              <a:rPr lang="cs-CZ" sz="1500" dirty="0">
                <a:latin typeface="Arial" panose="020B0604020202020204" pitchFamily="34" charset="0"/>
                <a:cs typeface="Arial" panose="020B0604020202020204" pitchFamily="34" charset="0"/>
              </a:rPr>
              <a:t> 25. 5. 2020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1500" b="1" dirty="0">
                <a:latin typeface="Arial" panose="020B0604020202020204" pitchFamily="34" charset="0"/>
                <a:cs typeface="Arial" panose="020B0604020202020204" pitchFamily="34" charset="0"/>
              </a:rPr>
              <a:t>Termín ukončení příjmu žádostí: </a:t>
            </a:r>
            <a:r>
              <a:rPr lang="cs-CZ" sz="1500" dirty="0">
                <a:latin typeface="Arial" panose="020B0604020202020204" pitchFamily="34" charset="0"/>
                <a:cs typeface="Arial" panose="020B0604020202020204" pitchFamily="34" charset="0"/>
              </a:rPr>
              <a:t>31. 8. 2020 do 12:00    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1500" b="1" dirty="0">
                <a:latin typeface="Arial" panose="020B0604020202020204" pitchFamily="34" charset="0"/>
                <a:cs typeface="Arial" panose="020B0604020202020204" pitchFamily="34" charset="0"/>
              </a:rPr>
              <a:t>Realizace projektů: </a:t>
            </a:r>
            <a:r>
              <a:rPr lang="cs-CZ" sz="1500" dirty="0">
                <a:latin typeface="Arial" panose="020B0604020202020204" pitchFamily="34" charset="0"/>
                <a:cs typeface="Arial" panose="020B0604020202020204" pitchFamily="34" charset="0"/>
              </a:rPr>
              <a:t>1. 1. 2018 – </a:t>
            </a:r>
            <a:r>
              <a:rPr lang="cs-CZ" sz="15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30.6.2023</a:t>
            </a:r>
            <a:r>
              <a:rPr lang="cs-CZ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300" dirty="0">
                <a:latin typeface="Arial" panose="020B0604020202020204" pitchFamily="34" charset="0"/>
                <a:cs typeface="Arial" panose="020B0604020202020204" pitchFamily="34" charset="0"/>
              </a:rPr>
              <a:t>(projekt nesmí být ukončen před podáním žádosti)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1500" b="1" dirty="0">
                <a:latin typeface="Arial" panose="020B0604020202020204" pitchFamily="34" charset="0"/>
                <a:cs typeface="Arial" panose="020B0604020202020204" pitchFamily="34" charset="0"/>
              </a:rPr>
              <a:t>Alokace: </a:t>
            </a:r>
            <a:r>
              <a:rPr lang="cs-CZ" sz="1500" dirty="0">
                <a:latin typeface="Arial" panose="020B0604020202020204" pitchFamily="34" charset="0"/>
                <a:cs typeface="Arial" panose="020B0604020202020204" pitchFamily="34" charset="0"/>
              </a:rPr>
              <a:t>5 846 521 Kč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1500" b="1" dirty="0">
                <a:latin typeface="Arial" panose="020B0604020202020204" pitchFamily="34" charset="0"/>
                <a:cs typeface="Arial" panose="020B0604020202020204" pitchFamily="34" charset="0"/>
              </a:rPr>
              <a:t>Celkové způsobilé výdaje: </a:t>
            </a:r>
            <a:r>
              <a:rPr lang="cs-CZ" sz="1500" dirty="0">
                <a:latin typeface="Arial" panose="020B0604020202020204" pitchFamily="34" charset="0"/>
                <a:cs typeface="Arial" panose="020B0604020202020204" pitchFamily="34" charset="0"/>
              </a:rPr>
              <a:t>min. 200.000 Kč - max. 5 846 521 Kč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1500" b="1" dirty="0">
                <a:latin typeface="Arial" panose="020B0604020202020204" pitchFamily="34" charset="0"/>
                <a:cs typeface="Arial" panose="020B0604020202020204" pitchFamily="34" charset="0"/>
              </a:rPr>
              <a:t>Financování: </a:t>
            </a:r>
            <a:r>
              <a:rPr lang="cs-CZ" sz="1500" dirty="0">
                <a:latin typeface="Arial" panose="020B0604020202020204" pitchFamily="34" charset="0"/>
                <a:cs typeface="Arial" panose="020B0604020202020204" pitchFamily="34" charset="0"/>
              </a:rPr>
              <a:t>ex-post, kofinancování 95%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1500" b="1" dirty="0">
                <a:latin typeface="Arial" panose="020B0604020202020204" pitchFamily="34" charset="0"/>
                <a:cs typeface="Arial" panose="020B0604020202020204" pitchFamily="34" charset="0"/>
              </a:rPr>
              <a:t>Číslo výzvy v ISKP:  </a:t>
            </a:r>
            <a:r>
              <a:rPr lang="cs-CZ" sz="15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481/06_16_038/CLLD_16_02_108 </a:t>
            </a:r>
          </a:p>
          <a:p>
            <a:pPr marL="0" indent="0">
              <a:buNone/>
            </a:pPr>
            <a:endParaRPr lang="cs-CZ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1200" b="1" dirty="0">
                <a:latin typeface="Arial" pitchFamily="34" charset="0"/>
                <a:cs typeface="Arial" pitchFamily="34" charset="0"/>
              </a:rPr>
              <a:t>Výzvy MAS jsou </a:t>
            </a:r>
            <a:r>
              <a:rPr lang="cs-CZ" sz="1200" b="1" dirty="0" err="1">
                <a:latin typeface="Arial" pitchFamily="34" charset="0"/>
                <a:cs typeface="Arial" pitchFamily="34" charset="0"/>
              </a:rPr>
              <a:t>podvýzvami</a:t>
            </a:r>
            <a:r>
              <a:rPr lang="cs-CZ" sz="1200" b="1" dirty="0">
                <a:latin typeface="Arial" pitchFamily="34" charset="0"/>
                <a:cs typeface="Arial" pitchFamily="34" charset="0"/>
              </a:rPr>
              <a:t> IROP vyhlašované ŘO MMR – </a:t>
            </a:r>
            <a:r>
              <a:rPr lang="cs-CZ" sz="1200" dirty="0">
                <a:latin typeface="Arial" pitchFamily="34" charset="0"/>
                <a:cs typeface="Arial" pitchFamily="34" charset="0"/>
              </a:rPr>
              <a:t>nadřazené výzvy: </a:t>
            </a:r>
            <a:r>
              <a:rPr lang="cs-CZ" sz="1200" b="1" dirty="0">
                <a:latin typeface="Arial" pitchFamily="34" charset="0"/>
                <a:cs typeface="Arial" pitchFamily="34" charset="0"/>
              </a:rPr>
              <a:t>53. Výzva IROP – udržitelná doprava</a:t>
            </a:r>
            <a:r>
              <a:rPr lang="cs-CZ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1200" dirty="0">
                <a:latin typeface="Arial" pitchFamily="34" charset="0"/>
                <a:cs typeface="Arial" pitchFamily="34" charset="0"/>
                <a:hlinkClick r:id="rId2"/>
              </a:rPr>
              <a:t>http://www.irop.mmr.cz/cs/Vyzvy/Seznam/Vyzva-c-53-Udrzitelna-doprava-integrovane-projekty</a:t>
            </a:r>
            <a:endParaRPr lang="cs-CZ" sz="12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BE47B5C8-BCB8-45FA-B349-6040616FC409}"/>
              </a:ext>
            </a:extLst>
          </p:cNvPr>
          <p:cNvSpPr/>
          <p:nvPr/>
        </p:nvSpPr>
        <p:spPr>
          <a:xfrm>
            <a:off x="677334" y="816637"/>
            <a:ext cx="7507441" cy="1200421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2400" b="1" dirty="0">
                <a:solidFill>
                  <a:schemeClr val="tx1"/>
                </a:solidFill>
                <a:latin typeface="Arial Black" panose="020B0A04020102020204" pitchFamily="34" charset="0"/>
              </a:rPr>
              <a:t>5. výzva IROP –  DOPRAVA </a:t>
            </a:r>
          </a:p>
          <a:p>
            <a:r>
              <a:rPr lang="cs-CZ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(aktivita Bezpečnost dopravy a aktivita Cyklodoprava)</a:t>
            </a:r>
          </a:p>
        </p:txBody>
      </p:sp>
      <p:pic>
        <p:nvPicPr>
          <p:cNvPr id="5" name="Obrázek 4" descr="Obsah obrázku kreslení, podepsat&#10;&#10;Popis byl vytvořen automaticky">
            <a:extLst>
              <a:ext uri="{FF2B5EF4-FFF2-40B4-BE49-F238E27FC236}">
                <a16:creationId xmlns:a16="http://schemas.microsoft.com/office/drawing/2014/main" id="{0F36DB02-950E-4AFF-996C-002354785CE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12188" y="5502313"/>
            <a:ext cx="1801906" cy="10687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91456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90AD856-03D1-4CE5-B1C4-A4B452ACA6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7613" y="1918210"/>
            <a:ext cx="8402599" cy="2420708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cs-CZ" sz="6400" b="1" dirty="0">
                <a:latin typeface="Arial" panose="020B0604020202020204" pitchFamily="34" charset="0"/>
                <a:cs typeface="Arial" panose="020B0604020202020204" pitchFamily="34" charset="0"/>
              </a:rPr>
              <a:t>		   						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8000" dirty="0">
                <a:latin typeface="Arial" panose="020B0604020202020204" pitchFamily="34" charset="0"/>
                <a:cs typeface="Arial" panose="020B0604020202020204" pitchFamily="34" charset="0"/>
              </a:rPr>
              <a:t>Žadateli mohou být: obce, DSO, organizace zřizované nebo zakládané obcemi/DSO</a:t>
            </a:r>
          </a:p>
          <a:p>
            <a:pPr marL="0" indent="0" algn="just">
              <a:buNone/>
            </a:pPr>
            <a:endParaRPr lang="cs-CZ" sz="8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8000" dirty="0">
                <a:latin typeface="Arial" panose="020B0604020202020204" pitchFamily="34" charset="0"/>
                <a:cs typeface="Arial" panose="020B0604020202020204" pitchFamily="34" charset="0"/>
              </a:rPr>
              <a:t>Cílovou skupinou jsou obyvatelé, návštěvníci, dojíždějící za prací, uživatelé veřejné dopravy.</a:t>
            </a:r>
          </a:p>
          <a:p>
            <a:pPr marL="0" indent="0">
              <a:buNone/>
            </a:pPr>
            <a:endParaRPr lang="cs-CZ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1400" b="1" dirty="0"/>
          </a:p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r>
              <a:rPr lang="cs-CZ" b="1" dirty="0"/>
              <a:t>	</a:t>
            </a:r>
            <a:endParaRPr lang="cs-CZ" dirty="0"/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29C5D0B5-8477-426F-A033-0E5D0CB6C094}"/>
              </a:ext>
            </a:extLst>
          </p:cNvPr>
          <p:cNvSpPr txBox="1"/>
          <p:nvPr/>
        </p:nvSpPr>
        <p:spPr>
          <a:xfrm>
            <a:off x="929660" y="783385"/>
            <a:ext cx="4458128" cy="642003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60020" tIns="160020" rIns="160020" bIns="160020" numCol="1" spcCol="1270" anchor="ctr" anchorCtr="0">
            <a:noAutofit/>
          </a:bodyPr>
          <a:lstStyle/>
          <a:p>
            <a:pPr lvl="0" defTabSz="18669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cs-CZ" sz="2400" dirty="0">
                <a:solidFill>
                  <a:schemeClr val="tx1"/>
                </a:solidFill>
                <a:latin typeface="Arial Black" panose="020B0A04020102020204" pitchFamily="34" charset="0"/>
              </a:rPr>
              <a:t>Oprávnění žadatelé a CS</a:t>
            </a:r>
            <a:endParaRPr lang="cs-CZ" sz="2400" kern="12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pic>
        <p:nvPicPr>
          <p:cNvPr id="11" name="Obrázek 10" descr="Obsah obrázku kreslení, podepsat&#10;&#10;Popis byl vytvořen automaticky">
            <a:extLst>
              <a:ext uri="{FF2B5EF4-FFF2-40B4-BE49-F238E27FC236}">
                <a16:creationId xmlns:a16="http://schemas.microsoft.com/office/drawing/2014/main" id="{8AD28BF6-BCB3-4BC3-8BD8-47C70F66C36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12188" y="5502313"/>
            <a:ext cx="1801906" cy="10687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98514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90AD856-03D1-4CE5-B1C4-A4B452ACA6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7613" y="1918210"/>
            <a:ext cx="8858250" cy="3926777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cs-CZ" sz="7200" b="1" dirty="0">
                <a:latin typeface="Arial" panose="020B0604020202020204" pitchFamily="34" charset="0"/>
                <a:cs typeface="Arial" panose="020B0604020202020204" pitchFamily="34" charset="0"/>
              </a:rPr>
              <a:t>aktivita Bezpečnost dopravy</a:t>
            </a:r>
            <a:r>
              <a:rPr lang="cs-CZ" sz="6400" b="1" dirty="0">
                <a:latin typeface="Arial" panose="020B0604020202020204" pitchFamily="34" charset="0"/>
                <a:cs typeface="Arial" panose="020B0604020202020204" pitchFamily="34" charset="0"/>
              </a:rPr>
              <a:t>		   						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6400" dirty="0">
                <a:latin typeface="Arial" panose="020B0604020202020204" pitchFamily="34" charset="0"/>
                <a:cs typeface="Arial" panose="020B0604020202020204" pitchFamily="34" charset="0"/>
              </a:rPr>
              <a:t>Rekonstrukce, modernizace a výstavba </a:t>
            </a:r>
            <a:r>
              <a:rPr lang="cs-CZ" sz="6400" b="1" dirty="0">
                <a:latin typeface="Arial" panose="020B0604020202020204" pitchFamily="34" charset="0"/>
                <a:cs typeface="Arial" panose="020B0604020202020204" pitchFamily="34" charset="0"/>
              </a:rPr>
              <a:t>chodníků</a:t>
            </a:r>
            <a:r>
              <a:rPr lang="cs-CZ" sz="6400" dirty="0">
                <a:latin typeface="Arial" panose="020B0604020202020204" pitchFamily="34" charset="0"/>
                <a:cs typeface="Arial" panose="020B0604020202020204" pitchFamily="34" charset="0"/>
              </a:rPr>
              <a:t> podél silnic I., II. a III. třídy a místních komunikací nebo chodníků a stezek odklánějících pěší dopravu od silnic I., II a III. třídy a místních komunikací, přizpůsobených osobám s omezenou schopností pohybu a orientace, </a:t>
            </a:r>
            <a:r>
              <a:rPr lang="cs-CZ" sz="6400" b="1" dirty="0">
                <a:latin typeface="Arial" panose="020B0604020202020204" pitchFamily="34" charset="0"/>
                <a:cs typeface="Arial" panose="020B0604020202020204" pitchFamily="34" charset="0"/>
              </a:rPr>
              <a:t>včetně přechodů pro chodce a míst pro přecházení</a:t>
            </a:r>
            <a:r>
              <a:rPr lang="cs-CZ" sz="64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6400" dirty="0">
                <a:latin typeface="Arial" panose="020B0604020202020204" pitchFamily="34" charset="0"/>
                <a:cs typeface="Arial" panose="020B0604020202020204" pitchFamily="34" charset="0"/>
              </a:rPr>
              <a:t>Rekonstrukce, modernizace a výstavba </a:t>
            </a:r>
            <a:r>
              <a:rPr lang="cs-CZ" sz="6400" b="1" dirty="0">
                <a:latin typeface="Arial" panose="020B0604020202020204" pitchFamily="34" charset="0"/>
                <a:cs typeface="Arial" panose="020B0604020202020204" pitchFamily="34" charset="0"/>
              </a:rPr>
              <a:t>bezbariérových komunikací pro pěší</a:t>
            </a:r>
            <a:br>
              <a:rPr lang="cs-CZ" sz="6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6400" b="1" dirty="0">
                <a:latin typeface="Arial" panose="020B0604020202020204" pitchFamily="34" charset="0"/>
                <a:cs typeface="Arial" panose="020B0604020202020204" pitchFamily="34" charset="0"/>
              </a:rPr>
              <a:t>k zastávkám veřejné hromadné dopravy;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6400" dirty="0">
                <a:latin typeface="Arial" panose="020B0604020202020204" pitchFamily="34" charset="0"/>
                <a:cs typeface="Arial" panose="020B0604020202020204" pitchFamily="34" charset="0"/>
              </a:rPr>
              <a:t>Rekonstrukce, modernizace a výstavba </a:t>
            </a:r>
            <a:r>
              <a:rPr lang="cs-CZ" sz="6400" b="1" dirty="0">
                <a:latin typeface="Arial" panose="020B0604020202020204" pitchFamily="34" charset="0"/>
                <a:cs typeface="Arial" panose="020B0604020202020204" pitchFamily="34" charset="0"/>
              </a:rPr>
              <a:t>podchodů nebo lávek </a:t>
            </a:r>
            <a:r>
              <a:rPr lang="cs-CZ" sz="6400" dirty="0">
                <a:latin typeface="Arial" panose="020B0604020202020204" pitchFamily="34" charset="0"/>
                <a:cs typeface="Arial" panose="020B0604020202020204" pitchFamily="34" charset="0"/>
              </a:rPr>
              <a:t>pro chodce přes silnice I., II. a III. třídy, místní komunikace, železniční a tramvajovou dráhu, přizpůsobených osobám s omezenou schopností pohybu a orientace a navazujících na bezbariérové komunikace pro pěší;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6400" dirty="0">
                <a:latin typeface="Arial" panose="020B0604020202020204" pitchFamily="34" charset="0"/>
                <a:cs typeface="Arial" panose="020B0604020202020204" pitchFamily="34" charset="0"/>
              </a:rPr>
              <a:t>Realizace </a:t>
            </a:r>
            <a:r>
              <a:rPr lang="cs-CZ" sz="6400" b="1" dirty="0">
                <a:latin typeface="Arial" panose="020B0604020202020204" pitchFamily="34" charset="0"/>
                <a:cs typeface="Arial" panose="020B0604020202020204" pitchFamily="34" charset="0"/>
              </a:rPr>
              <a:t>prvků zvyšujících bezpečnost </a:t>
            </a:r>
            <a:r>
              <a:rPr lang="cs-CZ" sz="6400" dirty="0">
                <a:latin typeface="Arial" panose="020B0604020202020204" pitchFamily="34" charset="0"/>
                <a:cs typeface="Arial" panose="020B0604020202020204" pitchFamily="34" charset="0"/>
              </a:rPr>
              <a:t>železniční, silniční, cyklistické a pěší dopravy (bezpečnostní opatření realizovaná na silnici, místní komunikaci nebo dráze, veřejné osvětlení, prvky inteligentních dopravních systémů).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cs-CZ" sz="6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cs-CZ" sz="6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 možná kombinace uvedených aktivit!</a:t>
            </a:r>
          </a:p>
          <a:p>
            <a:pPr marL="0" indent="0" algn="just">
              <a:buNone/>
            </a:pPr>
            <a:endParaRPr lang="cs-CZ" sz="6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1400" b="1" dirty="0"/>
          </a:p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r>
              <a:rPr lang="cs-CZ" b="1" dirty="0"/>
              <a:t>	</a:t>
            </a:r>
            <a:endParaRPr lang="cs-CZ" dirty="0"/>
          </a:p>
        </p:txBody>
      </p:sp>
      <p:pic>
        <p:nvPicPr>
          <p:cNvPr id="11" name="Obrázek 10" descr="Obsah obrázku kreslení, podepsat&#10;&#10;Popis byl vytvořen automaticky">
            <a:extLst>
              <a:ext uri="{FF2B5EF4-FFF2-40B4-BE49-F238E27FC236}">
                <a16:creationId xmlns:a16="http://schemas.microsoft.com/office/drawing/2014/main" id="{8AD28BF6-BCB3-4BC3-8BD8-47C70F66C36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12188" y="5502313"/>
            <a:ext cx="1801906" cy="1068777"/>
          </a:xfrm>
          <a:prstGeom prst="rect">
            <a:avLst/>
          </a:prstGeom>
        </p:spPr>
      </p:pic>
      <p:sp>
        <p:nvSpPr>
          <p:cNvPr id="5" name="TextovéPole 4">
            <a:extLst>
              <a:ext uri="{FF2B5EF4-FFF2-40B4-BE49-F238E27FC236}">
                <a16:creationId xmlns:a16="http://schemas.microsoft.com/office/drawing/2014/main" id="{8BF16D3C-AFE6-4986-810A-93A08524E276}"/>
              </a:ext>
            </a:extLst>
          </p:cNvPr>
          <p:cNvSpPr txBox="1"/>
          <p:nvPr/>
        </p:nvSpPr>
        <p:spPr>
          <a:xfrm>
            <a:off x="687613" y="544794"/>
            <a:ext cx="5408387" cy="710265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60020" tIns="160020" rIns="160020" bIns="160020" numCol="1" spcCol="1270" anchor="ctr" anchorCtr="0">
            <a:noAutofit/>
          </a:bodyPr>
          <a:lstStyle/>
          <a:p>
            <a:pPr lvl="0" defTabSz="18669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cs-CZ" sz="2400" b="1" dirty="0">
                <a:solidFill>
                  <a:schemeClr val="tx1"/>
                </a:solidFill>
                <a:latin typeface="Arial Black" panose="020B0A04020102020204" pitchFamily="34" charset="0"/>
              </a:rPr>
              <a:t>Typ podporovaných projektů </a:t>
            </a:r>
            <a:endParaRPr lang="cs-CZ" sz="2400" kern="12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44338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90AD856-03D1-4CE5-B1C4-A4B452ACA6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8175" y="1828800"/>
            <a:ext cx="8505825" cy="3935506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cs-CZ" sz="7200" b="1" dirty="0">
                <a:latin typeface="Arial" panose="020B0604020202020204" pitchFamily="34" charset="0"/>
                <a:cs typeface="Arial" panose="020B0604020202020204" pitchFamily="34" charset="0"/>
              </a:rPr>
              <a:t>aktivita Cyklodoprava:</a:t>
            </a:r>
            <a:r>
              <a:rPr lang="cs-CZ" sz="6400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7200" dirty="0">
                <a:latin typeface="Arial" panose="020B0604020202020204" pitchFamily="34" charset="0"/>
                <a:cs typeface="Arial" panose="020B0604020202020204" pitchFamily="34" charset="0"/>
              </a:rPr>
              <a:t>Výstavba samostatných stezek pro cyklisty nebo stezek pro cyklisty a chodce se společným nebo odděleným provozem s dopravním  značením C8a,b, C9a,b nebo C10a,b, sloužících k dopravě do zaměstnání, škol a za službami;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7200" dirty="0">
                <a:latin typeface="Arial" panose="020B0604020202020204" pitchFamily="34" charset="0"/>
                <a:cs typeface="Arial" panose="020B0604020202020204" pitchFamily="34" charset="0"/>
              </a:rPr>
              <a:t>Výstavba jízdních pruhů pro cyklisty nebo společných pásů pro cyklisty a chodce v přidruženém prostoru silnic a místních komunikací s dopravním značením C8a,b, C9a,b nebo C10a,b, sloužících k dopravě do zaměstnání, škol a za službami;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7200" dirty="0">
                <a:latin typeface="Arial" panose="020B0604020202020204" pitchFamily="34" charset="0"/>
                <a:cs typeface="Arial" panose="020B0604020202020204" pitchFamily="34" charset="0"/>
              </a:rPr>
              <a:t>Realizace liniových opatření pro cyklisty v hlavním dopravním prostoru silnic a místních komunikací v podobě vyhrazených jízdních pruhů pro cyklisty, piktogramových koridorů pro cyklisty nebo vyhrazených jízdních pruhů pro autobusy a jízdní kola, sloužících k dopravě do zaměstnání, škol a za službami.	</a:t>
            </a:r>
            <a:r>
              <a:rPr lang="cs-CZ" sz="6400" dirty="0">
                <a:latin typeface="Arial" panose="020B0604020202020204" pitchFamily="34" charset="0"/>
                <a:cs typeface="Arial" panose="020B0604020202020204" pitchFamily="34" charset="0"/>
              </a:rPr>
              <a:t>	   						</a:t>
            </a:r>
          </a:p>
          <a:p>
            <a:pPr marL="0" indent="0">
              <a:buNone/>
            </a:pPr>
            <a:endParaRPr lang="cs-CZ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cs-CZ" sz="6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 možná kombinace uvedených aktivit!</a:t>
            </a:r>
          </a:p>
          <a:p>
            <a:pPr marL="0" indent="0">
              <a:buNone/>
            </a:pPr>
            <a:endParaRPr lang="cs-CZ" sz="1400" b="1" dirty="0"/>
          </a:p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r>
              <a:rPr lang="cs-CZ" b="1" dirty="0"/>
              <a:t>	</a:t>
            </a:r>
            <a:endParaRPr lang="cs-CZ" dirty="0"/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29C5D0B5-8477-426F-A033-0E5D0CB6C094}"/>
              </a:ext>
            </a:extLst>
          </p:cNvPr>
          <p:cNvSpPr txBox="1"/>
          <p:nvPr/>
        </p:nvSpPr>
        <p:spPr>
          <a:xfrm>
            <a:off x="687613" y="544794"/>
            <a:ext cx="5408387" cy="710265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60020" tIns="160020" rIns="160020" bIns="160020" numCol="1" spcCol="1270" anchor="ctr" anchorCtr="0">
            <a:noAutofit/>
          </a:bodyPr>
          <a:lstStyle/>
          <a:p>
            <a:pPr lvl="0" defTabSz="18669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cs-CZ" sz="2400" b="1" dirty="0">
                <a:solidFill>
                  <a:schemeClr val="tx1"/>
                </a:solidFill>
                <a:latin typeface="Arial Black" panose="020B0A04020102020204" pitchFamily="34" charset="0"/>
              </a:rPr>
              <a:t>Typ podporovaných projektů </a:t>
            </a:r>
            <a:endParaRPr lang="cs-CZ" sz="2400" kern="12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pic>
        <p:nvPicPr>
          <p:cNvPr id="11" name="Obrázek 10" descr="Obsah obrázku kreslení, podepsat&#10;&#10;Popis byl vytvořen automaticky">
            <a:extLst>
              <a:ext uri="{FF2B5EF4-FFF2-40B4-BE49-F238E27FC236}">
                <a16:creationId xmlns:a16="http://schemas.microsoft.com/office/drawing/2014/main" id="{8AD28BF6-BCB3-4BC3-8BD8-47C70F66C36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12188" y="5502313"/>
            <a:ext cx="1801906" cy="10687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69002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>
            <a:extLst>
              <a:ext uri="{FF2B5EF4-FFF2-40B4-BE49-F238E27FC236}">
                <a16:creationId xmlns:a16="http://schemas.microsoft.com/office/drawing/2014/main" id="{4D72C5DF-42A1-46AE-86ED-22A6FB56E7E4}"/>
              </a:ext>
            </a:extLst>
          </p:cNvPr>
          <p:cNvSpPr/>
          <p:nvPr/>
        </p:nvSpPr>
        <p:spPr>
          <a:xfrm>
            <a:off x="949151" y="514399"/>
            <a:ext cx="3067038" cy="9033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>
                <a:solidFill>
                  <a:schemeClr val="tx1"/>
                </a:solidFill>
                <a:latin typeface="Arial Black" pitchFamily="34" charset="0"/>
              </a:rPr>
              <a:t>Místo realizace projektu</a:t>
            </a:r>
          </a:p>
        </p:txBody>
      </p:sp>
      <p:pic>
        <p:nvPicPr>
          <p:cNvPr id="5" name="Obrázek 4" descr="Obsah obrázku text, mapa&#10;&#10;Popis byl vytvořen automaticky">
            <a:extLst>
              <a:ext uri="{FF2B5EF4-FFF2-40B4-BE49-F238E27FC236}">
                <a16:creationId xmlns:a16="http://schemas.microsoft.com/office/drawing/2014/main" id="{C9F0E51A-1E29-4727-96BE-78D7D562DB6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9151" y="1417788"/>
            <a:ext cx="7406403" cy="5330585"/>
          </a:xfrm>
          <a:prstGeom prst="rect">
            <a:avLst/>
          </a:prstGeom>
        </p:spPr>
      </p:pic>
      <p:pic>
        <p:nvPicPr>
          <p:cNvPr id="7" name="Obrázek 6" descr="Obsah obrázku kreslení, podepsat&#10;&#10;Popis byl vytvořen automaticky">
            <a:extLst>
              <a:ext uri="{FF2B5EF4-FFF2-40B4-BE49-F238E27FC236}">
                <a16:creationId xmlns:a16="http://schemas.microsoft.com/office/drawing/2014/main" id="{CB76DF96-C854-4F84-B1EC-D82E190CF94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12188" y="5502313"/>
            <a:ext cx="1801906" cy="10687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75324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18976" y="533829"/>
            <a:ext cx="6867942" cy="1061889"/>
          </a:xfr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cs-CZ" sz="2400" b="1" dirty="0">
                <a:solidFill>
                  <a:schemeClr val="tx1"/>
                </a:solidFill>
                <a:latin typeface="Arial Black" panose="020B0A04020102020204" pitchFamily="34" charset="0"/>
              </a:rPr>
              <a:t>aktivita Bezpečnost dopravy</a:t>
            </a:r>
            <a:br>
              <a:rPr lang="cs-CZ" sz="2400" b="1" dirty="0">
                <a:solidFill>
                  <a:schemeClr val="tx1"/>
                </a:solidFill>
                <a:latin typeface="Arial Black" panose="020B0A04020102020204" pitchFamily="34" charset="0"/>
              </a:rPr>
            </a:br>
            <a:r>
              <a:rPr lang="cs-CZ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HLAVNÍ AKTIVITY PROJEKTU (způsobilé výdaje= CZV)</a:t>
            </a:r>
            <a:endParaRPr lang="cs-CZ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30306" y="1913206"/>
            <a:ext cx="8793836" cy="4410965"/>
          </a:xfrm>
          <a:noFill/>
        </p:spPr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sz="1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výdaje na realizaci chodníků a pásů pro chodce jako součástí silnice nebo místní komunikace, samostatných chodníků a stezek pro pěší, společných pásů pro cyklisty a chodce, stezek pro cyklisty a chodce;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1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výdaje na realizaci prvků zvyšujících bezpečnost pěší dopravy;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1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místa pro přecházení, přechody, přejezdy;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1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nástupiště autobusových zastávek vč. bezbariérového propojení nástupišť;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1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jízdní pruhy pro cyklisty umístěné podél pásu pro chodce v přidruženém prostoru silnic a místních komunikací;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1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stezka pro cyklisty vedená současně s komunikací pro pěší v trase silnice/ místní komunikace;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1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zábradlí na mostech a zábradlí jako bezpečnostní opatření;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1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svislé a vodorovné dopravní značení a zvýrazňující prvky;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1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světelné signalizační zařízení a VO;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1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bezpečnostní opatření realizovaná na silnici či místní komunikaci;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1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dešťové vpusti, šachty a přípojky k odvodu vod z povrchu komunikace do kanalizace;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1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připojení sousedních nemovitostí maximálně v délce odpovídající šířce komunikace pro pěší;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1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vegetační úpravy pozemků dotčených stavbou.</a:t>
            </a:r>
          </a:p>
          <a:p>
            <a:endParaRPr lang="cs-CZ" sz="1400" dirty="0">
              <a:solidFill>
                <a:schemeClr val="tx1"/>
              </a:solidFill>
            </a:endParaRPr>
          </a:p>
        </p:txBody>
      </p:sp>
      <p:pic>
        <p:nvPicPr>
          <p:cNvPr id="5" name="Obrázek 4" descr="Obsah obrázku kreslení, podepsat&#10;&#10;Popis byl vytvořen automaticky">
            <a:extLst>
              <a:ext uri="{FF2B5EF4-FFF2-40B4-BE49-F238E27FC236}">
                <a16:creationId xmlns:a16="http://schemas.microsoft.com/office/drawing/2014/main" id="{040036A1-6EF1-4BF0-86D0-198C69C8EAB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12188" y="5502313"/>
            <a:ext cx="1801906" cy="10687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44789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2270" y="471075"/>
            <a:ext cx="7243918" cy="1136773"/>
          </a:xfr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cs-CZ" sz="2400" b="1" dirty="0">
                <a:solidFill>
                  <a:schemeClr val="tx1"/>
                </a:solidFill>
                <a:latin typeface="Arial Black" panose="020B0A04020102020204" pitchFamily="34" charset="0"/>
              </a:rPr>
              <a:t>aktivita Bezpečnost dopravy</a:t>
            </a:r>
            <a:br>
              <a:rPr lang="cs-CZ" sz="2400" b="1" dirty="0">
                <a:solidFill>
                  <a:schemeClr val="tx1"/>
                </a:solidFill>
                <a:latin typeface="Arial Black" panose="020B0A04020102020204" pitchFamily="34" charset="0"/>
              </a:rPr>
            </a:br>
            <a:r>
              <a:rPr lang="cs-CZ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VEDLEJŠÍ AKTIVITY PROJEKTU (způsobilé výdaje= CZV)</a:t>
            </a:r>
            <a:endParaRPr lang="cs-CZ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39271" y="1913207"/>
            <a:ext cx="8624048" cy="4801358"/>
          </a:xfrm>
          <a:noFill/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výdaje související s komunikací pro pěší (přístřešky, čekárny, stojany  na kola..)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výdaje na odůvodněné stavbou vyvolané investice (přeložky, připojení nemovitostí)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stavbou vyvolané ostatní úpravy a přeložky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provizorní komunikace a lávky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přechodné dopravní značení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projektová dokumentace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nákup pozemků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zabezpečení stavby (TDI, autorský dozor, BOZP)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zpracování studie proveditelnosti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výběrové řízení na VZ (zpracování, vyhlášení)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povinná publicita a DPH</a:t>
            </a:r>
          </a:p>
          <a:p>
            <a:pPr marL="0" indent="0">
              <a:buNone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Výdaje na vedlejší aktivity projektu celkem </a:t>
            </a:r>
            <a:r>
              <a:rPr lang="cs-CZ" b="1" dirty="0">
                <a:latin typeface="Arial" pitchFamily="34" charset="0"/>
                <a:cs typeface="Arial" pitchFamily="34" charset="0"/>
              </a:rPr>
              <a:t>jsou způsobilé do výše 15 % celkových způsobilých výdajů projektu.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sz="1400" dirty="0">
              <a:solidFill>
                <a:schemeClr val="tx1"/>
              </a:solidFill>
            </a:endParaRPr>
          </a:p>
        </p:txBody>
      </p:sp>
      <p:pic>
        <p:nvPicPr>
          <p:cNvPr id="5" name="Obrázek 4" descr="Obsah obrázku kreslení, podepsat&#10;&#10;Popis byl vytvořen automaticky">
            <a:extLst>
              <a:ext uri="{FF2B5EF4-FFF2-40B4-BE49-F238E27FC236}">
                <a16:creationId xmlns:a16="http://schemas.microsoft.com/office/drawing/2014/main" id="{040036A1-6EF1-4BF0-86D0-198C69C8EAB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12188" y="5502313"/>
            <a:ext cx="1801906" cy="10687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22288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58406" y="430247"/>
            <a:ext cx="6792654" cy="1075823"/>
          </a:xfr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cs-CZ" sz="2400" b="1" dirty="0">
                <a:solidFill>
                  <a:schemeClr val="tx1"/>
                </a:solidFill>
                <a:latin typeface="Arial Black" panose="020B0A04020102020204" pitchFamily="34" charset="0"/>
              </a:rPr>
              <a:t>aktivita Cyklodoprava</a:t>
            </a:r>
            <a:br>
              <a:rPr lang="cs-CZ" sz="2400" b="1" dirty="0">
                <a:solidFill>
                  <a:schemeClr val="tx1"/>
                </a:solidFill>
                <a:latin typeface="Arial Black" panose="020B0A04020102020204" pitchFamily="34" charset="0"/>
              </a:rPr>
            </a:br>
            <a:r>
              <a:rPr lang="cs-CZ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HLAVNÍ AKTIVITY PROJEKTU (způsobilé výdaje= CZV)</a:t>
            </a:r>
            <a:br>
              <a:rPr lang="cs-CZ" sz="2400" dirty="0">
                <a:solidFill>
                  <a:schemeClr val="tx1"/>
                </a:solidFill>
                <a:latin typeface="Arial Black" panose="020B0A04020102020204" pitchFamily="34" charset="0"/>
              </a:rPr>
            </a:br>
            <a:endParaRPr lang="cs-CZ" sz="24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67552" y="1859622"/>
            <a:ext cx="8957423" cy="4137766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cs-CZ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výdaje na realizaci </a:t>
            </a:r>
            <a:r>
              <a:rPr lang="cs-CZ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samostatných stezek pro cyklisty, stezek pro cyklisty a chodce, jízdních pruhů pro cyklisty nebo společných pásů pro cyklisty a chodce v přidruženém prostoru silnic a místních komunikací včetně všech konstrukčních vrstev;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výdaje související s komunikací pro cyklisty </a:t>
            </a:r>
            <a:r>
              <a:rPr lang="cs-CZ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(volně dostupné pevné stojany a uzamykatelných boxů na jízdní kola, detekce jejich obsazenosti, jejich zastřešení, osvětlení a přímé napojení na komunikaci pro cyklisty, podchody, lávky, části mostních objektů a propustků, na kterých je komunikace pro cyklisty vedena, opěrné zdi, násypy, svahy a příkopy, přejezdy pro cyklisty, místa pro přecházení a přechody pro chodce, jejich nasvětlení a ochranné ostrůvky, bezpečnostní opatření realizovaná na silnici, místní komunikaci nebo dráze, vegetační úpravy nezpevněných pozemků dotčených stavbou, veřejné osvětlení komunikace pro cyklisty apod.);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další související výdaje </a:t>
            </a:r>
            <a:r>
              <a:rPr lang="cs-CZ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(příprava staveniště, demolice objektů podmiňujících výstavbu, manipulace se zeminou, rekultivace ploch původně zastavěných pozemků.</a:t>
            </a:r>
          </a:p>
          <a:p>
            <a:pPr>
              <a:lnSpc>
                <a:spcPct val="160000"/>
              </a:lnSpc>
            </a:pPr>
            <a:endParaRPr lang="cs-CZ" dirty="0"/>
          </a:p>
          <a:p>
            <a:pPr marL="457200" lvl="1" indent="0">
              <a:buNone/>
            </a:pPr>
            <a:endParaRPr lang="cs-CZ" dirty="0"/>
          </a:p>
          <a:p>
            <a:pPr lvl="1"/>
            <a:endParaRPr lang="cs-CZ" dirty="0"/>
          </a:p>
        </p:txBody>
      </p:sp>
      <p:pic>
        <p:nvPicPr>
          <p:cNvPr id="5" name="Obrázek 4" descr="Obsah obrázku kreslení, podepsat&#10;&#10;Popis byl vytvořen automaticky">
            <a:extLst>
              <a:ext uri="{FF2B5EF4-FFF2-40B4-BE49-F238E27FC236}">
                <a16:creationId xmlns:a16="http://schemas.microsoft.com/office/drawing/2014/main" id="{8AA62530-2F13-4E32-A017-DFFB3CC9E75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12188" y="5502313"/>
            <a:ext cx="1801906" cy="10687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9847283"/>
      </p:ext>
    </p:extLst>
  </p:cSld>
  <p:clrMapOvr>
    <a:masterClrMapping/>
  </p:clrMapOvr>
</p:sld>
</file>

<file path=ppt/theme/theme1.xml><?xml version="1.0" encoding="utf-8"?>
<a:theme xmlns:a="http://schemas.openxmlformats.org/drawingml/2006/main" name="Fazeta">
  <a:themeElements>
    <a:clrScheme name="Faz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zeta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4211</TotalTime>
  <Words>1867</Words>
  <Application>Microsoft Office PowerPoint</Application>
  <PresentationFormat>Širokoúhlá obrazovka</PresentationFormat>
  <Paragraphs>175</Paragraphs>
  <Slides>17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4" baseType="lpstr">
      <vt:lpstr>Arial</vt:lpstr>
      <vt:lpstr>Arial Black</vt:lpstr>
      <vt:lpstr>Arial Narrow</vt:lpstr>
      <vt:lpstr>Trebuchet MS</vt:lpstr>
      <vt:lpstr>Wingdings</vt:lpstr>
      <vt:lpstr>Wingdings 3</vt:lpstr>
      <vt:lpstr>Fazeta</vt:lpstr>
      <vt:lpstr>19.6.2020, OÚ Nižbor od 10hod 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aktivita Bezpečnost dopravy HLAVNÍ AKTIVITY PROJEKTU (způsobilé výdaje= CZV)</vt:lpstr>
      <vt:lpstr>aktivita Bezpečnost dopravy VEDLEJŠÍ AKTIVITY PROJEKTU (způsobilé výdaje= CZV)</vt:lpstr>
      <vt:lpstr>aktivita Cyklodoprava HLAVNÍ AKTIVITY PROJEKTU (způsobilé výdaje= CZV) </vt:lpstr>
      <vt:lpstr>aktivita Cyklodoprava VEDLEJŠÍ AKTIVITY PROJEKTU (způsobilé výdaje= CZV)</vt:lpstr>
      <vt:lpstr>INDIKÁTORY</vt:lpstr>
      <vt:lpstr>Prezentace aplikace PowerPoint</vt:lpstr>
      <vt:lpstr>Povinné přílohy</vt:lpstr>
      <vt:lpstr>Hodnocení a výběr projektů 1. fáze - Kontrola přijatelnosti a formálních náležitostí projektu </vt:lpstr>
      <vt:lpstr>Hodnocení a výběr projektů 2. fáze – Kritéria věcného hodnocení </vt:lpstr>
      <vt:lpstr>Doporučení</vt:lpstr>
      <vt:lpstr>Kontakty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Seminář pro žadatele IROP výzva č. 5 – Bezpečná doprava MAS Mezi Hrady z.s.</dc:title>
  <dc:creator>Dominika Jirásková</dc:creator>
  <cp:lastModifiedBy>Tereza Houšková</cp:lastModifiedBy>
  <cp:revision>64</cp:revision>
  <dcterms:created xsi:type="dcterms:W3CDTF">2020-04-23T08:08:53Z</dcterms:created>
  <dcterms:modified xsi:type="dcterms:W3CDTF">2020-06-19T09:58:15Z</dcterms:modified>
</cp:coreProperties>
</file>