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5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73" r:id="rId16"/>
    <p:sldId id="274" r:id="rId17"/>
    <p:sldId id="278" r:id="rId18"/>
    <p:sldId id="280" r:id="rId19"/>
    <p:sldId id="281" r:id="rId20"/>
    <p:sldId id="282" r:id="rId21"/>
    <p:sldId id="283" r:id="rId22"/>
    <p:sldId id="284" r:id="rId23"/>
    <p:sldId id="285" r:id="rId24"/>
    <p:sldId id="287" r:id="rId25"/>
    <p:sldId id="317" r:id="rId26"/>
    <p:sldId id="289" r:id="rId27"/>
    <p:sldId id="322" r:id="rId28"/>
    <p:sldId id="323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3" r:id="rId40"/>
    <p:sldId id="312" r:id="rId41"/>
    <p:sldId id="304" r:id="rId42"/>
    <p:sldId id="305" r:id="rId43"/>
    <p:sldId id="314" r:id="rId44"/>
    <p:sldId id="315" r:id="rId45"/>
    <p:sldId id="307" r:id="rId46"/>
    <p:sldId id="308" r:id="rId47"/>
    <p:sldId id="309" r:id="rId48"/>
    <p:sldId id="310" r:id="rId49"/>
    <p:sldId id="311" r:id="rId5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30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A4FECE7F-23A6-46EE-AC3A-865790B14603}" type="datetimeFigureOut">
              <a:rPr lang="cs-CZ" smtClean="0"/>
              <a:pPr/>
              <a:t>17.8.2018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82" y="4714969"/>
            <a:ext cx="5438711" cy="4467355"/>
          </a:xfrm>
          <a:prstGeom prst="rect">
            <a:avLst/>
          </a:prstGeom>
        </p:spPr>
        <p:txBody>
          <a:bodyPr vert="horz" lIns="83786" tIns="41893" rIns="83786" bIns="41893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D52BA1DB-48E3-4A24-840C-9A932B613649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12</a:t>
            </a:fld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15</a:t>
            </a:fld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17</a:t>
            </a:fld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18</a:t>
            </a:fld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19</a:t>
            </a:fld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sz="1200" dirty="0">
              <a:latin typeface="Constantia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21</a:t>
            </a:fld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26</a:t>
            </a:fld>
            <a:endParaRPr 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27</a:t>
            </a:fld>
            <a:endParaRPr 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29</a:t>
            </a:fld>
            <a:endParaRPr lang="cs-CZ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30</a:t>
            </a:fld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31</a:t>
            </a:fld>
            <a:endParaRPr lang="cs-CZ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32</a:t>
            </a:fld>
            <a:endParaRPr 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33</a:t>
            </a:fld>
            <a:endParaRPr 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indent="-273960">
              <a:lnSpc>
                <a:spcPct val="100000"/>
              </a:lnSpc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34</a:t>
            </a:fld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36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37</a:t>
            </a:fld>
            <a:endParaRPr 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38</a:t>
            </a:fld>
            <a:endParaRPr lang="cs-CZ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48626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851771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41</a:t>
            </a:fld>
            <a:endParaRPr lang="cs-CZ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42</a:t>
            </a:fld>
            <a:endParaRPr lang="cs-CZ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44</a:t>
            </a:fld>
            <a:endParaRPr lang="cs-CZ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45</a:t>
            </a:fld>
            <a:endParaRPr lang="cs-CZ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6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4320" marR="0" indent="-27396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10</a:t>
            </a:fld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>
              <a:latin typeface="+mn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BA1DB-48E3-4A24-840C-9A932B613649}" type="slidenum">
              <a:rPr lang="cs-CZ" smtClean="0"/>
              <a:pPr/>
              <a:t>11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3055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3055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3055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7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80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3055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704160"/>
            <a:ext cx="830556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93027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/>
          <a:lstStyle/>
          <a:p>
            <a:pPr algn="r">
              <a:lnSpc>
                <a:spcPct val="100000"/>
              </a:lnSpc>
            </a:pPr>
            <a:r>
              <a:rPr lang="cs-CZ" sz="5600" b="1" strike="noStrike" spc="-1">
                <a:solidFill>
                  <a:srgbClr val="50E0E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56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F5C80E7D-0A83-48BB-879E-5766486EB893}" type="datetime">
              <a:rPr lang="cs-CZ" sz="1200" b="0" strike="noStrike" spc="-1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>
                <a:lnSpc>
                  <a:spcPct val="100000"/>
                </a:lnSpc>
              </a:pPr>
              <a:t>17.8.2018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0980FD1D-1F69-4626-A05D-0337312CEEC6}" type="slidenum">
              <a:rPr lang="cs-CZ" sz="1200" b="0" strike="noStrike" spc="-1">
                <a:solidFill>
                  <a:srgbClr val="D1EAED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1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5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57200" y="1935360"/>
            <a:ext cx="8229240" cy="43887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Klepnutím lze upravit styly předlohy textu.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914400" lvl="2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cs-CZ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188720" lvl="3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463040" lvl="4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AB8551FC-667E-47B1-A286-02439CF7CCD9}" type="datetime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>
                <a:lnSpc>
                  <a:spcPct val="100000"/>
                </a:lnSpc>
              </a:pPr>
              <a:t>17.8.2018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D417EBD1-5B7D-4B32-ACFE-293D0194FC3E}" type="slidenum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305560" cy="1142640"/>
          </a:xfrm>
          <a:prstGeom prst="rect">
            <a:avLst/>
          </a:prstGeom>
        </p:spPr>
        <p:txBody>
          <a:bodyPr lIns="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5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5682D690-82B7-4472-B5DB-7B47B298EF82}" type="datetime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>
                <a:lnSpc>
                  <a:spcPct val="100000"/>
                </a:lnSpc>
              </a:pPr>
              <a:t>17.8.2018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7" name="PlaceHolder 8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1F06CEB4-1AEF-43FA-9A59-64ED1542DA6F}" type="slidenum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7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PlaceHolder 5"/>
          <p:cNvSpPr>
            <a:spLocks noGrp="1"/>
          </p:cNvSpPr>
          <p:nvPr>
            <p:ph type="title"/>
          </p:nvPr>
        </p:nvSpPr>
        <p:spPr>
          <a:xfrm>
            <a:off x="457200" y="704160"/>
            <a:ext cx="8229240" cy="1142640"/>
          </a:xfrm>
          <a:prstGeom prst="rect">
            <a:avLst/>
          </a:prstGeom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Klepnutím lze upravit styl předlohy nadpisů.</a:t>
            </a:r>
            <a:endParaRPr lang="cs-CZ" sz="5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body"/>
          </p:nvPr>
        </p:nvSpPr>
        <p:spPr>
          <a:xfrm>
            <a:off x="457200" y="1920240"/>
            <a:ext cx="4038120" cy="443448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Klepnutím lze upravit styly předlohy textu.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914400" lvl="2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188720" lvl="3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463040" lvl="4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 type="body"/>
          </p:nvPr>
        </p:nvSpPr>
        <p:spPr>
          <a:xfrm>
            <a:off x="4648320" y="1920240"/>
            <a:ext cx="4038120" cy="443448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Klepnutím lze upravit styly předlohy textu.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914400" lvl="2" indent="-246600">
              <a:lnSpc>
                <a:spcPct val="100000"/>
              </a:lnSpc>
              <a:buClr>
                <a:srgbClr val="009DD9"/>
              </a:buClr>
              <a:buSzPct val="70000"/>
              <a:buFont typeface="Wingdings 2" charset="2"/>
              <a:buChar char="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188720" lvl="3" indent="-209880">
              <a:lnSpc>
                <a:spcPct val="100000"/>
              </a:lnSpc>
              <a:buClr>
                <a:srgbClr val="0BD0D9"/>
              </a:buClr>
              <a:buSzPct val="65000"/>
              <a:buFont typeface="Wingdings 2" charset="2"/>
              <a:buChar char="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1463040" lvl="4" indent="-209880">
              <a:lnSpc>
                <a:spcPct val="100000"/>
              </a:lnSpc>
              <a:buClr>
                <a:srgbClr val="10CF9B"/>
              </a:buClr>
              <a:buSzPct val="65000"/>
              <a:buFont typeface="Wingdings 2" charset="2"/>
              <a:buChar char=""/>
            </a:pPr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</a:t>
            </a:r>
            <a:endParaRPr lang="cs-CZ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142" name="PlaceHolder 8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84C5D502-BAD6-402E-8FA8-766FFB9D0080}" type="datetime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>
                <a:lnSpc>
                  <a:spcPct val="100000"/>
                </a:lnSpc>
              </a:pPr>
              <a:t>17.8.2018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3" name="PlaceHolder 9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4" name="PlaceHolder 10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4185C532-13BA-4495-88E7-ED5F5B193499}" type="slidenum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2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CustomShape 3"/>
          <p:cNvSpPr/>
          <p:nvPr/>
        </p:nvSpPr>
        <p:spPr>
          <a:xfrm rot="21435600">
            <a:off x="-18720" y="201960"/>
            <a:ext cx="9162720" cy="648720"/>
          </a:xfrm>
          <a:custGeom>
            <a:avLst/>
            <a:gdLst/>
            <a:ahLst/>
            <a:cxn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4"/>
          <p:cNvSpPr/>
          <p:nvPr/>
        </p:nvSpPr>
        <p:spPr>
          <a:xfrm rot="21435600">
            <a:off x="-14040" y="275400"/>
            <a:ext cx="9175320" cy="529920"/>
          </a:xfrm>
          <a:custGeom>
            <a:avLst/>
            <a:gdLst/>
            <a:ahLst/>
            <a:cxn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PlaceHolder 5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>
              <a:lnSpc>
                <a:spcPct val="100000"/>
              </a:lnSpc>
            </a:pPr>
            <a:fld id="{C3B93548-6842-416A-970D-FA7BA91C3A8F}" type="datetime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>
                <a:lnSpc>
                  <a:spcPct val="100000"/>
                </a:lnSpc>
              </a:pPr>
              <a:t>17.8.2018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6" name="PlaceHolder 6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endParaRPr lang="cs-CZ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7" name="PlaceHolder 7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>
              <a:lnSpc>
                <a:spcPct val="100000"/>
              </a:lnSpc>
            </a:pPr>
            <a:fld id="{843D1034-3AC4-40C4-BE94-FA11B573F448}" type="slidenum">
              <a:rPr lang="cs-CZ" sz="1200" b="0" strike="noStrike" spc="-1">
                <a:solidFill>
                  <a:srgbClr val="035C75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pPr algn="r">
                <a:lnSpc>
                  <a:spcPct val="100000"/>
                </a:lnSpc>
              </a:pPr>
              <a:t>‹#›</a:t>
            </a:fld>
            <a:endParaRPr lang="cs-CZ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8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nadpisu</a:t>
            </a:r>
          </a:p>
        </p:txBody>
      </p:sp>
      <p:sp>
        <p:nvSpPr>
          <p:cNvPr id="189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documents/21802/798871/Pokyny+pro+evidenci+rozsahu+a+typu+podpory+jednotliv&#253;m+podpo&#345;en&#253;m+osob&#225;m/47844036-98d0-4c08-befa-ba98b55480bb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strukturalni-fondy.cz/cs/jak-na-projekt/Elektronicka-zadost/Edukacni-videa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mezihrady.cz/mas/opz/vyzvy/1-vyzva-socialni-sluzby/" TargetMode="External"/><Relationship Id="rId4" Type="http://schemas.openxmlformats.org/officeDocument/2006/relationships/hyperlink" Target="https://www.esfcr.cz/formulare-a-pokyny-potrebne-v-ramci-pripravy-zadosti-o-podporu-opz/-/dokument/797956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kotouckova@lipaprovenkov.cz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7.png"/><Relationship Id="rId5" Type="http://schemas.openxmlformats.org/officeDocument/2006/relationships/image" Target="../media/image3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755640" y="2565000"/>
            <a:ext cx="7851240" cy="1828440"/>
          </a:xfrm>
          <a:prstGeom prst="rect">
            <a:avLst/>
          </a:prstGeom>
          <a:noFill/>
          <a:ln>
            <a:noFill/>
          </a:ln>
        </p:spPr>
        <p:txBody>
          <a:bodyPr lIns="0" tIns="0" rIns="18360" bIns="0" anchor="b"/>
          <a:lstStyle/>
          <a:p>
            <a:pPr algn="ctr">
              <a:lnSpc>
                <a:spcPct val="100000"/>
              </a:lnSpc>
            </a:pPr>
            <a:r>
              <a:rPr lang="cs-CZ" sz="4800" b="1" strike="noStrike" spc="-1" dirty="0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Výzva MAS </a:t>
            </a:r>
            <a:r>
              <a:rPr lang="cs-CZ" sz="4800" b="1" spc="-1" dirty="0" smtClean="0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Mezi Hrady </a:t>
            </a:r>
            <a:r>
              <a:rPr lang="cs-CZ" sz="4800" b="1" strike="noStrike" spc="-1" dirty="0" smtClean="0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OPZ Sociální služby </a:t>
            </a:r>
          </a:p>
          <a:p>
            <a:pPr algn="ctr">
              <a:lnSpc>
                <a:spcPct val="100000"/>
              </a:lnSpc>
            </a:pPr>
            <a:r>
              <a:rPr lang="cs-CZ" sz="4800" b="1" spc="-1" dirty="0" smtClean="0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20.8.2018 </a:t>
            </a:r>
            <a:r>
              <a:rPr lang="cs-CZ" sz="4800" b="1" spc="-1" dirty="0" err="1" smtClean="0">
                <a:solidFill>
                  <a:srgbClr val="0B5394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Svárov</a:t>
            </a:r>
            <a:endParaRPr lang="cs-CZ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611640" y="3933000"/>
            <a:ext cx="7854480" cy="1752120"/>
          </a:xfrm>
          <a:prstGeom prst="rect">
            <a:avLst/>
          </a:prstGeom>
          <a:noFill/>
          <a:ln>
            <a:noFill/>
          </a:ln>
        </p:spPr>
        <p:txBody>
          <a:bodyPr lIns="0" tIns="45000" rIns="18360" bIns="45000"/>
          <a:lstStyle/>
          <a:p>
            <a:pPr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Seminář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 </a:t>
            </a: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žadatele</a:t>
            </a:r>
            <a:endParaRPr lang="cs-CZ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8" name="Obrázek 3"/>
          <p:cNvPicPr/>
          <p:nvPr/>
        </p:nvPicPr>
        <p:blipFill>
          <a:blip r:embed="rId3" cstate="print">
            <a:lum contrast="8000"/>
          </a:blip>
          <a:stretch/>
        </p:blipFill>
        <p:spPr>
          <a:xfrm>
            <a:off x="755640" y="836640"/>
            <a:ext cx="3312304" cy="792160"/>
          </a:xfrm>
          <a:prstGeom prst="rect">
            <a:avLst/>
          </a:prstGeom>
          <a:ln>
            <a:noFill/>
          </a:ln>
        </p:spPr>
      </p:pic>
      <p:pic>
        <p:nvPicPr>
          <p:cNvPr id="229" name="Obrázek 7"/>
          <p:cNvPicPr/>
          <p:nvPr/>
        </p:nvPicPr>
        <p:blipFill>
          <a:blip r:embed="rId4" cstate="print"/>
          <a:stretch/>
        </p:blipFill>
        <p:spPr>
          <a:xfrm>
            <a:off x="1403648" y="5517232"/>
            <a:ext cx="6552728" cy="1151768"/>
          </a:xfrm>
          <a:prstGeom prst="rect">
            <a:avLst/>
          </a:prstGeom>
          <a:ln>
            <a:noFill/>
          </a:ln>
        </p:spPr>
      </p:pic>
      <p:pic>
        <p:nvPicPr>
          <p:cNvPr id="7" name="Obrázek 6" descr="Logo_non_circl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76672"/>
            <a:ext cx="1728192" cy="1014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395640" y="54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Podporované aktivity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457200" y="1700808"/>
            <a:ext cx="8229240" cy="504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Podpora poskytování vybraných sociálních služeb v souladu se zákonem č. 108/2006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.</a:t>
            </a: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Odborné sociální poradenství § 37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Terénní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programy § 69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Sociálně aktivizační služby pro rodiny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s dětmi § 65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Raná péče § 54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Kontaktní centra § 59</a:t>
            </a:r>
            <a:endParaRPr lang="cs-CZ" sz="2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Nízkoprahová</a:t>
            </a:r>
            <a:r>
              <a:rPr lang="cs-CZ" sz="2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 zařízení pro děti a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mládež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§ 62</a:t>
            </a: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Sociální rehabilitace § 70</a:t>
            </a: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400" dirty="0" err="1" smtClean="0">
                <a:latin typeface="Constantia" pitchFamily="18" charset="0"/>
              </a:rPr>
              <a:t>Sociálně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terapeutické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dílny</a:t>
            </a:r>
            <a:r>
              <a:rPr lang="en-US" sz="2400" dirty="0" smtClean="0">
                <a:latin typeface="Constantia" pitchFamily="18" charset="0"/>
              </a:rPr>
              <a:t> - § 67 </a:t>
            </a:r>
            <a:endParaRPr lang="cs-CZ" sz="2400" dirty="0" smtClean="0"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400" dirty="0" err="1" smtClean="0">
                <a:latin typeface="Constantia" pitchFamily="18" charset="0"/>
              </a:rPr>
              <a:t>Služby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následné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péče</a:t>
            </a:r>
            <a:r>
              <a:rPr lang="en-US" sz="2400" dirty="0" smtClean="0">
                <a:latin typeface="Constantia" pitchFamily="18" charset="0"/>
              </a:rPr>
              <a:t> - § 64 </a:t>
            </a:r>
            <a:endParaRPr lang="cs-CZ" sz="2400" dirty="0" smtClean="0"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400" dirty="0" err="1" smtClean="0">
                <a:latin typeface="Constantia" pitchFamily="18" charset="0"/>
              </a:rPr>
              <a:t>Osobní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asistence</a:t>
            </a:r>
            <a:r>
              <a:rPr lang="en-US" sz="2400" dirty="0" smtClean="0">
                <a:latin typeface="Constantia" pitchFamily="18" charset="0"/>
              </a:rPr>
              <a:t> - § 39 </a:t>
            </a:r>
            <a:endParaRPr lang="cs-CZ" sz="2400" dirty="0" smtClean="0"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400" dirty="0" err="1" smtClean="0">
                <a:latin typeface="Constantia" pitchFamily="18" charset="0"/>
              </a:rPr>
              <a:t>Odlehčovací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služby</a:t>
            </a:r>
            <a:r>
              <a:rPr lang="en-US" sz="2400" dirty="0" smtClean="0">
                <a:latin typeface="Constantia" pitchFamily="18" charset="0"/>
              </a:rPr>
              <a:t> - § 44 </a:t>
            </a:r>
            <a:endParaRPr lang="cs-CZ" sz="2400" dirty="0" smtClean="0">
              <a:latin typeface="Constantia" pitchFamily="18" charset="0"/>
            </a:endParaRPr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endParaRPr lang="cs-CZ" sz="2600" dirty="0" smtClean="0"/>
          </a:p>
          <a:p>
            <a:pPr marL="514440" indent="-514080">
              <a:lnSpc>
                <a:spcPct val="100000"/>
              </a:lnSpc>
              <a:buClr>
                <a:srgbClr val="0BD0D9"/>
              </a:buClr>
              <a:buSzPct val="95000"/>
              <a:buFont typeface="Calibri"/>
              <a:buAutoNum type="arabicPeriod"/>
            </a:pPr>
            <a:endParaRPr lang="cs-CZ" sz="2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specifika a aktivity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68" name="TextShape 2"/>
          <p:cNvSpPr txBox="1"/>
          <p:nvPr/>
        </p:nvSpPr>
        <p:spPr>
          <a:xfrm>
            <a:off x="251520" y="1700808"/>
            <a:ext cx="8784976" cy="5040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en-US" sz="2000" dirty="0" err="1" smtClean="0">
                <a:latin typeface="Constantia" pitchFamily="18" charset="0"/>
              </a:rPr>
              <a:t>Budou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podporovány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pouze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aktivity</a:t>
            </a:r>
            <a:r>
              <a:rPr lang="en-US" sz="2000" dirty="0" smtClean="0">
                <a:latin typeface="Constantia" pitchFamily="18" charset="0"/>
              </a:rPr>
              <a:t>, </a:t>
            </a:r>
            <a:r>
              <a:rPr lang="en-US" sz="2000" dirty="0" err="1" smtClean="0">
                <a:latin typeface="Constantia" pitchFamily="18" charset="0"/>
              </a:rPr>
              <a:t>které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mají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přímý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dopad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na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cílové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skupiny</a:t>
            </a:r>
            <a:r>
              <a:rPr lang="en-US" sz="2000" dirty="0" smtClean="0">
                <a:latin typeface="Constantia" pitchFamily="18" charset="0"/>
              </a:rPr>
              <a:t>, </a:t>
            </a:r>
            <a:r>
              <a:rPr lang="en-US" sz="2000" dirty="0" err="1" smtClean="0">
                <a:latin typeface="Constantia" pitchFamily="18" charset="0"/>
              </a:rPr>
              <a:t>tj</a:t>
            </a:r>
            <a:r>
              <a:rPr lang="en-US" sz="2000" dirty="0" smtClean="0">
                <a:latin typeface="Constantia" pitchFamily="18" charset="0"/>
              </a:rPr>
              <a:t>. </a:t>
            </a:r>
            <a:r>
              <a:rPr lang="en-US" sz="2000" dirty="0" err="1" smtClean="0">
                <a:latin typeface="Constantia" pitchFamily="18" charset="0"/>
              </a:rPr>
              <a:t>aktivity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zaměřené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na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přímou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práci</a:t>
            </a:r>
            <a:r>
              <a:rPr lang="en-US" sz="2000" dirty="0" smtClean="0">
                <a:latin typeface="Constantia" pitchFamily="18" charset="0"/>
              </a:rPr>
              <a:t> s </a:t>
            </a:r>
            <a:r>
              <a:rPr lang="en-US" sz="2000" dirty="0" err="1" smtClean="0">
                <a:latin typeface="Constantia" pitchFamily="18" charset="0"/>
              </a:rPr>
              <a:t>cílovými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skupinami</a:t>
            </a:r>
            <a:r>
              <a:rPr lang="en-US" sz="2000" dirty="0" smtClean="0">
                <a:latin typeface="Constantia" pitchFamily="18" charset="0"/>
              </a:rPr>
              <a:t>. </a:t>
            </a:r>
            <a:r>
              <a:rPr lang="en-US" sz="2000" dirty="0" err="1" smtClean="0">
                <a:latin typeface="Constantia" pitchFamily="18" charset="0"/>
              </a:rPr>
              <a:t>Jednotlivé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aktivity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lze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při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realizaci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projektů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mezi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sebou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navzájem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kombinovat</a:t>
            </a:r>
            <a:r>
              <a:rPr lang="en-US" sz="2000" dirty="0" smtClean="0">
                <a:latin typeface="Constantia" pitchFamily="18" charset="0"/>
              </a:rPr>
              <a:t>.</a:t>
            </a:r>
            <a:endParaRPr lang="cs-CZ" sz="2000" dirty="0" smtClean="0"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Jedná se o služby registrované v rámci zákona č. 108/2006 Sb. a dále jsou součástí sítě sociálních služeb uvedené ve střednědobém plánu rozvoje sociálních služeb Středočeského kraje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Budou podporovány pouze sociální služby poskytované </a:t>
            </a:r>
            <a:r>
              <a:rPr lang="cs-CZ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terénní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 a </a:t>
            </a:r>
            <a:r>
              <a:rPr lang="cs-CZ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ambulantní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 pitchFamily="18" charset="0"/>
              </a:rPr>
              <a:t>formou </a:t>
            </a:r>
            <a:r>
              <a:rPr lang="en-US" sz="2000" dirty="0" err="1" smtClean="0">
                <a:latin typeface="Constantia" pitchFamily="18" charset="0"/>
              </a:rPr>
              <a:t>Jako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b="1" dirty="0" err="1" smtClean="0">
                <a:latin typeface="Constantia" pitchFamily="18" charset="0"/>
              </a:rPr>
              <a:t>pobytové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budou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podporovány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jen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b="1" dirty="0" err="1" smtClean="0">
                <a:latin typeface="Constantia" pitchFamily="18" charset="0"/>
              </a:rPr>
              <a:t>odlehčovací</a:t>
            </a:r>
            <a:r>
              <a:rPr lang="en-US" sz="2000" b="1" dirty="0" smtClean="0">
                <a:latin typeface="Constantia" pitchFamily="18" charset="0"/>
              </a:rPr>
              <a:t> </a:t>
            </a:r>
            <a:r>
              <a:rPr lang="en-US" sz="2000" b="1" dirty="0" err="1" smtClean="0">
                <a:latin typeface="Constantia" pitchFamily="18" charset="0"/>
              </a:rPr>
              <a:t>služby</a:t>
            </a:r>
            <a:r>
              <a:rPr lang="en-US" sz="2000" b="1" dirty="0" smtClean="0">
                <a:latin typeface="Constantia" pitchFamily="18" charset="0"/>
              </a:rPr>
              <a:t> </a:t>
            </a:r>
            <a:r>
              <a:rPr lang="en-US" sz="2000" dirty="0" smtClean="0">
                <a:latin typeface="Constantia" pitchFamily="18" charset="0"/>
              </a:rPr>
              <a:t>a </a:t>
            </a:r>
            <a:r>
              <a:rPr lang="en-US" sz="2000" b="1" dirty="0" err="1" smtClean="0">
                <a:latin typeface="Constantia" pitchFamily="18" charset="0"/>
              </a:rPr>
              <a:t>krizová</a:t>
            </a:r>
            <a:r>
              <a:rPr lang="en-US" sz="2000" b="1" dirty="0" smtClean="0">
                <a:latin typeface="Constantia" pitchFamily="18" charset="0"/>
              </a:rPr>
              <a:t> </a:t>
            </a:r>
            <a:r>
              <a:rPr lang="en-US" sz="2000" b="1" dirty="0" err="1" smtClean="0">
                <a:latin typeface="Constantia" pitchFamily="18" charset="0"/>
              </a:rPr>
              <a:t>pomoc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podle</a:t>
            </a:r>
            <a:r>
              <a:rPr lang="en-US" sz="2000" dirty="0" smtClean="0">
                <a:latin typeface="Constantia" pitchFamily="18" charset="0"/>
              </a:rPr>
              <a:t> § 44 a § 60 </a:t>
            </a:r>
            <a:r>
              <a:rPr lang="en-US" sz="2000" dirty="0" err="1" smtClean="0">
                <a:latin typeface="Constantia" pitchFamily="18" charset="0"/>
              </a:rPr>
              <a:t>zákona</a:t>
            </a:r>
            <a:r>
              <a:rPr lang="en-US" sz="2000" dirty="0" smtClean="0">
                <a:latin typeface="Constantia" pitchFamily="18" charset="0"/>
              </a:rPr>
              <a:t> č. 108/2006 Sb., o </a:t>
            </a:r>
            <a:r>
              <a:rPr lang="en-US" sz="2000" dirty="0" err="1" smtClean="0">
                <a:latin typeface="Constantia" pitchFamily="18" charset="0"/>
              </a:rPr>
              <a:t>sociálních</a:t>
            </a:r>
            <a:r>
              <a:rPr lang="en-US" sz="2000" dirty="0" smtClean="0">
                <a:latin typeface="Constantia" pitchFamily="18" charset="0"/>
              </a:rPr>
              <a:t> </a:t>
            </a:r>
            <a:r>
              <a:rPr lang="en-US" sz="2000" dirty="0" err="1" smtClean="0">
                <a:latin typeface="Constantia" pitchFamily="18" charset="0"/>
              </a:rPr>
              <a:t>službách</a:t>
            </a:r>
            <a:r>
              <a:rPr lang="en-US" sz="2000" dirty="0" smtClean="0">
                <a:latin typeface="Constantia" pitchFamily="18" charset="0"/>
              </a:rPr>
              <a:t>. </a:t>
            </a:r>
            <a:endParaRPr lang="cs-CZ" sz="2000" dirty="0" smtClean="0"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Další specifika a aktivity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0" name="TextShape 2"/>
          <p:cNvSpPr txBox="1"/>
          <p:nvPr/>
        </p:nvSpPr>
        <p:spPr>
          <a:xfrm>
            <a:off x="179512" y="2420888"/>
            <a:ext cx="8784976" cy="307781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dirty="0" err="1" smtClean="0">
                <a:latin typeface="Constantia" pitchFamily="18" charset="0"/>
              </a:rPr>
              <a:t>V</a:t>
            </a:r>
            <a:r>
              <a:rPr lang="en-US" sz="2400" dirty="0" err="1" smtClean="0">
                <a:latin typeface="Constantia" pitchFamily="18" charset="0"/>
              </a:rPr>
              <a:t>zdělávání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sociálních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pracovníků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souladu</a:t>
            </a:r>
            <a:r>
              <a:rPr lang="en-US" sz="2400" dirty="0" smtClean="0">
                <a:latin typeface="Constantia" pitchFamily="18" charset="0"/>
              </a:rPr>
              <a:t> s § 111 </a:t>
            </a:r>
            <a:r>
              <a:rPr lang="en-US" sz="2400" dirty="0" err="1" smtClean="0">
                <a:latin typeface="Constantia" pitchFamily="18" charset="0"/>
              </a:rPr>
              <a:t>zákona</a:t>
            </a:r>
            <a:r>
              <a:rPr lang="en-US" sz="2400" dirty="0" smtClean="0">
                <a:latin typeface="Constantia" pitchFamily="18" charset="0"/>
              </a:rPr>
              <a:t> o </a:t>
            </a:r>
            <a:r>
              <a:rPr lang="en-US" sz="2400" dirty="0" err="1" smtClean="0">
                <a:latin typeface="Constantia" pitchFamily="18" charset="0"/>
              </a:rPr>
              <a:t>sociálních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službách</a:t>
            </a:r>
            <a:r>
              <a:rPr lang="en-US" sz="2400" dirty="0" smtClean="0">
                <a:latin typeface="Constantia" pitchFamily="18" charset="0"/>
              </a:rPr>
              <a:t>, a to </a:t>
            </a:r>
            <a:r>
              <a:rPr lang="en-US" sz="2400" dirty="0" err="1" smtClean="0">
                <a:latin typeface="Constantia" pitchFamily="18" charset="0"/>
              </a:rPr>
              <a:t>maximálně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rozsahu</a:t>
            </a:r>
            <a:r>
              <a:rPr lang="en-US" sz="2400" dirty="0" smtClean="0">
                <a:latin typeface="Constantia" pitchFamily="18" charset="0"/>
              </a:rPr>
              <a:t> 24 </a:t>
            </a:r>
            <a:r>
              <a:rPr lang="en-US" sz="2400" dirty="0" err="1" smtClean="0">
                <a:latin typeface="Constantia" pitchFamily="18" charset="0"/>
              </a:rPr>
              <a:t>hodin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za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kalendářní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rok</a:t>
            </a:r>
            <a:r>
              <a:rPr lang="en-US" sz="2400" dirty="0" smtClean="0">
                <a:latin typeface="Constantia" pitchFamily="18" charset="0"/>
              </a:rPr>
              <a:t>,</a:t>
            </a:r>
            <a:endParaRPr lang="cs-CZ" sz="2400" dirty="0" smtClean="0"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dirty="0" err="1" smtClean="0">
                <a:latin typeface="Constantia" pitchFamily="18" charset="0"/>
              </a:rPr>
              <a:t>V</a:t>
            </a:r>
            <a:r>
              <a:rPr lang="en-US" sz="2400" dirty="0" err="1" smtClean="0">
                <a:latin typeface="Constantia" pitchFamily="18" charset="0"/>
              </a:rPr>
              <a:t>zdělávání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pracovníků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sociálních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službách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souladu</a:t>
            </a:r>
            <a:r>
              <a:rPr lang="en-US" sz="2400" dirty="0" smtClean="0">
                <a:latin typeface="Constantia" pitchFamily="18" charset="0"/>
              </a:rPr>
              <a:t> s § 116 </a:t>
            </a:r>
            <a:r>
              <a:rPr lang="en-US" sz="2400" dirty="0" err="1" smtClean="0">
                <a:latin typeface="Constantia" pitchFamily="18" charset="0"/>
              </a:rPr>
              <a:t>odst</a:t>
            </a:r>
            <a:r>
              <a:rPr lang="en-US" sz="2400" dirty="0" smtClean="0">
                <a:latin typeface="Constantia" pitchFamily="18" charset="0"/>
              </a:rPr>
              <a:t>. 9 </a:t>
            </a:r>
            <a:r>
              <a:rPr lang="en-US" sz="2400" dirty="0" err="1" smtClean="0">
                <a:latin typeface="Constantia" pitchFamily="18" charset="0"/>
              </a:rPr>
              <a:t>zákona</a:t>
            </a:r>
            <a:r>
              <a:rPr lang="en-US" sz="2400" dirty="0" smtClean="0">
                <a:latin typeface="Constantia" pitchFamily="18" charset="0"/>
              </a:rPr>
              <a:t> o </a:t>
            </a:r>
            <a:r>
              <a:rPr lang="en-US" sz="2400" dirty="0" err="1" smtClean="0">
                <a:latin typeface="Constantia" pitchFamily="18" charset="0"/>
              </a:rPr>
              <a:t>sociálních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službách</a:t>
            </a:r>
            <a:r>
              <a:rPr lang="en-US" sz="2400" dirty="0" smtClean="0">
                <a:latin typeface="Constantia" pitchFamily="18" charset="0"/>
              </a:rPr>
              <a:t>, a to </a:t>
            </a:r>
            <a:r>
              <a:rPr lang="en-US" sz="2400" dirty="0" err="1" smtClean="0">
                <a:latin typeface="Constantia" pitchFamily="18" charset="0"/>
              </a:rPr>
              <a:t>maximálně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rozsahu</a:t>
            </a:r>
            <a:r>
              <a:rPr lang="en-US" sz="2400" dirty="0" smtClean="0">
                <a:latin typeface="Constantia" pitchFamily="18" charset="0"/>
              </a:rPr>
              <a:t> 24 </a:t>
            </a:r>
            <a:r>
              <a:rPr lang="en-US" sz="2400" dirty="0" err="1" smtClean="0">
                <a:latin typeface="Constantia" pitchFamily="18" charset="0"/>
              </a:rPr>
              <a:t>hodin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za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kalendářní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rok</a:t>
            </a:r>
            <a:r>
              <a:rPr lang="en-US" sz="2400" dirty="0" smtClean="0">
                <a:latin typeface="Constantia" pitchFamily="18" charset="0"/>
              </a:rPr>
              <a:t>,</a:t>
            </a:r>
            <a:endParaRPr lang="cs-CZ" sz="2400" dirty="0" smtClean="0">
              <a:latin typeface="Constantia" pitchFamily="18" charset="0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400" dirty="0" smtClean="0">
              <a:latin typeface="Constantia" pitchFamily="18" charset="0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dirty="0" err="1" smtClean="0">
                <a:latin typeface="Constantia" pitchFamily="18" charset="0"/>
              </a:rPr>
              <a:t>V</a:t>
            </a:r>
            <a:r>
              <a:rPr lang="en-US" sz="2400" dirty="0" err="1" smtClean="0">
                <a:latin typeface="Constantia" pitchFamily="18" charset="0"/>
              </a:rPr>
              <a:t>zdělávání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vedoucích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pracovníků</a:t>
            </a:r>
            <a:r>
              <a:rPr lang="en-US" sz="2400" dirty="0" smtClean="0">
                <a:latin typeface="Constantia" pitchFamily="18" charset="0"/>
              </a:rPr>
              <a:t>, a to </a:t>
            </a:r>
            <a:r>
              <a:rPr lang="en-US" sz="2400" dirty="0" err="1" smtClean="0">
                <a:latin typeface="Constantia" pitchFamily="18" charset="0"/>
              </a:rPr>
              <a:t>maximálně</a:t>
            </a:r>
            <a:r>
              <a:rPr lang="en-US" sz="2400" dirty="0" smtClean="0">
                <a:latin typeface="Constantia" pitchFamily="18" charset="0"/>
              </a:rPr>
              <a:t> v </a:t>
            </a:r>
            <a:r>
              <a:rPr lang="en-US" sz="2400" dirty="0" err="1" smtClean="0">
                <a:latin typeface="Constantia" pitchFamily="18" charset="0"/>
              </a:rPr>
              <a:t>rozsahu</a:t>
            </a:r>
            <a:r>
              <a:rPr lang="en-US" sz="2400" dirty="0" smtClean="0">
                <a:latin typeface="Constantia" pitchFamily="18" charset="0"/>
              </a:rPr>
              <a:t> 24 </a:t>
            </a:r>
            <a:r>
              <a:rPr lang="en-US" sz="2400" dirty="0" err="1" smtClean="0">
                <a:latin typeface="Constantia" pitchFamily="18" charset="0"/>
              </a:rPr>
              <a:t>hodin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za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kalendářní</a:t>
            </a:r>
            <a:r>
              <a:rPr lang="en-US" sz="2400" dirty="0" smtClean="0">
                <a:latin typeface="Constantia" pitchFamily="18" charset="0"/>
              </a:rPr>
              <a:t> </a:t>
            </a:r>
            <a:r>
              <a:rPr lang="en-US" sz="2400" dirty="0" err="1" smtClean="0">
                <a:latin typeface="Constantia" pitchFamily="18" charset="0"/>
              </a:rPr>
              <a:t>rok</a:t>
            </a:r>
            <a:endParaRPr lang="cs-CZ" sz="2400" dirty="0" smtClean="0"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467640" y="40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Povinná dokumentace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78" name="TextShape 2"/>
          <p:cNvSpPr txBox="1"/>
          <p:nvPr/>
        </p:nvSpPr>
        <p:spPr>
          <a:xfrm>
            <a:off x="179512" y="1935360"/>
            <a:ext cx="8964488" cy="492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Písemná nebo ústní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smlouva s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klientem o poskytování služby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Evidence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podpořených osob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Prokazatelnost vykazovaných hodnot – záznamy o každém klientovi, prezenční listiny, monitorovací listy podpořených osob atd.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Sledované indikátory se vyplňují podle uvedených pokynů: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https://www.esfcr.cz/documents/21802/798871/Pokyny+pro+evidenci+rozsahu+a+typu+podpory+jednotlivým+podpořeným+osobám/47844036-98d0-4c08-befa-ba98b55480bb</a:t>
            </a:r>
            <a:r>
              <a:rPr lang="cs-CZ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Shape 1"/>
          <p:cNvSpPr txBox="1"/>
          <p:nvPr/>
        </p:nvSpPr>
        <p:spPr>
          <a:xfrm>
            <a:off x="539640" y="2421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Indikátory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282" name="Obrázek 2"/>
          <p:cNvPicPr/>
          <p:nvPr/>
        </p:nvPicPr>
        <p:blipFill>
          <a:blip r:embed="rId2" cstate="print"/>
          <a:stretch/>
        </p:blipFill>
        <p:spPr>
          <a:xfrm>
            <a:off x="2915640" y="5949360"/>
            <a:ext cx="3456000" cy="647640"/>
          </a:xfrm>
          <a:prstGeom prst="rect">
            <a:avLst/>
          </a:prstGeom>
          <a:ln>
            <a:noFill/>
          </a:ln>
        </p:spPr>
      </p:pic>
      <p:pic>
        <p:nvPicPr>
          <p:cNvPr id="283" name="Obrázek 4"/>
          <p:cNvPicPr/>
          <p:nvPr/>
        </p:nvPicPr>
        <p:blipFill>
          <a:blip r:embed="rId3" cstate="print"/>
          <a:stretch/>
        </p:blipFill>
        <p:spPr>
          <a:xfrm>
            <a:off x="755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548680"/>
            <a:ext cx="2082790" cy="122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TextShape 1"/>
          <p:cNvSpPr txBox="1"/>
          <p:nvPr/>
        </p:nvSpPr>
        <p:spPr>
          <a:xfrm>
            <a:off x="467640" y="40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Indikátory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= nástroje pro měření dosažených efektů projektových aktivit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Indikátory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povinné k naplnění</a:t>
            </a: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	závazné indikátory – při nesplnění sankce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</a:pP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Indikátory povinné k vykazování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	nejsou závazné, ale je nutné je sledovat a vykazovat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827584" y="112474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Pravidla volby závazných indikátorů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88" name="TextShape 2"/>
          <p:cNvSpPr txBox="1"/>
          <p:nvPr/>
        </p:nvSpPr>
        <p:spPr>
          <a:xfrm>
            <a:off x="467544" y="2852936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Žadatel volí pouze ty indikátory z výzvy, které jsou relevantní pro jeho projekt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Ve zprávách o realizaci projektu se uvádějí kumulativně – souhrnně za období od počátku projektu do konce příslušného monitorovacího období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extShape 1"/>
          <p:cNvSpPr txBox="1"/>
          <p:nvPr/>
        </p:nvSpPr>
        <p:spPr>
          <a:xfrm>
            <a:off x="755576" y="119675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Povinnosti související s indikátory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0" name="TextShape 2"/>
          <p:cNvSpPr txBox="1"/>
          <p:nvPr/>
        </p:nvSpPr>
        <p:spPr>
          <a:xfrm>
            <a:off x="467544" y="2636912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Povinnost stanovit v žádosti cílové hodnoty indikátorů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Včetně popisu způsobu stanovení této hodnoty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Nastavení je závazné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Úprava –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podstatnou změnou 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Při nesplnění -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sankce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Průběžné sledování jejich naplnění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Ve zprávách o realizaci projektu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Prokazatelnost vykazovaných hodnot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Záznamy o každém klientovi, prezenční listiny atd. ověřitelné případnou kontrolou, monitorovací listy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683568" y="9087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Indikátory se závazkem 
(indikátory týkající se této výzvy)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539640" y="227700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Hodnoty, které jsou chápány jako závazek žadatele, kterého má dosáhnout díky realizaci projektu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67544" y="3861049"/>
          <a:ext cx="8352928" cy="188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4104456"/>
                <a:gridCol w="1656184"/>
                <a:gridCol w="1728192"/>
              </a:tblGrid>
              <a:tr h="52931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Kód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Název indikátoru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Měrná jednotka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Typ indikátoru</a:t>
                      </a:r>
                      <a:endParaRPr lang="cs-CZ" sz="1600" dirty="0"/>
                    </a:p>
                  </a:txBody>
                  <a:tcPr/>
                </a:tc>
              </a:tr>
              <a:tr h="428991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60000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Celkový počet účastníků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Osoby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Výstup</a:t>
                      </a:r>
                      <a:endParaRPr lang="cs-CZ" sz="16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67001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Kapacita podporovaných služeb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Místa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Výstup</a:t>
                      </a:r>
                      <a:endParaRPr lang="cs-CZ" sz="1600" dirty="0"/>
                    </a:p>
                  </a:txBody>
                  <a:tcPr/>
                </a:tc>
              </a:tr>
              <a:tr h="441977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67010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Využívání podpořených služeb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Osoby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Výsledek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extShape 1"/>
          <p:cNvSpPr txBox="1"/>
          <p:nvPr/>
        </p:nvSpPr>
        <p:spPr>
          <a:xfrm>
            <a:off x="914760" y="908720"/>
            <a:ext cx="8229240" cy="92448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36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Indikátory bez závazku 
(indikátory týkající se této výzvy)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95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Hodnoty, které nepředstavují závazek žadatele, ale které je nutné sledovat (Žadatel má povinnost vyplnit cílovou hodnotu indikátorů, u nerelevantních je možno uvést hodnotu 0.)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512" y="3356992"/>
          <a:ext cx="8712968" cy="1681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653"/>
                <a:gridCol w="4444926"/>
                <a:gridCol w="1763859"/>
                <a:gridCol w="1657530"/>
              </a:tblGrid>
              <a:tr h="247896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Kód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Název</a:t>
                      </a:r>
                      <a:r>
                        <a:rPr lang="cs-CZ" sz="1600" baseline="0" dirty="0" smtClean="0"/>
                        <a:t> indikátoru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Měrná jednotka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Typ indikátoru</a:t>
                      </a:r>
                      <a:endParaRPr lang="cs-CZ" sz="1600" dirty="0"/>
                    </a:p>
                  </a:txBody>
                  <a:tcPr/>
                </a:tc>
              </a:tr>
              <a:tr h="67286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67315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Bývalí účastníci projektů</a:t>
                      </a:r>
                      <a:r>
                        <a:rPr lang="cs-CZ" sz="1600" baseline="0" dirty="0" smtClean="0"/>
                        <a:t> v oblasti sociálních služeb, u nichž služba naplnila svůj účel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Osoby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Výsledek</a:t>
                      </a:r>
                      <a:endParaRPr lang="cs-CZ" sz="1600" dirty="0"/>
                    </a:p>
                  </a:txBody>
                  <a:tcPr/>
                </a:tc>
              </a:tr>
              <a:tr h="67286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67310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/>
                        <a:t>Bývalí účastníci projektů, u nichž intervence formou sociální práce naplnila svůj účel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Osoby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Výsledek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Program semináře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Představení výzvy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Podporované aktivity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Indikátory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Způsobilost výdajů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Proces hodnocení a výběru projektů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IS KP14+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Důležité odkazy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539640" y="2781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Způsobilost výdajů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00" name="Obrázek 4"/>
          <p:cNvPicPr/>
          <p:nvPr/>
        </p:nvPicPr>
        <p:blipFill>
          <a:blip r:embed="rId2" cstate="print"/>
          <a:stretch/>
        </p:blipFill>
        <p:spPr>
          <a:xfrm>
            <a:off x="2988000" y="5733360"/>
            <a:ext cx="3456000" cy="647640"/>
          </a:xfrm>
          <a:prstGeom prst="rect">
            <a:avLst/>
          </a:prstGeom>
          <a:ln>
            <a:noFill/>
          </a:ln>
        </p:spPr>
      </p:pic>
      <p:pic>
        <p:nvPicPr>
          <p:cNvPr id="301" name="Obrázek 5"/>
          <p:cNvPicPr/>
          <p:nvPr/>
        </p:nvPicPr>
        <p:blipFill>
          <a:blip r:embed="rId3" cstate="print"/>
          <a:stretch/>
        </p:blipFill>
        <p:spPr>
          <a:xfrm>
            <a:off x="539640" y="908640"/>
            <a:ext cx="3600000" cy="79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467640" y="62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Věcná z</a:t>
            </a: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působilost </a:t>
            </a: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výdajů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04" name="TextShape 2"/>
          <p:cNvSpPr txBox="1"/>
          <p:nvPr/>
        </p:nvSpPr>
        <p:spPr>
          <a:xfrm>
            <a:off x="457200" y="1935360"/>
            <a:ext cx="8229240" cy="48060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</a:pP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Kategorie způsobilých výdajů OPZ</a:t>
            </a:r>
            <a:endParaRPr lang="cs-CZ" sz="26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2000" b="1" dirty="0" smtClean="0">
                <a:latin typeface="Constantia" pitchFamily="18" charset="0"/>
              </a:rPr>
              <a:t>1. </a:t>
            </a:r>
            <a:r>
              <a:rPr lang="cs-CZ" altLang="cs-CZ" sz="1600" b="1" dirty="0" smtClean="0">
                <a:latin typeface="Constantia" pitchFamily="18" charset="0"/>
              </a:rPr>
              <a:t>Celkové způsobilé výdaje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1" dirty="0" smtClean="0">
                <a:latin typeface="Constantia" pitchFamily="18" charset="0"/>
              </a:rPr>
              <a:t>1.1 Přímé náklady – </a:t>
            </a:r>
            <a:r>
              <a:rPr lang="cs-CZ" altLang="cs-CZ" sz="1600" dirty="0" smtClean="0">
                <a:latin typeface="Constantia" pitchFamily="18" charset="0"/>
              </a:rPr>
              <a:t>náklady, která mají přímou vazbu na cílovou skupinu		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latin typeface="Constantia" pitchFamily="18" charset="0"/>
              </a:rPr>
              <a:t>1.1.1  Osobní náklady 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latin typeface="Constantia" pitchFamily="18" charset="0"/>
              </a:rPr>
              <a:t>1.1.2  Cestovné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latin typeface="Constantia" pitchFamily="18" charset="0"/>
              </a:rPr>
              <a:t>1.1.3  Zařízení, vybavení a spotřební materiál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latin typeface="Constantia" pitchFamily="18" charset="0"/>
              </a:rPr>
              <a:t>1.1.4  Nákup služeb </a:t>
            </a:r>
          </a:p>
          <a:p>
            <a:pPr lvl="2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cs-CZ" altLang="cs-CZ" sz="1600" dirty="0" smtClean="0">
                <a:latin typeface="Constantia" pitchFamily="18" charset="0"/>
              </a:rPr>
              <a:t>1.1.5  Drobné stavební úpravy (do 40 tis. Kč)</a:t>
            </a:r>
          </a:p>
          <a:p>
            <a:pPr lvl="2">
              <a:lnSpc>
                <a:spcPct val="80000"/>
              </a:lnSpc>
              <a:defRPr/>
            </a:pPr>
            <a:endParaRPr lang="cs-CZ" altLang="cs-CZ" sz="1600" dirty="0" smtClean="0">
              <a:latin typeface="Constantia" pitchFamily="18" charset="0"/>
            </a:endParaRPr>
          </a:p>
          <a:p>
            <a:pPr lvl="1">
              <a:defRPr/>
            </a:pPr>
            <a:r>
              <a:rPr lang="cs-CZ" sz="1600" b="1" dirty="0" smtClean="0">
                <a:latin typeface="Constantia" pitchFamily="18" charset="0"/>
              </a:rPr>
              <a:t>1.2 Nepřímé náklady  - </a:t>
            </a:r>
            <a:r>
              <a:rPr lang="cs-CZ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mohou dosahovat maximálně 25 %  přímých způsobilých nákladů projektu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600" b="1" dirty="0" smtClean="0">
              <a:latin typeface="Constantia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smtClean="0">
                <a:latin typeface="Constantia" pitchFamily="18" charset="0"/>
              </a:rPr>
              <a:t>2. Celkové nezpůsobilé výdaje - </a:t>
            </a:r>
            <a:r>
              <a:rPr lang="cs-CZ" sz="1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např. náklady na napsání projektu</a:t>
            </a:r>
            <a:endParaRPr lang="cs-CZ" sz="1600" b="1" dirty="0" smtClean="0">
              <a:latin typeface="Constantia" pitchFamily="18" charset="0"/>
            </a:endParaRPr>
          </a:p>
          <a:p>
            <a:pPr marL="432000" lvl="1" indent="-432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endParaRPr lang="cs-CZ" sz="1200" dirty="0" smtClean="0"/>
          </a:p>
          <a:p>
            <a:r>
              <a:rPr lang="cs-CZ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Informace ke způsobilým výdajům jsou k dispozici v kapitole 6 Specifické části pravidel pro žadatele a příjemce v rámci OPZ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47800" y="1021320"/>
            <a:ext cx="4984200" cy="63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Způsobilost výdajů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458280" y="1944000"/>
            <a:ext cx="9045720" cy="345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</a:p>
          <a:p>
            <a:pPr marL="274320" indent="-273960">
              <a:lnSpc>
                <a:spcPct val="100000"/>
              </a:lnSpc>
            </a:pP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Časová způsobilost</a:t>
            </a:r>
          </a:p>
          <a:p>
            <a:pPr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Náklady vzniklé v době realizace projektu</a:t>
            </a:r>
          </a:p>
          <a:p>
            <a:pPr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Datum zahájení realizace projektu nesmí předcházet datu vyhlášení výzvy MAS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467640" y="2853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Povinné přílohy projektu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13" name="Obrázek 4"/>
          <p:cNvPicPr/>
          <p:nvPr/>
        </p:nvPicPr>
        <p:blipFill>
          <a:blip r:embed="rId2" cstate="print"/>
          <a:stretch/>
        </p:blipFill>
        <p:spPr>
          <a:xfrm>
            <a:off x="2915640" y="5949360"/>
            <a:ext cx="3456000" cy="647640"/>
          </a:xfrm>
          <a:prstGeom prst="rect">
            <a:avLst/>
          </a:prstGeom>
          <a:ln>
            <a:noFill/>
          </a:ln>
        </p:spPr>
      </p:pic>
      <p:pic>
        <p:nvPicPr>
          <p:cNvPr id="314" name="Obrázek 5"/>
          <p:cNvPicPr/>
          <p:nvPr/>
        </p:nvPicPr>
        <p:blipFill>
          <a:blip r:embed="rId3" cstate="print"/>
          <a:stretch/>
        </p:blipFill>
        <p:spPr>
          <a:xfrm>
            <a:off x="467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476672"/>
            <a:ext cx="2082790" cy="12226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47800" y="1021320"/>
            <a:ext cx="4984200" cy="634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Povinné přílohy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06" name="TextShape 2"/>
          <p:cNvSpPr txBox="1"/>
          <p:nvPr/>
        </p:nvSpPr>
        <p:spPr>
          <a:xfrm>
            <a:off x="107504" y="1944000"/>
            <a:ext cx="8856984" cy="4725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Příloha č. 5 – Údaje o sociální službě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 příloze č.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– Pomůcka k vyplnění přílohy Údaje o sociální službě naleznete postup k vyplnění povinné přílohy k dané žádosti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</a:pP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JEDNOU ROČNĚ DOKLÁDAT K REALIZACI PROJEKTU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Přílohu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č. 7 – Přehled čerpání vyrovnávací platby na sociální službu (skutečnost)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TextShape 1"/>
          <p:cNvSpPr txBox="1"/>
          <p:nvPr/>
        </p:nvSpPr>
        <p:spPr>
          <a:xfrm>
            <a:off x="467640" y="2853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 hodnocení a výběru projektů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13" name="Obrázek 4"/>
          <p:cNvPicPr/>
          <p:nvPr/>
        </p:nvPicPr>
        <p:blipFill>
          <a:blip r:embed="rId2" cstate="print"/>
          <a:stretch/>
        </p:blipFill>
        <p:spPr>
          <a:xfrm>
            <a:off x="2915640" y="5949360"/>
            <a:ext cx="3456000" cy="647640"/>
          </a:xfrm>
          <a:prstGeom prst="rect">
            <a:avLst/>
          </a:prstGeom>
          <a:ln>
            <a:noFill/>
          </a:ln>
        </p:spPr>
      </p:pic>
      <p:pic>
        <p:nvPicPr>
          <p:cNvPr id="314" name="Obrázek 5"/>
          <p:cNvPicPr/>
          <p:nvPr/>
        </p:nvPicPr>
        <p:blipFill>
          <a:blip r:embed="rId3" cstate="print"/>
          <a:stretch/>
        </p:blipFill>
        <p:spPr>
          <a:xfrm>
            <a:off x="467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467100"/>
            <a:ext cx="2016224" cy="1183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467640" y="620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 hodnocení a výběru projektů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7" name="TextShape 2"/>
          <p:cNvSpPr txBox="1"/>
          <p:nvPr/>
        </p:nvSpPr>
        <p:spPr>
          <a:xfrm>
            <a:off x="467640" y="227700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Problematika hodnocení přijatelnosti a formálních náležitostí, věcného hodnocení a výběru projektů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Viz Příloha č. 1 výzvy MAS – Informace o způsobu hodnocení a výběru projektů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Viz Specifická část pravidel pro žadatele a příjemce v rámci OPZ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Proces hodnocení a výběru projektů zajišťuje MAS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Mezi Hrady z.s.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Žádosti předložené jiným způsobem a v jiném termínu než umožňuje výzva, nejsou akceptovány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 hodnocení a výběru projektů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19" name="TextShape 2"/>
          <p:cNvSpPr txBox="1"/>
          <p:nvPr/>
        </p:nvSpPr>
        <p:spPr>
          <a:xfrm>
            <a:off x="457200" y="1935360"/>
            <a:ext cx="8229240" cy="48060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Výsledkem výběru je Seznam žádostí o podporu, které MAS navrhuje ke schválení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–&gt;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tento Seznam předá MAS Řídícímu orgánu OPZ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-&gt;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ŘO OPZ provede závěrečné ověření způsobilosti vybraných projektů a kontrolu administrativních postupů MAS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Jednokolová výzva s jednou uzávěrkou pro podání žádosti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-&gt;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jednokolové hodnocení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Proces hodnocení a výběru projektů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-&gt;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ukončen </a:t>
            </a:r>
            <a:r>
              <a:rPr lang="cs-CZ" sz="26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nejpozději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do 5 měsíců od data ukončení příjmu žádostí o podporu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683640" y="90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Hodnocení přijatelnosti a formálních náležitostí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1" name="TextShape 2"/>
          <p:cNvSpPr txBox="1"/>
          <p:nvPr/>
        </p:nvSpPr>
        <p:spPr>
          <a:xfrm>
            <a:off x="539640" y="246888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První fáze hodnocení projektů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Posouzení základních věcných a administrativních požadavků 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Provádějí pracovníci MAS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Mezi Hrady,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z.s.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Lhůta max. </a:t>
            </a:r>
            <a:r>
              <a:rPr lang="cs-CZ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</a:t>
            </a:r>
            <a:r>
              <a:rPr lang="cs-CZ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pracovních dnů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od ukončení příjmu žádostí o podporu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Kritéria přijatelnosti jsou neopravitelná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Kritéria formálních náležitostí jsou opravitelná – žadatel vyzván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x k opravě nebo doplnění ve lhůtě do 5 pracovních dní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Hodnotí se podle kontrolních otázek uvedených pro každé kritérium (ANO/NE)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467640" y="83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Hodnocení přijatelnosti a formálních náležitostí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3" name="TextShape 2"/>
          <p:cNvSpPr txBox="1"/>
          <p:nvPr/>
        </p:nvSpPr>
        <p:spPr>
          <a:xfrm>
            <a:off x="539640" y="2277000"/>
            <a:ext cx="4038120" cy="4434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Kritéria hodnocení přijatelnosti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Oprávněnost žadatele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Partnerství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Cílové skupiny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Celkové způsobilé výdaje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Aktivity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Horizontální principy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Trestní bezúhonnost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Soulad projektu s SCLLD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Ověření administrativní, finanční a provozní kapacity žadatele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4" name="TextShape 3"/>
          <p:cNvSpPr txBox="1"/>
          <p:nvPr/>
        </p:nvSpPr>
        <p:spPr>
          <a:xfrm>
            <a:off x="4644000" y="2277000"/>
            <a:ext cx="4038120" cy="4434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Kritéria formálních náležitostí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Úplnost a forma žádosti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Podpis žádosti</a:t>
            </a:r>
          </a:p>
          <a:p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457200"/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MAS zasílá informaci o výsledku hodnocení -&gt; lhůta </a:t>
            </a:r>
            <a:r>
              <a:rPr lang="cs-CZ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15 kalendářních dní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ode dne doručení informace na podání </a:t>
            </a:r>
            <a:r>
              <a:rPr lang="cs-CZ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Žádosti o přezkum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u negativně hodnocených Žádostí o podporu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611640" y="2997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Představení výzvy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234" name="Obrázek 2"/>
          <p:cNvPicPr/>
          <p:nvPr/>
        </p:nvPicPr>
        <p:blipFill>
          <a:blip r:embed="rId2" cstate="print"/>
          <a:stretch/>
        </p:blipFill>
        <p:spPr>
          <a:xfrm>
            <a:off x="611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236" name="Obrázek 4"/>
          <p:cNvPicPr/>
          <p:nvPr/>
        </p:nvPicPr>
        <p:blipFill>
          <a:blip r:embed="rId3" cstate="print"/>
          <a:stretch/>
        </p:blipFill>
        <p:spPr>
          <a:xfrm>
            <a:off x="1403648" y="5373216"/>
            <a:ext cx="6336704" cy="1295784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56176" y="548680"/>
            <a:ext cx="1960124" cy="115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Věcné hodnocení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6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Druhá fáze hodnocení projektů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Hodnocení kvality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Provádí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Hodnotící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komise MAS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Mezi Hrady,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z.s.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Pouze žádosti o podporu, které uspěly v 1. fázi hodnocení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Lhůta max. </a:t>
            </a:r>
            <a:r>
              <a:rPr lang="cs-CZ" sz="2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30</a:t>
            </a: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pracovních dnů </a:t>
            </a: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od ukončení hodnocení FN a P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Věcné hodnocení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Kritéria věcného hodnocení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8" y="2708920"/>
          <a:ext cx="8712968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Skupina kritérií (max. počet bodů)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Název kritéria (max.</a:t>
                      </a:r>
                      <a:r>
                        <a:rPr lang="cs-CZ" sz="1600" baseline="0" dirty="0" smtClean="0"/>
                        <a:t> počet bodů)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I. Potřebnost pro území MAS (35)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Vymezení problému a cílové skupiny (35)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II. Účelnost (30)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Cíle a konzistentnost</a:t>
                      </a:r>
                      <a:r>
                        <a:rPr lang="cs-CZ" sz="1600" baseline="0" dirty="0" smtClean="0"/>
                        <a:t> projektu (25)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Způsob</a:t>
                      </a:r>
                      <a:r>
                        <a:rPr lang="cs-CZ" sz="1600" baseline="0" dirty="0" smtClean="0"/>
                        <a:t> ověření dosažení cíle projektu (5)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III. Efektivnost a hospodárnost (20)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Efektivita projektu</a:t>
                      </a:r>
                      <a:r>
                        <a:rPr lang="cs-CZ" sz="1600" baseline="0" dirty="0" smtClean="0"/>
                        <a:t>, rozpočet (15)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Adekvátnost indikátorů (5)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IV. Proveditelnost (15)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Způsob</a:t>
                      </a:r>
                      <a:r>
                        <a:rPr lang="cs-CZ" sz="1600" baseline="0" dirty="0" smtClean="0"/>
                        <a:t> realizace aktivit a jejich návaznost (10)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Způsob</a:t>
                      </a:r>
                      <a:r>
                        <a:rPr lang="cs-CZ" sz="1600" baseline="0" dirty="0" smtClean="0"/>
                        <a:t> zapojení cílové skupiny (5)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TextShape 1"/>
          <p:cNvSpPr txBox="1"/>
          <p:nvPr/>
        </p:nvSpPr>
        <p:spPr>
          <a:xfrm>
            <a:off x="467640" y="40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Věcné hodnocení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31" name="TextShape 2"/>
          <p:cNvSpPr txBox="1"/>
          <p:nvPr/>
        </p:nvSpPr>
        <p:spPr>
          <a:xfrm>
            <a:off x="323640" y="1628640"/>
            <a:ext cx="8229240" cy="3301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Výběrová komise odpovídá u každého kritéria na Hlavní otázku          (+ pomocné podotázky)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Využívá 4 deskriptory: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1. Velmi dobře –   100 % max. dosažitelného počtu bodů v kritériu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2. Dobře -		75 % max. dosažitelného počtu bodů v kritériu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3. Dostatečně - 	50 % max. dosažitelného počtu bodů v kritériu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4. Nedostatečně -	25 % max. dosažitelného počtu bodů v kritériu</a:t>
            </a: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Deskriptor 4 je eliminační – získání tohoto deskriptoru nejméně u jednoho kritéria </a:t>
            </a: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-&gt;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Žádost o podporu nesplnila podmínky věcného hodnocení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Věcné hodnocení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Max. počet bodů věcného hodnocení - 100 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Žádost musí získat min. 50 bodů, aby splnila podmínky věcného hodnocení a všechny hlavní otázky musí být hodnoceny deskriptory </a:t>
            </a:r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</a:pPr>
            <a:r>
              <a:rPr lang="cs-CZ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	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– 3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MAS zasílá informaci o výsledku hodnocení -&gt; lhůta </a:t>
            </a:r>
            <a:r>
              <a:rPr lang="cs-CZ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15 kalendářních dní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ode dne doručení informace na podání </a:t>
            </a:r>
            <a:r>
              <a:rPr lang="cs-CZ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Žádosti o přezkum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u negativně hodnocených Žádostí o podporu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MAS současně upozorňuje, že tento závěr ještě předává k závěrečnému ověření způsobilosti projektů a ke kontrole administrativních postupů na ŘO OPZ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extShape 1"/>
          <p:cNvSpPr txBox="1"/>
          <p:nvPr/>
        </p:nvSpPr>
        <p:spPr>
          <a:xfrm>
            <a:off x="467640" y="90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 algn="ctr"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Hodnocení a výběr projektů – 
shrnutí a lhůty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35" name="TextShape 2"/>
          <p:cNvSpPr txBox="1"/>
          <p:nvPr/>
        </p:nvSpPr>
        <p:spPr>
          <a:xfrm>
            <a:off x="539640" y="2133000"/>
            <a:ext cx="8064360" cy="482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Hodnocení FN a P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do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max.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20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pracovních dní ze strany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MAS</a:t>
            </a:r>
            <a:r>
              <a:rPr lang="cs-CZ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(po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ukončení příjmu žádostí)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Odvolání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do 15 kalendářních dní ze strany žadatele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(po obdržení výsledku)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Věcné hodnocen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í: do max. 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30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pracovních dní ze strany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MAS</a:t>
            </a:r>
            <a:r>
              <a:rPr lang="cs-CZ" sz="2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(po 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ukončení FN a P)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Odvolání:</a:t>
            </a: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do 15 kalendářních dní ze strany žadatele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(po obdržení výsledku)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extShape 1"/>
          <p:cNvSpPr txBox="1"/>
          <p:nvPr/>
        </p:nvSpPr>
        <p:spPr>
          <a:xfrm>
            <a:off x="539640" y="2709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KP14+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40" name="Obrázek 5"/>
          <p:cNvPicPr/>
          <p:nvPr/>
        </p:nvPicPr>
        <p:blipFill>
          <a:blip r:embed="rId2" cstate="print"/>
          <a:stretch/>
        </p:blipFill>
        <p:spPr>
          <a:xfrm>
            <a:off x="827640" y="836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341" name="Obrázek 6"/>
          <p:cNvPicPr/>
          <p:nvPr/>
        </p:nvPicPr>
        <p:blipFill>
          <a:blip r:embed="rId3" cstate="print"/>
          <a:stretch/>
        </p:blipFill>
        <p:spPr>
          <a:xfrm>
            <a:off x="2988000" y="5877360"/>
            <a:ext cx="3456000" cy="64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KP14+</a:t>
            </a:r>
            <a:r>
              <a:rPr lang="cs-CZ" sz="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/>
            </a:r>
            <a:br>
              <a:rPr lang="cs-CZ" sz="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1690063"/>
            <a:ext cx="727280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Součást monitorovacího systému pro využívání Evropských strukturálních a investičních fondů v ČR v programovém období 2014 – 2020</a:t>
            </a: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On-line aplikace </a:t>
            </a: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Nevyžaduje instalaci do PC</a:t>
            </a:r>
            <a:endParaRPr lang="cs-CZ" sz="21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Vyžaduje registraci s platnou emailovou adresou a telefonním číslem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2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</a:pPr>
            <a:r>
              <a:rPr lang="cs-CZ" sz="2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Systémové požadavky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Podporovaný prohlížeč: Internet Explorer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Zapnutý JavaScript </a:t>
            </a: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1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Instalace Microsoft Silver light</a:t>
            </a:r>
            <a:endParaRPr lang="cs-CZ" sz="21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4" name="Obrázek 3"/>
          <p:cNvPicPr/>
          <p:nvPr/>
        </p:nvPicPr>
        <p:blipFill>
          <a:blip r:embed="rId3" cstate="print"/>
          <a:stretch/>
        </p:blipFill>
        <p:spPr>
          <a:xfrm>
            <a:off x="2771800" y="908720"/>
            <a:ext cx="5603760" cy="1295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395640" y="404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KP14</a:t>
            </a: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+   Edukační videa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3" name="TextShape 2"/>
          <p:cNvSpPr txBox="1"/>
          <p:nvPr/>
        </p:nvSpPr>
        <p:spPr>
          <a:xfrm>
            <a:off x="457200" y="1600200"/>
            <a:ext cx="8229240" cy="5068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Edukační </a:t>
            </a: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videa 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1600" b="0" u="sng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http://</a:t>
            </a:r>
            <a:r>
              <a:rPr lang="cs-CZ" sz="1600" b="0" u="sng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strukturalni-fondy.cz/cs/jak-na-projekt/Elektronicka-zadost/Edukacni-videa</a:t>
            </a:r>
            <a:endParaRPr lang="cs-CZ" sz="1600" b="0" u="sng" strike="noStrike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Pokyny k vyplnění žádosti v IS KP14+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1600" b="0" u="sng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4"/>
              </a:rPr>
              <a:t>https://www.esfcr.cz/formulare-a-pokyny-potrebne-v-ramci-pripravy-zadosti-o-podporu-opz/-/</a:t>
            </a:r>
            <a:r>
              <a:rPr lang="cs-CZ" sz="1600" b="0" u="sng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4"/>
              </a:rPr>
              <a:t>dokument/797956</a:t>
            </a:r>
            <a:endParaRPr lang="cs-CZ" sz="1600" b="0" u="sng" strike="noStrike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1600" u="sng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1600" b="0" u="sng" strike="noStrike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1600" u="sng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21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r>
              <a:rPr lang="cs-CZ" sz="2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!! K práci v IS KP14+ budou nápomocni pracovníci kanceláře MAS !!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Zástupný symbol pro obsah 3"/>
          <p:cNvPicPr/>
          <p:nvPr/>
        </p:nvPicPr>
        <p:blipFill>
          <a:blip r:embed="rId3" cstate="print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4484" y="1722600"/>
            <a:ext cx="8869516" cy="1174679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Nová žádost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Seznam programů a výzev (uživatel vybere správný OP)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Otevřené výzvy (uživatel vybere </a:t>
            </a:r>
            <a:r>
              <a:rPr lang="cs-CZ" sz="1400" b="1" dirty="0" smtClean="0"/>
              <a:t>Výzvu pro MAS č. 03_16_047 </a:t>
            </a:r>
            <a:r>
              <a:rPr lang="cs-CZ" sz="1400" dirty="0" smtClean="0"/>
              <a:t>a klikne na modrý odkaz </a:t>
            </a:r>
            <a:r>
              <a:rPr lang="cs-CZ" sz="1400" u="sng" dirty="0" smtClean="0"/>
              <a:t>individuální projekt)</a:t>
            </a:r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485" y="1196416"/>
            <a:ext cx="5161611" cy="52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Obdélník 8"/>
          <p:cNvSpPr/>
          <p:nvPr/>
        </p:nvSpPr>
        <p:spPr>
          <a:xfrm>
            <a:off x="2059195" y="1361121"/>
            <a:ext cx="1115777" cy="277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870348"/>
            <a:ext cx="31527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michaela.sedlackova\Desktop\Výzva ŘO_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2852937"/>
            <a:ext cx="892899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ichaela.sedlackova\Desktop\Výzva ŘO_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9756" y="5157193"/>
            <a:ext cx="5319269" cy="151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288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539552" y="476672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Základní informace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395536" y="2060848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Číslo výzvy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</a:t>
            </a:r>
            <a:r>
              <a:rPr lang="cs-CZ" sz="2000" dirty="0" smtClean="0">
                <a:latin typeface="Constantia" pitchFamily="18" charset="0"/>
              </a:rPr>
              <a:t>588/03_16_047/CLLD_16_02_108</a:t>
            </a:r>
            <a:endParaRPr lang="cs-CZ" sz="2000" b="0" strike="noStrike" spc="-1" dirty="0">
              <a:uFill>
                <a:solidFill>
                  <a:srgbClr val="FFFFFF"/>
                </a:solidFill>
              </a:uFill>
              <a:latin typeface="Constantia" pitchFamily="18" charset="0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Prioritní osa 2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Sociální začleňování a boj s chudobou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Investiční priorita 2.3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Strategie komunitně vedeného místního rozvoje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Specifický cíl 2.3.1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Zvýšit zapojení lokálních aktérů do řešení problémů nezaměstnanosti a sociálního začleňování ve venkovských oblastech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Vyhlášení výzvy:  	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6.8.2018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Zahájení příjmu žádostí o podporu: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  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6.8.2018, 09:00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.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Ukončení příjmu žádostí o podporu: 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24.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9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.2018,12:00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80312" y="1412776"/>
            <a:ext cx="1763688" cy="1800200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Výběr podvýzvy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/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0"/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0" smtClean="0"/>
              <a:t>Výběr výzvy MAS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  <p:pic>
        <p:nvPicPr>
          <p:cNvPr id="1026" name="Picture 2" descr="C:\Users\michaela.sedlackova\Desktop\Výběr podvýzvy_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684790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chaela.sedlackova\Desktop\Výběr podvýzvy_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42083"/>
            <a:ext cx="6877133" cy="326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18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611640" y="548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4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KP14+   Postup při podávání žádosti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48" name="TextShape 2"/>
          <p:cNvSpPr txBox="1"/>
          <p:nvPr/>
        </p:nvSpPr>
        <p:spPr>
          <a:xfrm>
            <a:off x="467640" y="227700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Registrace do systému IS KP14+</a:t>
            </a:r>
          </a:p>
          <a:p>
            <a:r>
              <a:rPr lang="cs-CZ" sz="2000" b="0" u="sng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https://mseu.mssf.cz/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(!! Jen v prohlížeči </a:t>
            </a: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Microsoft </a:t>
            </a:r>
            <a:r>
              <a:rPr lang="cs-CZ" sz="20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explorer)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Vyplnění elektronické verze žádosti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Finalizace elektronické verze žádosti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Podepsání a odeslání elektronické verze žádosti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r>
              <a:rPr lang="cs-CZ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 systému vše průběžně ukládat!!!</a:t>
            </a: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!! Veškeré žádosti se zasílají jen v elektronické podobě prostřednictvím IS KP14+</a:t>
            </a: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!! Zřízení elektronického podpisu před podáním/odesláním žádosti</a:t>
            </a: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 KP14+    Elektronický podpis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0" name="TextShape 2"/>
          <p:cNvSpPr txBox="1"/>
          <p:nvPr/>
        </p:nvSpPr>
        <p:spPr>
          <a:xfrm>
            <a:off x="457200" y="193536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Elektronický podpis = kvalifikovaný certifikát</a:t>
            </a:r>
          </a:p>
          <a:p>
            <a:pPr>
              <a:lnSpc>
                <a:spcPct val="100000"/>
              </a:lnSpc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Např. PostSignum České pošty (Czech Point)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Platnost 1 </a:t>
            </a: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rok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Nutnost mít aktivní datovou schránku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TextShape 1"/>
          <p:cNvSpPr txBox="1"/>
          <p:nvPr/>
        </p:nvSpPr>
        <p:spPr>
          <a:xfrm>
            <a:off x="467640" y="2565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Důležité odkazy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53" name="Obrázek 3"/>
          <p:cNvPicPr/>
          <p:nvPr/>
        </p:nvPicPr>
        <p:blipFill>
          <a:blip r:embed="rId2" cstate="print"/>
          <a:stretch/>
        </p:blipFill>
        <p:spPr>
          <a:xfrm>
            <a:off x="755640" y="836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354" name="Obrázek 4"/>
          <p:cNvPicPr/>
          <p:nvPr/>
        </p:nvPicPr>
        <p:blipFill>
          <a:blip r:embed="rId3" cstate="print"/>
          <a:stretch/>
        </p:blipFill>
        <p:spPr>
          <a:xfrm>
            <a:off x="2988000" y="5949360"/>
            <a:ext cx="3456000" cy="64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extShape 1"/>
          <p:cNvSpPr txBox="1"/>
          <p:nvPr/>
        </p:nvSpPr>
        <p:spPr>
          <a:xfrm>
            <a:off x="467640" y="47664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Důležité odkazy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356" name="TextShape 2"/>
          <p:cNvSpPr txBox="1"/>
          <p:nvPr/>
        </p:nvSpPr>
        <p:spPr>
          <a:xfrm>
            <a:off x="457200" y="1935360"/>
            <a:ext cx="8229240" cy="492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Obecná část pravidel pro žadatele a příjemce v rámci OPZ</a:t>
            </a: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u="sng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https://www.esfcr.cz/file/9002/</a:t>
            </a:r>
            <a:endParaRPr lang="cs-CZ" sz="21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Specifická část pravidel pro žadatele a příjemce v rámci OPZ</a:t>
            </a: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2400" b="0" u="sng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https://www.esfcr.cz/file/9003/</a:t>
            </a:r>
            <a:endParaRPr lang="cs-CZ" sz="2400" u="sng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endParaRPr lang="cs-CZ" sz="2400" b="0" u="sng" strike="noStrike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Pokyny k vyplnění žádosti v IS KP14+</a:t>
            </a: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640080" lvl="1" indent="-246600">
              <a:lnSpc>
                <a:spcPct val="100000"/>
              </a:lnSpc>
              <a:buClr>
                <a:srgbClr val="0F6FC6"/>
              </a:buClr>
              <a:buSzPct val="85000"/>
              <a:buFont typeface="Wingdings 2" charset="2"/>
              <a:buChar char=""/>
            </a:pPr>
            <a:r>
              <a:rPr lang="cs-CZ" sz="1600" u="sng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4"/>
              </a:rPr>
              <a:t>https://www.esfcr.cz/formulare-a-pokyny-potrebne-v-ramci-pripravy-zadosti-o-podporu-opz/-/dokument/797956</a:t>
            </a:r>
            <a:endParaRPr lang="cs-CZ" sz="1600" u="sng" spc="-1" dirty="0" smtClean="0">
              <a:solidFill>
                <a:srgbClr val="0070C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endParaRPr lang="cs-CZ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400" b="1" strike="noStrike" spc="-1" dirty="0" smtClean="0">
                <a:uFill>
                  <a:solidFill>
                    <a:srgbClr val="FFFFFF"/>
                  </a:solidFill>
                </a:uFill>
                <a:latin typeface="Constantia"/>
              </a:rPr>
              <a:t>Výzva MAS č. </a:t>
            </a:r>
            <a:r>
              <a:rPr lang="cs-CZ" sz="2400" b="1" strike="noStrike" spc="-1" dirty="0" smtClean="0">
                <a:uFill>
                  <a:solidFill>
                    <a:srgbClr val="FFFFFF"/>
                  </a:solidFill>
                </a:uFill>
                <a:latin typeface="Constantia"/>
              </a:rPr>
              <a:t>1 </a:t>
            </a:r>
            <a:r>
              <a:rPr lang="cs-CZ" sz="2400" b="1" strike="noStrike" spc="-1" dirty="0" smtClean="0">
                <a:uFill>
                  <a:solidFill>
                    <a:srgbClr val="FFFFFF"/>
                  </a:solidFill>
                </a:uFill>
                <a:latin typeface="Constantia"/>
              </a:rPr>
              <a:t>včetně </a:t>
            </a:r>
            <a:r>
              <a:rPr lang="cs-CZ" sz="2400" b="1" strike="noStrike" spc="-1" dirty="0" smtClean="0">
                <a:uFill>
                  <a:solidFill>
                    <a:srgbClr val="FFFFFF"/>
                  </a:solidFill>
                </a:uFill>
                <a:latin typeface="Constantia"/>
              </a:rPr>
              <a:t>příloh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http://www.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mezihrady.cz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/mas/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opz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/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vyzvy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/1-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vyzva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-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socialni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-</a:t>
            </a:r>
            <a:r>
              <a:rPr lang="cs-CZ" sz="2000" b="1" spc="-1" dirty="0" err="1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sluzby</a:t>
            </a:r>
            <a:r>
              <a:rPr lang="cs-CZ" sz="2000" b="1" spc="-1" dirty="0" smtClean="0">
                <a:uFill>
                  <a:solidFill>
                    <a:srgbClr val="FFFFFF"/>
                  </a:solidFill>
                </a:uFill>
                <a:latin typeface="Constantia"/>
                <a:hlinkClick r:id="rId5"/>
              </a:rPr>
              <a:t>/</a:t>
            </a:r>
            <a:endParaRPr lang="cs-CZ" sz="2000" b="1" strike="noStrike" spc="-1" dirty="0" smtClean="0"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TextShape 1"/>
          <p:cNvSpPr txBox="1"/>
          <p:nvPr/>
        </p:nvSpPr>
        <p:spPr>
          <a:xfrm>
            <a:off x="395536" y="4221088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endParaRPr lang="cs-CZ" sz="5000" b="0" strike="noStrike" spc="-1" dirty="0" smtClean="0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Děkuji </a:t>
            </a: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za </a:t>
            </a:r>
            <a:r>
              <a:rPr lang="cs-CZ" sz="5000" b="0" strike="noStrike" spc="-1" dirty="0" smtClean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pozornost</a:t>
            </a:r>
          </a:p>
          <a:p>
            <a:pPr algn="ctr">
              <a:lnSpc>
                <a:spcPct val="100000"/>
              </a:lnSpc>
            </a:pPr>
            <a:endParaRPr lang="cs-CZ" sz="3200" b="0" strike="noStrike" spc="-1" dirty="0" smtClean="0">
              <a:solidFill>
                <a:srgbClr val="04617B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cs-CZ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Kontakt: </a:t>
            </a:r>
          </a:p>
          <a:p>
            <a:pPr algn="ctr">
              <a:lnSpc>
                <a:spcPct val="100000"/>
              </a:lnSpc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Jana Kotoučková</a:t>
            </a: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algn="ctr">
              <a:lnSpc>
                <a:spcPct val="100000"/>
              </a:lnSpc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Projektová manažerka OPZ</a:t>
            </a:r>
          </a:p>
          <a:p>
            <a:pPr algn="ctr">
              <a:lnSpc>
                <a:spcPct val="100000"/>
              </a:lnSpc>
            </a:pP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E-mail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: </a:t>
            </a:r>
            <a:r>
              <a:rPr lang="cs-CZ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jana.kotouckova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@</a:t>
            </a:r>
            <a:r>
              <a:rPr lang="cs-CZ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  <a:hlinkClick r:id="rId3"/>
              </a:rPr>
              <a:t>mezihrady.cz</a:t>
            </a:r>
            <a:r>
              <a:rPr lang="cs-CZ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endParaRPr lang="cs-CZ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358" name="Obrázek 4"/>
          <p:cNvPicPr/>
          <p:nvPr/>
        </p:nvPicPr>
        <p:blipFill>
          <a:blip r:embed="rId4" cstate="print"/>
          <a:stretch/>
        </p:blipFill>
        <p:spPr>
          <a:xfrm>
            <a:off x="611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360" name="Obrázek 6"/>
          <p:cNvPicPr/>
          <p:nvPr/>
        </p:nvPicPr>
        <p:blipFill>
          <a:blip r:embed="rId5" cstate="print"/>
          <a:stretch/>
        </p:blipFill>
        <p:spPr>
          <a:xfrm>
            <a:off x="3060000" y="5589360"/>
            <a:ext cx="3456000" cy="647640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84168" y="548680"/>
            <a:ext cx="2205457" cy="1294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Cíl výzvy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467544" y="2469240"/>
            <a:ext cx="8229240" cy="3840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Cílem této výzvy je podpořit stávající sociální služby v regionu MAS </a:t>
            </a:r>
            <a:r>
              <a:rPr lang="cs-CZ" sz="2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Mezi Hrady</a:t>
            </a:r>
            <a:endParaRPr lang="cs-CZ" sz="2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Viz dále v podporovaných aktivitách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457200" y="7041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Termíny a alokace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467640" y="2277000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</a:pPr>
            <a:r>
              <a:rPr lang="cs-CZ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Finanční alokace výzvy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Rozhodná pro výběr projektů k financování: 	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1 685 850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,00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Kč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Minimální výše celkových způsobilých výdajů:	   400 000,00 Kč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Maximální výše celkových způsobilých výdajů:	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1 685 850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,00 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Kč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Maximální délka podpory:			           36 měsíců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Nejzazší datum pro ukončení fyzické realizace projektu:   </a:t>
            </a:r>
            <a:r>
              <a:rPr lang="cs-CZ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31.12.2022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</a:pPr>
            <a:r>
              <a:rPr lang="cs-CZ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Forma podpory:	</a:t>
            </a:r>
            <a:r>
              <a:rPr lang="cs-CZ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	ex-ante/ex-post</a:t>
            </a: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>
              <a:lnSpc>
                <a:spcPct val="100000"/>
              </a:lnSpc>
            </a:pPr>
            <a:endParaRPr lang="cs-CZ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extShape 1"/>
          <p:cNvSpPr txBox="1"/>
          <p:nvPr/>
        </p:nvSpPr>
        <p:spPr>
          <a:xfrm>
            <a:off x="755576" y="1052736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Oprávnění žadatelé a míra podpory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323528" y="2852936"/>
            <a:ext cx="8229240" cy="4388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Poskytovatelé sociálních služeb registrovaní dle zákona č. 108/2006 Sb., o sociálních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službách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 NNO</a:t>
            </a: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Obce </a:t>
            </a:r>
            <a:r>
              <a:rPr lang="cs-CZ" sz="2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podle zákona 128/2000 Sb. </a:t>
            </a:r>
            <a:endParaRPr lang="cs-CZ" sz="2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611560" y="404664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tIns="45000" rIns="0" bIns="0" anchor="b"/>
          <a:lstStyle/>
          <a:p>
            <a:pPr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Cílové skupiny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0" y="1628800"/>
            <a:ext cx="9144000" cy="5229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sociální vyloučené a osoby sociálním vyloučením ohrožené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se zdravotním postižením (včetně osob s duševním onemocněním)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s kombinovanými diagnózami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Bezdomovci </a:t>
            </a: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a osoby žijící v nevyhovujícím nebo nejistém ubytování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Oběti trestné činnosti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pečující o malé děti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pečující o jiné závislé osoby</a:t>
            </a:r>
            <a:endParaRPr lang="cs-CZ" sz="20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Rodiče samoživitelé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dlouhodobě či opakovaně nezaměstnané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ohrožené předlužeností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ohrožené domácím násilím a závislostmi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v nebo po výkonu trestu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opouštějící institucionální zařízení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ohrožené vícenásobnými riziky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lang="cs-CZ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nstantia"/>
              </a:rPr>
              <a:t>Osoby ohrožené specifickými zdravotními riziky</a:t>
            </a: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  <a:p>
            <a:pPr marL="274320" indent="-273960">
              <a:lnSpc>
                <a:spcPct val="100000"/>
              </a:lnSpc>
              <a:buClr>
                <a:srgbClr val="0BD0D9"/>
              </a:buClr>
              <a:buSzPct val="95000"/>
              <a:buFont typeface="Wingdings 2" charset="2"/>
              <a:buChar char=""/>
            </a:pPr>
            <a:endParaRPr lang="cs-CZ" sz="16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683640" y="2565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bIns="0" anchor="b"/>
          <a:lstStyle/>
          <a:p>
            <a:pPr algn="ctr">
              <a:lnSpc>
                <a:spcPct val="100000"/>
              </a:lnSpc>
            </a:pPr>
            <a:r>
              <a:rPr lang="cs-CZ" sz="5000" b="0" strike="noStrike" spc="-1" dirty="0">
                <a:solidFill>
                  <a:srgbClr val="04617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Podporované aktivity</a:t>
            </a:r>
            <a:endParaRPr lang="cs-CZ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nstantia"/>
            </a:endParaRPr>
          </a:p>
        </p:txBody>
      </p:sp>
      <p:pic>
        <p:nvPicPr>
          <p:cNvPr id="250" name="Obrázek 2"/>
          <p:cNvPicPr/>
          <p:nvPr/>
        </p:nvPicPr>
        <p:blipFill>
          <a:blip r:embed="rId2" cstate="print"/>
          <a:stretch/>
        </p:blipFill>
        <p:spPr>
          <a:xfrm>
            <a:off x="683640" y="908640"/>
            <a:ext cx="3600000" cy="791640"/>
          </a:xfrm>
          <a:prstGeom prst="rect">
            <a:avLst/>
          </a:prstGeom>
          <a:ln>
            <a:noFill/>
          </a:ln>
        </p:spPr>
      </p:pic>
      <p:pic>
        <p:nvPicPr>
          <p:cNvPr id="252" name="Obrázek 4"/>
          <p:cNvPicPr/>
          <p:nvPr/>
        </p:nvPicPr>
        <p:blipFill>
          <a:blip r:embed="rId3" cstate="print"/>
          <a:stretch/>
        </p:blipFill>
        <p:spPr>
          <a:xfrm>
            <a:off x="1259632" y="5157192"/>
            <a:ext cx="6552728" cy="1223800"/>
          </a:xfrm>
          <a:prstGeom prst="rect">
            <a:avLst/>
          </a:prstGeom>
          <a:ln>
            <a:noFill/>
          </a:ln>
        </p:spPr>
      </p:pic>
      <p:pic>
        <p:nvPicPr>
          <p:cNvPr id="6" name="Obrázek 5" descr="Logo_non_circ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548680"/>
            <a:ext cx="1960124" cy="115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5685</TotalTime>
  <Words>1733</Words>
  <Application>Microsoft Office PowerPoint</Application>
  <PresentationFormat>Předvádění na obrazovce (4:3)</PresentationFormat>
  <Paragraphs>393</Paragraphs>
  <Slides>45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45</vt:i4>
      </vt:variant>
    </vt:vector>
  </HeadingPairs>
  <TitlesOfParts>
    <vt:vector size="50" baseType="lpstr">
      <vt:lpstr>Office Theme</vt:lpstr>
      <vt:lpstr>Office Theme</vt:lpstr>
      <vt:lpstr>Office Theme</vt:lpstr>
      <vt:lpstr>Office Theme</vt:lpstr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  <vt:lpstr>Snímek 34</vt:lpstr>
      <vt:lpstr>Snímek 35</vt:lpstr>
      <vt:lpstr>IS KP14+ </vt:lpstr>
      <vt:lpstr>Snímek 37</vt:lpstr>
      <vt:lpstr>Snímek 38</vt:lpstr>
      <vt:lpstr>Snímek 39</vt:lpstr>
      <vt:lpstr>Snímek 40</vt:lpstr>
      <vt:lpstr>Snímek 41</vt:lpstr>
      <vt:lpstr>Snímek 42</vt:lpstr>
      <vt:lpstr>Snímek 43</vt:lpstr>
      <vt:lpstr>Snímek 44</vt:lpstr>
      <vt:lpstr>Snímek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MAS č. 1 z OPZ</dc:title>
  <dc:creator>Vanda</dc:creator>
  <cp:lastModifiedBy>Kolečko</cp:lastModifiedBy>
  <cp:revision>162</cp:revision>
  <cp:lastPrinted>2017-02-12T18:12:07Z</cp:lastPrinted>
  <dcterms:created xsi:type="dcterms:W3CDTF">2016-12-19T08:13:13Z</dcterms:created>
  <dcterms:modified xsi:type="dcterms:W3CDTF">2018-08-20T13:04:37Z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55</vt:i4>
  </property>
</Properties>
</file>