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60" r:id="rId8"/>
    <p:sldId id="269" r:id="rId9"/>
    <p:sldId id="276" r:id="rId10"/>
    <p:sldId id="280" r:id="rId11"/>
    <p:sldId id="281" r:id="rId12"/>
    <p:sldId id="261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3" r:id="rId21"/>
    <p:sldId id="268" r:id="rId22"/>
    <p:sldId id="277" r:id="rId23"/>
    <p:sldId id="278" r:id="rId24"/>
    <p:sldId id="279" r:id="rId25"/>
    <p:sldId id="264" r:id="rId26"/>
    <p:sldId id="259" r:id="rId27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A47BB-FF6C-4C81-838C-B4BEC10FCBCD}" v="1" dt="2023-03-15T06:06:4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Nováková" userId="70640ab2-8543-4e4d-b13b-c90c83b4e8dc" providerId="ADAL" clId="{C57A47BB-FF6C-4C81-838C-B4BEC10FCBCD}"/>
    <pc:docChg chg="custSel modSld">
      <pc:chgData name="Alena Nováková" userId="70640ab2-8543-4e4d-b13b-c90c83b4e8dc" providerId="ADAL" clId="{C57A47BB-FF6C-4C81-838C-B4BEC10FCBCD}" dt="2023-03-15T06:16:06.374" v="96" actId="6549"/>
      <pc:docMkLst>
        <pc:docMk/>
      </pc:docMkLst>
      <pc:sldChg chg="modSp mod">
        <pc:chgData name="Alena Nováková" userId="70640ab2-8543-4e4d-b13b-c90c83b4e8dc" providerId="ADAL" clId="{C57A47BB-FF6C-4C81-838C-B4BEC10FCBCD}" dt="2023-03-15T06:01:11.688" v="2" actId="6549"/>
        <pc:sldMkLst>
          <pc:docMk/>
          <pc:sldMk cId="24660651" sldId="257"/>
        </pc:sldMkLst>
        <pc:spChg chg="mod">
          <ac:chgData name="Alena Nováková" userId="70640ab2-8543-4e4d-b13b-c90c83b4e8dc" providerId="ADAL" clId="{C57A47BB-FF6C-4C81-838C-B4BEC10FCBCD}" dt="2023-03-15T06:01:06.658" v="1" actId="20577"/>
          <ac:spMkLst>
            <pc:docMk/>
            <pc:sldMk cId="24660651" sldId="257"/>
            <ac:spMk id="2" creationId="{BA9E9925-AA6A-4D70-BEFA-2BFF662C2E54}"/>
          </ac:spMkLst>
        </pc:spChg>
        <pc:spChg chg="mod">
          <ac:chgData name="Alena Nováková" userId="70640ab2-8543-4e4d-b13b-c90c83b4e8dc" providerId="ADAL" clId="{C57A47BB-FF6C-4C81-838C-B4BEC10FCBCD}" dt="2023-03-15T06:01:11.688" v="2" actId="6549"/>
          <ac:spMkLst>
            <pc:docMk/>
            <pc:sldMk cId="24660651" sldId="257"/>
            <ac:spMk id="3" creationId="{76FA776C-AE85-4F71-89B5-B2D86B4B6E25}"/>
          </ac:spMkLst>
        </pc:spChg>
      </pc:sldChg>
      <pc:sldChg chg="modSp mod">
        <pc:chgData name="Alena Nováková" userId="70640ab2-8543-4e4d-b13b-c90c83b4e8dc" providerId="ADAL" clId="{C57A47BB-FF6C-4C81-838C-B4BEC10FCBCD}" dt="2023-03-15T06:03:23.440" v="48" actId="255"/>
        <pc:sldMkLst>
          <pc:docMk/>
          <pc:sldMk cId="2357477940" sldId="260"/>
        </pc:sldMkLst>
        <pc:spChg chg="mod">
          <ac:chgData name="Alena Nováková" userId="70640ab2-8543-4e4d-b13b-c90c83b4e8dc" providerId="ADAL" clId="{C57A47BB-FF6C-4C81-838C-B4BEC10FCBCD}" dt="2023-03-15T06:01:24.309" v="4" actId="20577"/>
          <ac:spMkLst>
            <pc:docMk/>
            <pc:sldMk cId="2357477940" sldId="260"/>
            <ac:spMk id="2" creationId="{2B8B2A5D-28CA-4439-A333-2039FBEC2B07}"/>
          </ac:spMkLst>
        </pc:spChg>
        <pc:spChg chg="mod">
          <ac:chgData name="Alena Nováková" userId="70640ab2-8543-4e4d-b13b-c90c83b4e8dc" providerId="ADAL" clId="{C57A47BB-FF6C-4C81-838C-B4BEC10FCBCD}" dt="2023-03-15T06:03:23.440" v="48" actId="255"/>
          <ac:spMkLst>
            <pc:docMk/>
            <pc:sldMk cId="2357477940" sldId="260"/>
            <ac:spMk id="3" creationId="{E9C43D0C-A677-48EC-9442-6133D4932A0F}"/>
          </ac:spMkLst>
        </pc:spChg>
      </pc:sldChg>
      <pc:sldChg chg="modSp mod">
        <pc:chgData name="Alena Nováková" userId="70640ab2-8543-4e4d-b13b-c90c83b4e8dc" providerId="ADAL" clId="{C57A47BB-FF6C-4C81-838C-B4BEC10FCBCD}" dt="2023-03-15T06:14:14.522" v="94" actId="20577"/>
        <pc:sldMkLst>
          <pc:docMk/>
          <pc:sldMk cId="1939927995" sldId="267"/>
        </pc:sldMkLst>
        <pc:spChg chg="mod">
          <ac:chgData name="Alena Nováková" userId="70640ab2-8543-4e4d-b13b-c90c83b4e8dc" providerId="ADAL" clId="{C57A47BB-FF6C-4C81-838C-B4BEC10FCBCD}" dt="2023-03-15T06:14:14.522" v="94" actId="20577"/>
          <ac:spMkLst>
            <pc:docMk/>
            <pc:sldMk cId="1939927995" sldId="267"/>
            <ac:spMk id="3" creationId="{E9C43D0C-A677-48EC-9442-6133D4932A0F}"/>
          </ac:spMkLst>
        </pc:spChg>
      </pc:sldChg>
      <pc:sldChg chg="modSp mod">
        <pc:chgData name="Alena Nováková" userId="70640ab2-8543-4e4d-b13b-c90c83b4e8dc" providerId="ADAL" clId="{C57A47BB-FF6C-4C81-838C-B4BEC10FCBCD}" dt="2023-03-15T06:08:49.039" v="77" actId="20577"/>
        <pc:sldMkLst>
          <pc:docMk/>
          <pc:sldMk cId="3975524287" sldId="276"/>
        </pc:sldMkLst>
        <pc:spChg chg="mod">
          <ac:chgData name="Alena Nováková" userId="70640ab2-8543-4e4d-b13b-c90c83b4e8dc" providerId="ADAL" clId="{C57A47BB-FF6C-4C81-838C-B4BEC10FCBCD}" dt="2023-03-15T06:08:49.039" v="77" actId="20577"/>
          <ac:spMkLst>
            <pc:docMk/>
            <pc:sldMk cId="3975524287" sldId="276"/>
            <ac:spMk id="3" creationId="{E9C43D0C-A677-48EC-9442-6133D4932A0F}"/>
          </ac:spMkLst>
        </pc:spChg>
      </pc:sldChg>
      <pc:sldChg chg="modSp mod">
        <pc:chgData name="Alena Nováková" userId="70640ab2-8543-4e4d-b13b-c90c83b4e8dc" providerId="ADAL" clId="{C57A47BB-FF6C-4C81-838C-B4BEC10FCBCD}" dt="2023-03-15T06:15:34.009" v="95" actId="6549"/>
        <pc:sldMkLst>
          <pc:docMk/>
          <pc:sldMk cId="3971693062" sldId="277"/>
        </pc:sldMkLst>
        <pc:spChg chg="mod">
          <ac:chgData name="Alena Nováková" userId="70640ab2-8543-4e4d-b13b-c90c83b4e8dc" providerId="ADAL" clId="{C57A47BB-FF6C-4C81-838C-B4BEC10FCBCD}" dt="2023-03-15T06:15:34.009" v="95" actId="6549"/>
          <ac:spMkLst>
            <pc:docMk/>
            <pc:sldMk cId="3971693062" sldId="277"/>
            <ac:spMk id="3" creationId="{E9C43D0C-A677-48EC-9442-6133D4932A0F}"/>
          </ac:spMkLst>
        </pc:spChg>
      </pc:sldChg>
      <pc:sldChg chg="modSp mod">
        <pc:chgData name="Alena Nováková" userId="70640ab2-8543-4e4d-b13b-c90c83b4e8dc" providerId="ADAL" clId="{C57A47BB-FF6C-4C81-838C-B4BEC10FCBCD}" dt="2023-03-15T06:16:06.374" v="96" actId="6549"/>
        <pc:sldMkLst>
          <pc:docMk/>
          <pc:sldMk cId="3003825224" sldId="279"/>
        </pc:sldMkLst>
        <pc:spChg chg="mod">
          <ac:chgData name="Alena Nováková" userId="70640ab2-8543-4e4d-b13b-c90c83b4e8dc" providerId="ADAL" clId="{C57A47BB-FF6C-4C81-838C-B4BEC10FCBCD}" dt="2023-03-15T06:16:06.374" v="96" actId="6549"/>
          <ac:spMkLst>
            <pc:docMk/>
            <pc:sldMk cId="3003825224" sldId="279"/>
            <ac:spMk id="3" creationId="{E9C43D0C-A677-48EC-9442-6133D4932A0F}"/>
          </ac:spMkLst>
        </pc:spChg>
      </pc:sldChg>
      <pc:sldChg chg="modSp mod">
        <pc:chgData name="Alena Nováková" userId="70640ab2-8543-4e4d-b13b-c90c83b4e8dc" providerId="ADAL" clId="{C57A47BB-FF6C-4C81-838C-B4BEC10FCBCD}" dt="2023-03-15T06:13:29.858" v="88" actId="20577"/>
        <pc:sldMkLst>
          <pc:docMk/>
          <pc:sldMk cId="934775480" sldId="280"/>
        </pc:sldMkLst>
        <pc:spChg chg="mod">
          <ac:chgData name="Alena Nováková" userId="70640ab2-8543-4e4d-b13b-c90c83b4e8dc" providerId="ADAL" clId="{C57A47BB-FF6C-4C81-838C-B4BEC10FCBCD}" dt="2023-03-15T06:13:29.858" v="88" actId="20577"/>
          <ac:spMkLst>
            <pc:docMk/>
            <pc:sldMk cId="934775480" sldId="280"/>
            <ac:spMk id="3" creationId="{E9C43D0C-A677-48EC-9442-6133D4932A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457B4-B5BF-4658-BF2F-25AC475D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45FF49-8D1C-4226-A757-1420484A9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EB2B1-EE06-455B-8275-219B84A0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BE0584-F9CE-4284-92FD-511A1465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9F3E57-A0CC-4F28-A84F-D061A613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E380F-F326-4F58-9AB3-D9D92D7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6E2214-B9FD-49BA-8C7E-414E344B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6C5A0-90F6-40E7-AD81-EA2E8E8E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71CA7C-2A60-46D3-9E2F-A815198C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BD1D0-2065-4B54-B718-99F66167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59B8BF-2D86-4805-A444-5E2799A02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862C76-FB50-46AE-8FCE-0CD3E97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C70324-06F0-4F47-BA51-E8D48401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B5479-A21D-4F55-A393-8128A699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89E96-57C8-4505-81F1-F492C33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38931-372F-4282-A294-00AF2340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49057-1A41-48E7-B029-82B00D11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F99F68-53EE-4641-B28C-ACDE58CF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2CF4E3-FE64-453A-A495-6924E2E0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73E6E-5D7A-437A-A360-5AFD336A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93A79-172C-4F7E-8693-6FB06498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B9837C-D032-4A2A-A775-A5625F82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B2404-E1C4-4CDB-89C0-4FE6D4E1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147DE-9875-4550-9603-F1E22FED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57E2E2-07B1-4F00-A4D4-D336D12D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0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87FD1-A96D-4855-927F-D561AF82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E4321-7849-490E-967B-9EB895BF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37088A-B327-4A86-9DCB-E45C543EF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55933A-1CA4-4774-8B8A-229BDCA4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E8A99B-CA98-4941-9F0F-74716B1B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043055-5E3C-4373-B49B-1C601D85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3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03411-FDF5-4794-B423-BAEF5AC5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7E5DD-6E9E-4EDB-B7DF-38A38E923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6D1D5-04C1-4F5E-B6DA-375C2D537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CCDF5A-6423-477C-8D50-D40A6092D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3315DA-270D-4297-96F3-59731F057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19ADD6-226F-43E3-8606-75D16D43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66F55C-8554-414A-9796-F829A18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5B86E2-5803-49AD-8D2E-F88EE1C3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221F7-B1AE-45F4-95C6-996BFFC5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20E3A1-10B6-4841-B578-71593337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8209BE-18E9-4DC0-A7FE-96D9B691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CEBCCA-A7AB-4516-A4D9-AA5C217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9D2E6F-2A98-41C0-9E35-61AC1DD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79B28B-268B-4F8D-A608-B70426B3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038D2-4721-4E3F-A0A4-A343FDB3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D88C1-0C10-4C34-88D3-8806886E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5AA6A-4936-4179-9746-4B162F6C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CE3289-1CDA-47BB-99A4-A4320348B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EA3A6-616A-4BE5-A9DF-A53D4B8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DD93C7-7C34-4DF6-9AA8-347106E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AE2CAE-2306-4B67-9EE2-4140FCEF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2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213D-7713-4657-B321-08878F2C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FB910D-B212-4BA5-9F86-31D7E5293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688DB8-8F89-4254-BB32-803EC7B7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746B5F-694F-4A70-8DFB-D1F25977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A5C1BD-F89F-4A9D-9C34-ED6D5FD6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146CE6-B076-44AA-8B23-31460202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807CF9-F9B5-4732-A686-201ADB8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9B39A-F7B8-4EAA-B4A5-9D0CAC809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848C2-F6A2-4165-836B-CEF4F2491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8129-AED4-4DCD-990B-30E8F487C447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1ECB9-3254-461F-B5A3-6BF70233C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C8588-F206-484D-89D6-19ED6AEB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5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zif.cz/irj/por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public/web/file/712343/Pravidla_19._2._1_cistopis_na_web.pdf" TargetMode="External"/><Relationship Id="rId2" Type="http://schemas.openxmlformats.org/officeDocument/2006/relationships/hyperlink" Target="chrome-extension://efaidnbmnnnibpcajpcglclefindmkaj/viewer.html?pdfurl=https%3A%2F%2Fwww.szif.cz%2Fcs%2FCmDocument%3Frid%3D%252Fapa_anon%252Fcs%252Fdokumenty_ke_stazeni%252Fprv2014%252Fopatreni%252Fleader%252F1921%252F1638276016719.pdf&amp;clen=20048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E9925-AA6A-4D70-BEFA-2BFF662C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556" y="2130757"/>
            <a:ext cx="9144000" cy="114277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1B75BC"/>
                </a:solidFill>
                <a:latin typeface="Corbel" panose="020B0503020204020204" pitchFamily="34" charset="0"/>
              </a:rPr>
              <a:t>5. Výzva PRV MAS Mezi Hrady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FA776C-AE85-4F71-89B5-B2D86B4B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687" y="3363529"/>
            <a:ext cx="9144000" cy="611039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Seminář pro žadatele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876A20D-93B9-4BFD-BD8B-70D5389C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35" y="3475298"/>
            <a:ext cx="3902542" cy="1734667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1FDED78-0066-4F1D-B46B-27216CD0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10"/>
            <a:ext cx="12192000" cy="201001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AA7570-0E82-42B6-9DB8-2A8F18E41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4" y="1353784"/>
            <a:ext cx="10515600" cy="809823"/>
          </a:xfrm>
        </p:spPr>
        <p:txBody>
          <a:bodyPr>
            <a:norm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Způsob podání žádosti o podporu</a:t>
            </a:r>
            <a:endParaRPr lang="cs-CZ" sz="2800" kern="1200" dirty="0">
              <a:solidFill>
                <a:srgbClr val="1B75BC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2" y="2252529"/>
            <a:ext cx="10515600" cy="29000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Žadatel </a:t>
            </a:r>
            <a:r>
              <a:rPr lang="cs-CZ" sz="2000" u="sng" dirty="0">
                <a:latin typeface="Corbel" panose="020B0503020204020204" pitchFamily="34" charset="0"/>
                <a:cs typeface="Arial" panose="020B0604020202020204" pitchFamily="34" charset="0"/>
              </a:rPr>
              <a:t>musí mít zřízen přístup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do Portálu farmáře (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https://www.szif.cz/</a:t>
            </a:r>
            <a:r>
              <a:rPr lang="cs-CZ" sz="2000" dirty="0" err="1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irj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2000" dirty="0" err="1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portal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Příjem žádostí do 17.4.2023 elektronicky prostřednictvím Portálu farmáře.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Žadatel nesmí po registraci žádosti nic měnit, pouze provést úpravy, ke kterým je v rámci administrativní kontroly MAS a SZIF vyzván. 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Nutnost registrace v Rejstříku skutečných majitelů! (pozn. neplatí pro obce).</a:t>
            </a:r>
          </a:p>
          <a:p>
            <a:pPr algn="l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0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Přílohou všech žádostí musí být Potvrzení o realizaci projektu v </a:t>
            </a:r>
            <a:r>
              <a:rPr lang="cs-CZ" sz="2000" b="1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souladu s plánem/programem rozvoje obce </a:t>
            </a:r>
            <a:r>
              <a:rPr lang="cs-CZ" sz="2000" b="0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(strategického rozvojového dokumentu).</a:t>
            </a:r>
            <a:endParaRPr lang="cs-CZ" sz="2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" y="16575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1" y="1266219"/>
            <a:ext cx="10027138" cy="608710"/>
          </a:xfrm>
        </p:spPr>
        <p:txBody>
          <a:bodyPr>
            <a:norm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>
                <a:solidFill>
                  <a:srgbClr val="1B75BC"/>
                </a:solidFill>
                <a:latin typeface="Corbel" panose="020B0503020204020204" pitchFamily="34" charset="0"/>
              </a:rPr>
              <a:t>Portál Farmáře- postup vygenerování žádosti (</a:t>
            </a:r>
            <a:r>
              <a:rPr lang="cs-CZ" sz="2400" dirty="0">
                <a:solidFill>
                  <a:srgbClr val="1B75B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https://www.szif.cz/cs)</a:t>
            </a:r>
            <a:endParaRPr lang="cs-CZ" sz="2400" kern="1200" dirty="0">
              <a:solidFill>
                <a:srgbClr val="1B75BC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" y="149143"/>
            <a:ext cx="7206143" cy="118803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98E83A-8255-408A-B1BC-A25D73CA0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89561" y="1768729"/>
            <a:ext cx="7448061" cy="37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8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94582"/>
            <a:ext cx="7206143" cy="118803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214113D-CE31-4798-A2B6-654F152E0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007" y="1282612"/>
            <a:ext cx="10511986" cy="4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102972"/>
            <a:ext cx="7206143" cy="118803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5BF8750-DCDF-4F48-A3BB-BF571CB48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536" y="1291002"/>
            <a:ext cx="9067150" cy="50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" y="30648"/>
            <a:ext cx="7206143" cy="118803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65BAB8D-1360-4895-A54D-8820B5400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332" y="1218678"/>
            <a:ext cx="10344026" cy="49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" y="128138"/>
            <a:ext cx="7206143" cy="1188030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84323E6-6149-4D44-9B3F-29548DC6B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470" y="1405215"/>
            <a:ext cx="10641581" cy="47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" y="102971"/>
            <a:ext cx="7206143" cy="118803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E027693-F6BC-4703-9DF8-E48CC3972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387" y="1536630"/>
            <a:ext cx="10604739" cy="49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3" y="1358688"/>
            <a:ext cx="9666370" cy="806013"/>
          </a:xfrm>
        </p:spPr>
        <p:txBody>
          <a:bodyPr>
            <a:normAutofit fontScale="90000"/>
          </a:bodyPr>
          <a:lstStyle/>
          <a:p>
            <a:pPr algn="l"/>
            <a:r>
              <a:rPr lang="cs-CZ" sz="6700" b="1" dirty="0">
                <a:solidFill>
                  <a:schemeClr val="bg1"/>
                </a:solidFill>
                <a:latin typeface="Corbel" panose="020B0503020204020204" pitchFamily="34" charset="0"/>
              </a:rPr>
              <a:t>Fiche</a:t>
            </a:r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 5: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10580769" cy="3304828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Základní služby a obnova vesnic ve venkovských oblastech</a:t>
            </a:r>
          </a:p>
          <a:p>
            <a:pPr algn="l"/>
            <a:endParaRPr lang="cs-CZ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Podporovaná opatření: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Veřejná prostranství v obcích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Mateřské a základní školy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Hasičské zbrojnice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Kulturní a spolková zařízení včetně knihoven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1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1" y="1177357"/>
            <a:ext cx="10182297" cy="65657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Veřejná prostranství v obcích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4" y="1833934"/>
            <a:ext cx="10643803" cy="3190131"/>
          </a:xfrm>
        </p:spPr>
        <p:txBody>
          <a:bodyPr>
            <a:noAutofit/>
          </a:bodyPr>
          <a:lstStyle/>
          <a:p>
            <a:pPr marL="0" indent="0">
              <a:buClr>
                <a:srgbClr val="1B75BC"/>
              </a:buClr>
              <a:buNone/>
            </a:pPr>
            <a:r>
              <a:rPr lang="cs-CZ" sz="14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4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vytváření/rekonstrukce veřejných prostranství obce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Úpravy povrchů, osvětlení, oplocení a venkovní mobiliář(lavičky, stoly, odp. koše, veřejné WC, psí záchody, stojany na kola, zábradlí, úřední desky, informační panely, orientační mapy, plakátovací plochy, rozcestníky, pomníky, květináče, přístřešky do 25 m2 zastavěné plochy)</a:t>
            </a:r>
            <a:endParaRPr lang="cs-CZ" sz="14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Solitérní herní (POZOR: NE OPLOCENÉ DĚTSKÉ HŘIŠTĚ, SPORTOVIŠTĚ) a vodní prvky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Clr>
                <a:srgbClr val="1B75BC"/>
              </a:buClr>
              <a:buNone/>
            </a:pPr>
            <a:r>
              <a:rPr lang="cs-CZ" sz="14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veřejným prostranstvím se rozumí zejména náměstí, návsi, tržiště a navazující prostranství objektů občanské vybavenosti, které jsou ve vlastnictví obce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veřejné prostranství musí být součástí intravilánu obce </a:t>
            </a:r>
          </a:p>
          <a:p>
            <a:pPr marL="0" indent="0">
              <a:buClr>
                <a:srgbClr val="1B75BC"/>
              </a:buClr>
              <a:buNone/>
            </a:pPr>
            <a:r>
              <a:rPr lang="cs-CZ" sz="1400" b="1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Nezpůsobilými výdaji jsou nástupiště zastávek veřejné dopravy, nákup/výsadba a ošetřování dřevin a nová výstavba pomníků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1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69468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Mateřské školy a základní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3" y="1807393"/>
            <a:ext cx="10643803" cy="3802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7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rekonstrukce/rozšíření MŠ/ZŠ i zázemí a doprovodného stravovacího a hygienického zařízení; mobiliář a herní prvky pro MŠ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vybavení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do 30% (např. Herní prvky do ZŠ)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None/>
            </a:pPr>
            <a:r>
              <a:rPr lang="cs-CZ" sz="17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nezpůsobilé úpravy prostor sloužících pro sportovní aktivity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 rámci ZŠ lze podpořit kmenové učebny, sborovny, </a:t>
            </a:r>
            <a:r>
              <a:rPr lang="cs-CZ" sz="1700" b="0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kabinety nesloužící pro odborné předměty</a:t>
            </a: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knihovny, technické místnosti, družiny a jídelny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8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75" y="1430039"/>
            <a:ext cx="10515600" cy="73432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1B75BC"/>
                </a:solidFill>
                <a:latin typeface="Corbel" panose="020B0503020204020204" pitchFamily="34" charset="0"/>
              </a:rPr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98" y="2392030"/>
            <a:ext cx="10515600" cy="20739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Představení výzvy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Podání žádosti o podporu, Portál farmáře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 5: Základní služby a obnova vesnic ve venkovských oblastech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Diskuse, dotazy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165966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69468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Hasičské zbrojnice (JPO V.)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61" y="1865886"/>
            <a:ext cx="10643803" cy="35625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rekonstrukce/obnova/rozšíření hasičské zbrojnice včetně příslušného zázemí  přímo související s výkonem služby JSDH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vybavení hasičské zbrojnice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strojů, technologií a dalšího vybavení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podporovány hasičské zbrojnice, resp. jednotky sboru dobrovolných hasičů obce s místní působností kategorie JPO V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podpora souvisí s výkonem služby jednotky sboru dobrovolných hasičů </a:t>
            </a:r>
          </a:p>
          <a:p>
            <a:pPr marL="0" indent="0" algn="just"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55457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Kulturní a spolková zařízení vč.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3" y="1833776"/>
            <a:ext cx="10573464" cy="359809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i="1" u="none" strike="noStrike" baseline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</a:t>
            </a:r>
            <a:r>
              <a:rPr lang="cs-CZ" sz="16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výdaje :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rekonstrukce/obnova/rozšíření kulturního a spolkového zařízení, příslušné zázemí (šatny,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soc.zařízení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sklady a technické místnosti), knihovny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technologií a vybavení pro kulturní a spolkovou činnost včetně obecních knihoven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Mobilní zařízení pro kulturní a spolkové akce (stany, pódia včetně zastřešení, pivní sety, mobilní toalety, ozvučovací, osvětlovací a projekční technika </a:t>
            </a:r>
            <a:r>
              <a:rPr lang="cs-CZ" sz="1600" b="1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(limit dotace 280 tis.)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(do 30%)- kuchyňky, zabezpečovací prvky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 případě knihoven se jedná o knihovny zřízené podle §3 odst. 1 písm. c) zákona č. 257/2001 Sb. - obecní knihovny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nezpůsobilými výdaji jsou hřiště a prostory sloužící pro sportovní aktivity, tj. sportoviště a zařízení pro sport včetně jejich zázemí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377120" cy="1655762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Diskuse, dotazy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9144000" cy="1655762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9" y="8553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6FED7DA-D0AB-4E8B-9762-B896705D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1" y="4066958"/>
            <a:ext cx="4888194" cy="217278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FBC59196-9F3A-4CDF-82A4-673AD034F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417" y="2121576"/>
            <a:ext cx="7109027" cy="2010016"/>
          </a:xfrm>
        </p:spPr>
        <p:txBody>
          <a:bodyPr>
            <a:normAutofit fontScale="92500"/>
          </a:bodyPr>
          <a:lstStyle/>
          <a:p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 Mezi Hrady, z.s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Jungmannova 355, 267 03 Hudlice</a:t>
            </a:r>
            <a:b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novakova@mezihrady.cz  /  +420 604 746 890</a:t>
            </a:r>
            <a:b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www.mezihrady.cz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latin typeface="Corbel Light" panose="020B0303020204020204" pitchFamily="34" charset="0"/>
            </a:endParaRP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40BCF051-4228-4FB7-B0EF-B05CF3FE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99"/>
            <a:ext cx="12192000" cy="2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405112" cy="1825176"/>
          </a:xfrm>
        </p:spPr>
        <p:txBody>
          <a:bodyPr>
            <a:normAutofit fontScale="90000"/>
          </a:bodyPr>
          <a:lstStyle/>
          <a:p>
            <a:pPr algn="l"/>
            <a:b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Představení výzvy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9144000" cy="1655762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" y="10007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3" y="1543538"/>
            <a:ext cx="10515600" cy="1022045"/>
          </a:xfrm>
        </p:spPr>
        <p:txBody>
          <a:bodyPr>
            <a:normAutofit fontScale="90000"/>
          </a:bodyPr>
          <a:lstStyle/>
          <a:p>
            <a:r>
              <a:rPr lang="cs-CZ" sz="3100" b="1" i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Výzva MAS č.</a:t>
            </a:r>
            <a:r>
              <a:rPr lang="cs-CZ" sz="31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5</a:t>
            </a:r>
            <a:r>
              <a:rPr lang="cs-CZ" sz="3100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k předkládání Žádostí o podporu v rámci operace 19.2.1. Programu rozvoje venkova na období 2014 – 2020 </a:t>
            </a:r>
            <a:br>
              <a:rPr lang="cs-CZ" sz="1800" dirty="0">
                <a:solidFill>
                  <a:srgbClr val="1B75BC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Verdana" panose="020B0604030504040204" pitchFamily="34" charset="0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 </a:t>
            </a:r>
            <a:endParaRPr lang="cs-CZ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08" y="2565583"/>
            <a:ext cx="10599490" cy="24848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Termín příjmu žádostí: </a:t>
            </a:r>
            <a:r>
              <a:rPr lang="cs-CZ" sz="6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 20.2. 2023 do 17.4.2023 </a:t>
            </a:r>
            <a:endParaRPr lang="cs-CZ" sz="6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Celková výše alokace: </a:t>
            </a:r>
            <a:r>
              <a:rPr lang="cs-CZ" sz="6400" b="0" i="0" u="none" strike="noStrike" baseline="0" dirty="0">
                <a:latin typeface="Corbel" panose="020B0503020204020204" pitchFamily="34" charset="0"/>
              </a:rPr>
              <a:t>1.887.445</a:t>
            </a:r>
            <a:r>
              <a:rPr lang="cs-CZ" sz="6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,- Kč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latin typeface="Corbel" panose="020B0503020204020204" pitchFamily="34" charset="0"/>
                <a:cs typeface="Arial" panose="020B0604020202020204" pitchFamily="34" charset="0"/>
              </a:rPr>
              <a:t>Financování: 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ex-post, kofinancování  80%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latin typeface="Corbel" panose="020B0503020204020204" pitchFamily="34" charset="0"/>
                <a:cs typeface="Arial" panose="020B0604020202020204" pitchFamily="34" charset="0"/>
              </a:rPr>
              <a:t>Minimální výše způsobilých výdajů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: 50 000,- Kč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Fiche</a:t>
            </a:r>
            <a:r>
              <a:rPr lang="cs-CZ" sz="6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5 Základní služby a obnova vesnic ve venkovských oblastech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Dokument</a:t>
            </a:r>
            <a:r>
              <a:rPr lang="cs-CZ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lang="cs-CZ" sz="440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hlinkClick r:id="rId2"/>
              </a:rPr>
              <a:t> </a:t>
            </a:r>
            <a:r>
              <a:rPr lang="cs-CZ" sz="4400" b="1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hlinkClick r:id="rId3"/>
              </a:rPr>
              <a:t>PRAVIDLA, kterými se stanovují podmínky pro poskytování dotace na projekty Programu rozvoje venkova na období 2014–2020 </a:t>
            </a:r>
            <a:endParaRPr lang="cs-CZ" sz="44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86055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5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1282613"/>
            <a:ext cx="10431710" cy="52493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Žadatelé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1807544"/>
            <a:ext cx="11299969" cy="331934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obec, svazek obcí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příspěvková organizace zřízená obcí nebo svazkem obcí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NNO (spolek, ústav)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registrované církve a náboženské společnosti a evidované PO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školská právnická osoba zapsaná ve školském rejstříku (aktivita ZŠ/MŠ)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9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1B75BC"/>
              </a:buClr>
              <a:buNone/>
            </a:pPr>
            <a:r>
              <a:rPr lang="cs-CZ" sz="3000" b="1" dirty="0">
                <a:solidFill>
                  <a:srgbClr val="1B75BC"/>
                </a:solidFill>
                <a:latin typeface="Corbel" panose="020B0503020204020204" pitchFamily="34" charset="0"/>
              </a:rPr>
              <a:t>Dotace je poskytována ve dvou možných režimech podpory: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nezakládá veřejnou podporu. Klasický režim, který znáte z jiných dotací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podpora de-minimis: strop ve výši 200 000 EUR, kterou může obdržet jeden žadatel ve třech po sobě jdoucích letech</a:t>
            </a:r>
          </a:p>
          <a:p>
            <a:pPr marL="0" indent="0">
              <a:buClr>
                <a:srgbClr val="1B75BC"/>
              </a:buClr>
              <a:buNone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1282613"/>
            <a:ext cx="10515600" cy="10220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Hodnotící kritéria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2493107"/>
            <a:ext cx="10431710" cy="2935351"/>
          </a:xfrm>
        </p:spPr>
        <p:txBody>
          <a:bodyPr>
            <a:normAutofit/>
          </a:bodyPr>
          <a:lstStyle/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Max. výše bodů: 90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Min. výše bodů: 40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Kritéria: 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finanční náročnost projektu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velikost místa realizace projektu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konzultace projektového záměru na MAS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vytvoření nového pracovního místa  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Podpora nových žadatelů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9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75" y="1282613"/>
            <a:ext cx="10431710" cy="84317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Základní pravidla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4" y="2327121"/>
            <a:ext cx="10431710" cy="2258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Zaúčtování dotace jako </a:t>
            </a: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investice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(ne oprava = neinvestiční náklady).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Platby v hotovosti pouze do 100 000,- Kč.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Zahájení realizace projektu až po podání žádosti o dotaci na MAS.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Hlášení všech změn projektu - </a:t>
            </a: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DOPORUČUJEME VŠE KONZULTOVAT S MAS!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123490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3" y="1282613"/>
            <a:ext cx="10515600" cy="10220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Výběr dodavatele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2139193"/>
            <a:ext cx="10431710" cy="328926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Výběr dodavatele formou cenového marketingu- 3 cenové nabídky od navzájem  nepropojených dodavatelů. POZOR - NESMÍ BÝT PROPOJENI ANI SE ZADAVATELEM!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Velký cenový marketing (nad 500 000,- Kč bez DPH)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- musí být proveden do 70 kalendářních dnů od registrace akce, včetně podpisu smlouvy s vítězným dodavatelem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Malý cenový marketing (do 500 000,- Kč bez DPH)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- dodává se až k žádosti o platbu.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None/>
            </a:pPr>
            <a:r>
              <a:rPr lang="cs-CZ" sz="2000" b="1" i="1" dirty="0">
                <a:latin typeface="Corbel" panose="020B0503020204020204" pitchFamily="34" charset="0"/>
                <a:cs typeface="Arial" panose="020B0604020202020204" pitchFamily="34" charset="0"/>
              </a:rPr>
              <a:t>Doporučujeme realizaci cenového marketingu konzultovat s MAS!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405112" cy="1655762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Podání žádosti o podporu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2491272"/>
            <a:ext cx="9022557" cy="1117461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Portál farmáře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2" y="10007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3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owerpoint" id="{6D7014C5-8C99-4C8D-8A92-3666F18D8557}" vid="{13A678C9-322F-4583-BB82-72939FF1A2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1f09b-67c5-4daf-8af2-eac694115606">
      <Terms xmlns="http://schemas.microsoft.com/office/infopath/2007/PartnerControls"/>
    </lcf76f155ced4ddcb4097134ff3c332f>
    <TaxCatchAll xmlns="19638a50-ea2d-4f3b-8a76-755a31be38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16DFE40E3FE042BE6CD6D3CD56A13A" ma:contentTypeVersion="16" ma:contentTypeDescription="Vytvoří nový dokument" ma:contentTypeScope="" ma:versionID="f6d2c722cdaf72422e420ceeb8342414">
  <xsd:schema xmlns:xsd="http://www.w3.org/2001/XMLSchema" xmlns:xs="http://www.w3.org/2001/XMLSchema" xmlns:p="http://schemas.microsoft.com/office/2006/metadata/properties" xmlns:ns2="5c01f09b-67c5-4daf-8af2-eac694115606" xmlns:ns3="19638a50-ea2d-4f3b-8a76-755a31be38fa" targetNamespace="http://schemas.microsoft.com/office/2006/metadata/properties" ma:root="true" ma:fieldsID="b89fca26a2d817207256f96965a4a44e" ns2:_="" ns3:_="">
    <xsd:import namespace="5c01f09b-67c5-4daf-8af2-eac694115606"/>
    <xsd:import namespace="19638a50-ea2d-4f3b-8a76-755a31be3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f09b-67c5-4daf-8af2-eac694115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24b32dad-34ab-4d26-9bd9-cadc1b55d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38a50-ea2d-4f3b-8a76-755a31be3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b0b1e4-9d46-4455-be50-b746b9f9c763}" ma:internalName="TaxCatchAll" ma:showField="CatchAllData" ma:web="19638a50-ea2d-4f3b-8a76-755a31be3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88612-48A2-400F-A23E-A6E6B7CD913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19638a50-ea2d-4f3b-8a76-755a31be38fa"/>
    <ds:schemaRef ds:uri="5c01f09b-67c5-4daf-8af2-eac694115606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7A26DA7-86C7-4B36-B03F-596ED1DE8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6CAAF-B9EA-491D-BDAB-F6B213161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1f09b-67c5-4daf-8af2-eac694115606"/>
    <ds:schemaRef ds:uri="19638a50-ea2d-4f3b-8a76-755a31be3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sablona_powerpoint</Template>
  <TotalTime>246</TotalTime>
  <Words>988</Words>
  <Application>Microsoft Office PowerPoint</Application>
  <PresentationFormat>Širokoúhlá obrazovka</PresentationFormat>
  <Paragraphs>106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Corbel Light</vt:lpstr>
      <vt:lpstr>Verdana</vt:lpstr>
      <vt:lpstr>Wingdings</vt:lpstr>
      <vt:lpstr>Motiv Office</vt:lpstr>
      <vt:lpstr>5. Výzva PRV MAS Mezi Hrady</vt:lpstr>
      <vt:lpstr>Program</vt:lpstr>
      <vt:lpstr>  Představení výzvy</vt:lpstr>
      <vt:lpstr>Výzva MAS č. 5 k předkládání Žádostí o podporu v rámci operace 19.2.1. Programu rozvoje venkova na období 2014 – 2020   </vt:lpstr>
      <vt:lpstr>Žadatelé</vt:lpstr>
      <vt:lpstr>Hodnotící kritéria</vt:lpstr>
      <vt:lpstr>Základní pravidla</vt:lpstr>
      <vt:lpstr>Výběr dodavatele</vt:lpstr>
      <vt:lpstr>Podání žádosti o podporu </vt:lpstr>
      <vt:lpstr>Způsob podání žádosti o podporu</vt:lpstr>
      <vt:lpstr>Portál Farmáře- postup vygenerování žádosti (https://www.szif.cz/cs)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Fiche 5:</vt:lpstr>
      <vt:lpstr>Veřejná prostranství v obcích</vt:lpstr>
      <vt:lpstr>Mateřské školy a základní školy</vt:lpstr>
      <vt:lpstr>Hasičské zbrojnice (JPO V.)</vt:lpstr>
      <vt:lpstr>Kulturní a spolková zařízení vč. knihoven</vt:lpstr>
      <vt:lpstr>Diskuse,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Jakub Kučera</dc:creator>
  <cp:lastModifiedBy>Alena Nováková</cp:lastModifiedBy>
  <cp:revision>6</cp:revision>
  <dcterms:created xsi:type="dcterms:W3CDTF">2021-09-12T23:37:53Z</dcterms:created>
  <dcterms:modified xsi:type="dcterms:W3CDTF">2023-03-15T06:16:15Z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0x0101004D16DFE40E3FE042BE6CD6D3CD56A13A</vt:lpwstr>
  </property>
</Properties>
</file>