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5" r:id="rId59"/>
    <p:sldId id="316" r:id="rId60"/>
    <p:sldId id="317" r:id="rId6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6840" y="348840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52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28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172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684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28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172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6840" y="259200"/>
            <a:ext cx="8228880" cy="50292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3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4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42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43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5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TextShape 8"/>
          <p:cNvSpPr txBox="1"/>
          <p:nvPr/>
        </p:nvSpPr>
        <p:spPr>
          <a:xfrm>
            <a:off x="1440000" y="1725840"/>
            <a:ext cx="44748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800" b="0" strike="noStrike" spc="-1" dirty="0">
                <a:solidFill>
                  <a:srgbClr val="084A8B"/>
                </a:solidFill>
                <a:latin typeface="Arial"/>
              </a:rPr>
              <a:t>SEMINÁ</a:t>
            </a:r>
            <a:r>
              <a:rPr lang="en-US" sz="2800" b="1" strike="noStrike" spc="-1" dirty="0">
                <a:solidFill>
                  <a:srgbClr val="084A8B"/>
                </a:solidFill>
                <a:latin typeface="Arial"/>
              </a:rPr>
              <a:t>Ř</a:t>
            </a:r>
            <a:r>
              <a:rPr lang="en-US" sz="2800" b="0" strike="noStrike" spc="-1" dirty="0">
                <a:solidFill>
                  <a:srgbClr val="084A8B"/>
                </a:solidFill>
                <a:latin typeface="Arial"/>
              </a:rPr>
              <a:t> PRO P</a:t>
            </a:r>
            <a:r>
              <a:rPr lang="en-US" sz="2800" b="1" strike="noStrike" spc="-1" dirty="0">
                <a:solidFill>
                  <a:srgbClr val="084A8B"/>
                </a:solidFill>
                <a:latin typeface="Arial"/>
              </a:rPr>
              <a:t>Ř</a:t>
            </a:r>
            <a:r>
              <a:rPr lang="en-US" sz="2800" b="0" strike="noStrike" spc="-1" dirty="0">
                <a:solidFill>
                  <a:srgbClr val="084A8B"/>
                </a:solidFill>
                <a:latin typeface="Arial"/>
              </a:rPr>
              <a:t>ÍJEMCE </a:t>
            </a:r>
            <a:endParaRPr lang="en-US" sz="2800" b="0" strike="noStrike" spc="-1" dirty="0">
              <a:latin typeface="Times New Roman"/>
            </a:endParaRPr>
          </a:p>
        </p:txBody>
      </p:sp>
      <p:sp>
        <p:nvSpPr>
          <p:cNvPr id="47" name="TextShape 9"/>
          <p:cNvSpPr txBox="1"/>
          <p:nvPr/>
        </p:nvSpPr>
        <p:spPr>
          <a:xfrm>
            <a:off x="1440000" y="2143800"/>
            <a:ext cx="7052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8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ÍPRAVA A PODPIS PRÁVNÍHO AKTU, PRAVIDLA A PODMÍNKY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8" name="TextShape 10"/>
          <p:cNvSpPr txBox="1"/>
          <p:nvPr/>
        </p:nvSpPr>
        <p:spPr>
          <a:xfrm>
            <a:off x="1440000" y="2418120"/>
            <a:ext cx="2544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REALIZACE, ZOR, ŽOP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9" name="TextShape 11"/>
          <p:cNvSpPr txBox="1"/>
          <p:nvPr/>
        </p:nvSpPr>
        <p:spPr>
          <a:xfrm>
            <a:off x="1517220" y="3526503"/>
            <a:ext cx="5661000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Místní akční skupina Mezi Hrady, z. s. </a:t>
            </a:r>
            <a:br>
              <a:rPr lang="cs-CZ" sz="2000" b="1" dirty="0">
                <a:solidFill>
                  <a:srgbClr val="002060"/>
                </a:solidFill>
              </a:rPr>
            </a:br>
            <a:endParaRPr lang="en-US" sz="2000" b="1" strike="noStrike" spc="-1" dirty="0">
              <a:solidFill>
                <a:srgbClr val="002060"/>
              </a:solidFill>
              <a:latin typeface="Times New Roman"/>
            </a:endParaRPr>
          </a:p>
        </p:txBody>
      </p:sp>
      <p:pic>
        <p:nvPicPr>
          <p:cNvPr id="51" name="Obrázek 50"/>
          <p:cNvPicPr/>
          <p:nvPr/>
        </p:nvPicPr>
        <p:blipFill>
          <a:blip r:embed="rId2"/>
          <a:stretch/>
        </p:blipFill>
        <p:spPr>
          <a:xfrm>
            <a:off x="755280" y="1844640"/>
            <a:ext cx="539640" cy="539640"/>
          </a:xfrm>
          <a:prstGeom prst="rect">
            <a:avLst/>
          </a:prstGeom>
          <a:ln>
            <a:noFill/>
          </a:ln>
        </p:spPr>
      </p:pic>
      <p:pic>
        <p:nvPicPr>
          <p:cNvPr id="52" name="Obrázek 51"/>
          <p:cNvPicPr/>
          <p:nvPr/>
        </p:nvPicPr>
        <p:blipFill>
          <a:blip r:embed="rId3"/>
          <a:stretch/>
        </p:blipFill>
        <p:spPr>
          <a:xfrm>
            <a:off x="755280" y="3429000"/>
            <a:ext cx="539640" cy="539640"/>
          </a:xfrm>
          <a:prstGeom prst="rect">
            <a:avLst/>
          </a:prstGeom>
          <a:ln>
            <a:noFill/>
          </a:ln>
        </p:spPr>
      </p:pic>
      <p:pic>
        <p:nvPicPr>
          <p:cNvPr id="53" name="Obrázek 52"/>
          <p:cNvPicPr/>
          <p:nvPr/>
        </p:nvPicPr>
        <p:blipFill>
          <a:blip r:embed="rId4"/>
          <a:stretch/>
        </p:blipFill>
        <p:spPr>
          <a:xfrm>
            <a:off x="755280" y="4869360"/>
            <a:ext cx="539640" cy="539640"/>
          </a:xfrm>
          <a:prstGeom prst="rect">
            <a:avLst/>
          </a:prstGeom>
          <a:ln>
            <a:noFill/>
          </a:ln>
        </p:spPr>
      </p:pic>
      <p:sp>
        <p:nvSpPr>
          <p:cNvPr id="54" name="TextShape 13"/>
          <p:cNvSpPr txBox="1"/>
          <p:nvPr/>
        </p:nvSpPr>
        <p:spPr>
          <a:xfrm>
            <a:off x="1584000" y="4923000"/>
            <a:ext cx="6178240" cy="4938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cs-CZ" sz="3209" spc="-1" dirty="0">
                <a:solidFill>
                  <a:srgbClr val="084A8B"/>
                </a:solidFill>
                <a:latin typeface="Arial"/>
              </a:rPr>
              <a:t>02</a:t>
            </a:r>
            <a:r>
              <a:rPr lang="en-US" sz="3209" b="0" strike="noStrike" spc="-1" dirty="0">
                <a:solidFill>
                  <a:srgbClr val="084A8B"/>
                </a:solidFill>
                <a:latin typeface="Arial"/>
              </a:rPr>
              <a:t>. </a:t>
            </a:r>
            <a:r>
              <a:rPr lang="cs-CZ" sz="3209" spc="-1" dirty="0">
                <a:solidFill>
                  <a:srgbClr val="084A8B"/>
                </a:solidFill>
                <a:latin typeface="Arial"/>
              </a:rPr>
              <a:t>06</a:t>
            </a:r>
            <a:r>
              <a:rPr lang="en-US" sz="3209" b="0" strike="noStrike" spc="-1" dirty="0">
                <a:solidFill>
                  <a:srgbClr val="084A8B"/>
                </a:solidFill>
                <a:latin typeface="Arial"/>
              </a:rPr>
              <a:t>. 20</a:t>
            </a:r>
            <a:r>
              <a:rPr lang="cs-CZ" sz="3209" b="0" strike="noStrike" spc="-1" dirty="0">
                <a:solidFill>
                  <a:srgbClr val="084A8B"/>
                </a:solidFill>
                <a:latin typeface="Arial"/>
              </a:rPr>
              <a:t>20</a:t>
            </a:r>
            <a:r>
              <a:rPr lang="en-US" sz="3209" b="0" strike="noStrike" spc="-1" dirty="0">
                <a:solidFill>
                  <a:srgbClr val="084A8B"/>
                </a:solidFill>
                <a:latin typeface="Arial"/>
              </a:rPr>
              <a:t>, </a:t>
            </a:r>
            <a:r>
              <a:rPr lang="cs-CZ" sz="3209" b="0" strike="noStrike" spc="-1" dirty="0">
                <a:solidFill>
                  <a:srgbClr val="084A8B"/>
                </a:solidFill>
                <a:latin typeface="Arial"/>
              </a:rPr>
              <a:t>Nižbor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55" name="TextShape 14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" name="Obrázek 2" descr="Obsah obrázku kreslení&#10;&#10;Popis byl vytvořen automaticky">
            <a:extLst>
              <a:ext uri="{FF2B5EF4-FFF2-40B4-BE49-F238E27FC236}">
                <a16:creationId xmlns:a16="http://schemas.microsoft.com/office/drawing/2014/main" id="{B41A2E30-F7A2-4075-A597-CA46451335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3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36" name="Freeform 3"/>
          <p:cNvSpPr/>
          <p:nvPr/>
        </p:nvSpPr>
        <p:spPr>
          <a:xfrm>
            <a:off x="0" y="-1404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3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38" name="TextShape 5"/>
          <p:cNvSpPr txBox="1"/>
          <p:nvPr/>
        </p:nvSpPr>
        <p:spPr>
          <a:xfrm>
            <a:off x="395640" y="322560"/>
            <a:ext cx="43851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>
                <a:solidFill>
                  <a:srgbClr val="AFDDFA"/>
                </a:solidFill>
                <a:latin typeface="Arial"/>
              </a:rPr>
              <a:t>ZPRÁVA O REALIZACI </a:t>
            </a:r>
            <a:endParaRPr lang="en-US" sz="2000" b="0" strike="noStrike" spc="-1">
              <a:latin typeface="Times New Roman"/>
            </a:endParaRPr>
          </a:p>
        </p:txBody>
      </p:sp>
      <p:sp>
        <p:nvSpPr>
          <p:cNvPr id="239" name="TextShape 6"/>
          <p:cNvSpPr txBox="1"/>
          <p:nvPr/>
        </p:nvSpPr>
        <p:spPr>
          <a:xfrm>
            <a:off x="539640" y="1602720"/>
            <a:ext cx="1158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íjemce: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0" name="TextShape 7"/>
          <p:cNvSpPr txBox="1"/>
          <p:nvPr/>
        </p:nvSpPr>
        <p:spPr>
          <a:xfrm>
            <a:off x="539640" y="20419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1" name="TextShape 8"/>
          <p:cNvSpPr txBox="1"/>
          <p:nvPr/>
        </p:nvSpPr>
        <p:spPr>
          <a:xfrm>
            <a:off x="970920" y="2047680"/>
            <a:ext cx="6939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předkládá ZoR a ŽoP prostřednictvím ISKP14+ do 30 dnů po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2" name="TextShape 9"/>
          <p:cNvSpPr txBox="1"/>
          <p:nvPr/>
        </p:nvSpPr>
        <p:spPr>
          <a:xfrm>
            <a:off x="970920" y="2416680"/>
            <a:ext cx="7066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ukončení monitorovaného období, závěrečnou ZoR do 60 dnů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3" name="TextShape 10"/>
          <p:cNvSpPr txBox="1"/>
          <p:nvPr/>
        </p:nvSpPr>
        <p:spPr>
          <a:xfrm>
            <a:off x="539640" y="27781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4" name="TextShape 11"/>
          <p:cNvSpPr txBox="1"/>
          <p:nvPr/>
        </p:nvSpPr>
        <p:spPr>
          <a:xfrm>
            <a:off x="970920" y="2784240"/>
            <a:ext cx="7785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je možno požádat o prodloužení termínu pro předložení žádosti před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5" name="TextShape 12"/>
          <p:cNvSpPr txBox="1"/>
          <p:nvPr/>
        </p:nvSpPr>
        <p:spPr>
          <a:xfrm>
            <a:off x="970920" y="3152880"/>
            <a:ext cx="2846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vypršením 30denní lhůty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6" name="TextShape 13"/>
          <p:cNvSpPr txBox="1"/>
          <p:nvPr/>
        </p:nvSpPr>
        <p:spPr>
          <a:xfrm>
            <a:off x="539640" y="351576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7" name="TextShape 14"/>
          <p:cNvSpPr txBox="1"/>
          <p:nvPr/>
        </p:nvSpPr>
        <p:spPr>
          <a:xfrm>
            <a:off x="970920" y="3521880"/>
            <a:ext cx="7133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je možno požádat formou změny o předložení mimořádné ZoR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8" name="TextShape 15"/>
          <p:cNvSpPr txBox="1"/>
          <p:nvPr/>
        </p:nvSpPr>
        <p:spPr>
          <a:xfrm>
            <a:off x="539640" y="39654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49" name="TextShape 16"/>
          <p:cNvSpPr txBox="1"/>
          <p:nvPr/>
        </p:nvSpPr>
        <p:spPr>
          <a:xfrm>
            <a:off x="539640" y="4334400"/>
            <a:ext cx="523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O: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0" name="TextShape 17"/>
          <p:cNvSpPr txBox="1"/>
          <p:nvPr/>
        </p:nvSpPr>
        <p:spPr>
          <a:xfrm>
            <a:off x="539640" y="47736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1" name="TextShape 18"/>
          <p:cNvSpPr txBox="1"/>
          <p:nvPr/>
        </p:nvSpPr>
        <p:spPr>
          <a:xfrm>
            <a:off x="970920" y="4779360"/>
            <a:ext cx="7430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 kontrolu předložené ZoR a ŽoP má ŘO 40 pracovních dnů, po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2" name="TextShape 19"/>
          <p:cNvSpPr txBox="1"/>
          <p:nvPr/>
        </p:nvSpPr>
        <p:spPr>
          <a:xfrm>
            <a:off x="970920" y="5146920"/>
            <a:ext cx="4926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vrácení k opravě tato lhůta běží od začátku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3" name="TextShape 20"/>
          <p:cNvSpPr txBox="1"/>
          <p:nvPr/>
        </p:nvSpPr>
        <p:spPr>
          <a:xfrm>
            <a:off x="539640" y="55098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4" name="TextShape 21"/>
          <p:cNvSpPr txBox="1"/>
          <p:nvPr/>
        </p:nvSpPr>
        <p:spPr>
          <a:xfrm>
            <a:off x="970920" y="5515920"/>
            <a:ext cx="67366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celková doba administrace ZoR a ŽoP na straně ŘO nesmí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5" name="TextShape 22"/>
          <p:cNvSpPr txBox="1"/>
          <p:nvPr/>
        </p:nvSpPr>
        <p:spPr>
          <a:xfrm>
            <a:off x="970920" y="5884560"/>
            <a:ext cx="56152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přesáhnout 90 dnů (poté může dojít i k zamítnutí)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6" name="TextShape 23"/>
          <p:cNvSpPr txBox="1"/>
          <p:nvPr/>
        </p:nvSpPr>
        <p:spPr>
          <a:xfrm>
            <a:off x="539640" y="63284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57" name="TextShape 2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7" name="Obrázek 26" descr="Obsah obrázku kreslení&#10;&#10;Popis byl vytvořen automaticky">
            <a:extLst>
              <a:ext uri="{FF2B5EF4-FFF2-40B4-BE49-F238E27FC236}">
                <a16:creationId xmlns:a16="http://schemas.microsoft.com/office/drawing/2014/main" id="{D705766E-54C9-4EC8-A5DB-77BC17951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5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6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6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62" name="TextShape 5"/>
          <p:cNvSpPr txBox="1"/>
          <p:nvPr/>
        </p:nvSpPr>
        <p:spPr>
          <a:xfrm>
            <a:off x="395640" y="322560"/>
            <a:ext cx="449820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ZPRÁVA O REALIZACI 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263" name="TextShape 6"/>
          <p:cNvSpPr txBox="1"/>
          <p:nvPr/>
        </p:nvSpPr>
        <p:spPr>
          <a:xfrm>
            <a:off x="395640" y="1242360"/>
            <a:ext cx="2932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Obsah zprávy o realizaci: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64" name="TextShape 7"/>
          <p:cNvSpPr txBox="1"/>
          <p:nvPr/>
        </p:nvSpPr>
        <p:spPr>
          <a:xfrm>
            <a:off x="395640" y="175788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65" name="TextShape 8"/>
          <p:cNvSpPr txBox="1"/>
          <p:nvPr/>
        </p:nvSpPr>
        <p:spPr>
          <a:xfrm>
            <a:off x="826920" y="1764000"/>
            <a:ext cx="7963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zpráva  o  realizaci  informuje  o  realizaci  projektu  v  daném  období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66" name="TextShape 9"/>
          <p:cNvSpPr txBox="1"/>
          <p:nvPr/>
        </p:nvSpPr>
        <p:spPr>
          <a:xfrm>
            <a:off x="826920" y="2225160"/>
            <a:ext cx="346644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pokrok v realizaci KA (popis jak pobíhají aktivity…)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7" name="TextShape 10"/>
          <p:cNvSpPr txBox="1"/>
          <p:nvPr/>
        </p:nvSpPr>
        <p:spPr>
          <a:xfrm>
            <a:off x="810000" y="254700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68" name="TextShape 11"/>
          <p:cNvSpPr txBox="1"/>
          <p:nvPr/>
        </p:nvSpPr>
        <p:spPr>
          <a:xfrm>
            <a:off x="1061640" y="2522160"/>
            <a:ext cx="146376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povinné p</a:t>
            </a:r>
            <a:r>
              <a:rPr lang="en-US" sz="12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ílohy ZoR 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9" name="TextShape 12"/>
          <p:cNvSpPr txBox="1"/>
          <p:nvPr/>
        </p:nvSpPr>
        <p:spPr>
          <a:xfrm>
            <a:off x="810000" y="282168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70" name="TextShape 13"/>
          <p:cNvSpPr txBox="1"/>
          <p:nvPr/>
        </p:nvSpPr>
        <p:spPr>
          <a:xfrm>
            <a:off x="1061640" y="2796840"/>
            <a:ext cx="423756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pln</a:t>
            </a:r>
            <a:r>
              <a:rPr lang="en-US" sz="12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ní indikátor</a:t>
            </a:r>
            <a:r>
              <a:rPr lang="en-US" sz="12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(povinné k naplnění a povinné k vykazování)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1" name="TextShape 14"/>
          <p:cNvSpPr txBox="1"/>
          <p:nvPr/>
        </p:nvSpPr>
        <p:spPr>
          <a:xfrm>
            <a:off x="810000" y="309600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72" name="TextShape 15"/>
          <p:cNvSpPr txBox="1"/>
          <p:nvPr/>
        </p:nvSpPr>
        <p:spPr>
          <a:xfrm>
            <a:off x="1061640" y="3071520"/>
            <a:ext cx="144540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horizontální principy 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3" name="TextShape 16"/>
          <p:cNvSpPr txBox="1"/>
          <p:nvPr/>
        </p:nvSpPr>
        <p:spPr>
          <a:xfrm>
            <a:off x="810000" y="337032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74" name="TextShape 17"/>
          <p:cNvSpPr txBox="1"/>
          <p:nvPr/>
        </p:nvSpPr>
        <p:spPr>
          <a:xfrm>
            <a:off x="1061640" y="3345840"/>
            <a:ext cx="60408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publicita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5" name="TextShape 18"/>
          <p:cNvSpPr txBox="1"/>
          <p:nvPr/>
        </p:nvSpPr>
        <p:spPr>
          <a:xfrm>
            <a:off x="810000" y="364464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76" name="TextShape 19"/>
          <p:cNvSpPr txBox="1"/>
          <p:nvPr/>
        </p:nvSpPr>
        <p:spPr>
          <a:xfrm>
            <a:off x="1061640" y="3620160"/>
            <a:ext cx="113904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veřejné zakázky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7" name="TextShape 20"/>
          <p:cNvSpPr txBox="1"/>
          <p:nvPr/>
        </p:nvSpPr>
        <p:spPr>
          <a:xfrm>
            <a:off x="810000" y="391896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78" name="TextShape 21"/>
          <p:cNvSpPr txBox="1"/>
          <p:nvPr/>
        </p:nvSpPr>
        <p:spPr>
          <a:xfrm>
            <a:off x="1061640" y="3894480"/>
            <a:ext cx="762696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informace o příjmech (částky se vyplňují jen pokud příjmy převýší spolufinancování, je však nutné doplnit nulové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9" name="TextShape 22"/>
          <p:cNvSpPr txBox="1"/>
          <p:nvPr/>
        </p:nvSpPr>
        <p:spPr>
          <a:xfrm>
            <a:off x="1061640" y="4168800"/>
            <a:ext cx="63936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hodnoty)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80" name="TextShape 23"/>
          <p:cNvSpPr txBox="1"/>
          <p:nvPr/>
        </p:nvSpPr>
        <p:spPr>
          <a:xfrm>
            <a:off x="810000" y="446796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81" name="TextShape 24"/>
          <p:cNvSpPr txBox="1"/>
          <p:nvPr/>
        </p:nvSpPr>
        <p:spPr>
          <a:xfrm>
            <a:off x="1061640" y="4443120"/>
            <a:ext cx="183564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problémy během realizace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82" name="TextShape 25"/>
          <p:cNvSpPr txBox="1"/>
          <p:nvPr/>
        </p:nvSpPr>
        <p:spPr>
          <a:xfrm>
            <a:off x="810000" y="474228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83" name="TextShape 26"/>
          <p:cNvSpPr txBox="1"/>
          <p:nvPr/>
        </p:nvSpPr>
        <p:spPr>
          <a:xfrm>
            <a:off x="1061640" y="4717440"/>
            <a:ext cx="23767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informace o kontrolách (mimo ŘO)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84" name="TextShape 27"/>
          <p:cNvSpPr txBox="1"/>
          <p:nvPr/>
        </p:nvSpPr>
        <p:spPr>
          <a:xfrm>
            <a:off x="810000" y="5016600"/>
            <a:ext cx="122760" cy="14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96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960" b="0" strike="noStrike" spc="-1">
              <a:latin typeface="Times New Roman"/>
            </a:endParaRPr>
          </a:p>
        </p:txBody>
      </p:sp>
      <p:sp>
        <p:nvSpPr>
          <p:cNvPr id="285" name="TextShape 28"/>
          <p:cNvSpPr txBox="1"/>
          <p:nvPr/>
        </p:nvSpPr>
        <p:spPr>
          <a:xfrm>
            <a:off x="1061640" y="4991760"/>
            <a:ext cx="125208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čestná prohlášení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86" name="TextShape 29"/>
          <p:cNvSpPr txBox="1"/>
          <p:nvPr/>
        </p:nvSpPr>
        <p:spPr>
          <a:xfrm>
            <a:off x="395640" y="52848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87" name="TextShape 30"/>
          <p:cNvSpPr txBox="1"/>
          <p:nvPr/>
        </p:nvSpPr>
        <p:spPr>
          <a:xfrm>
            <a:off x="826920" y="5289480"/>
            <a:ext cx="58986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Zaslaná záloha se vyúčtovává až v závěrečné zprávě o realizaci.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88" name="TextShape 31"/>
          <p:cNvSpPr txBox="1"/>
          <p:nvPr/>
        </p:nvSpPr>
        <p:spPr>
          <a:xfrm>
            <a:off x="395640" y="568116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89" name="TextShape 32"/>
          <p:cNvSpPr txBox="1"/>
          <p:nvPr/>
        </p:nvSpPr>
        <p:spPr>
          <a:xfrm>
            <a:off x="826920" y="5685840"/>
            <a:ext cx="83628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Součástí  1.ZoR  je  i  smlouva  o  partnerství  (platí  pro  projekty  s  partnerem  s  finančním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90" name="TextShape 33"/>
          <p:cNvSpPr txBox="1"/>
          <p:nvPr/>
        </p:nvSpPr>
        <p:spPr>
          <a:xfrm>
            <a:off x="826920" y="5929560"/>
            <a:ext cx="1174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příspěvkem)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91" name="TextShape 34"/>
          <p:cNvSpPr txBox="1"/>
          <p:nvPr/>
        </p:nvSpPr>
        <p:spPr>
          <a:xfrm>
            <a:off x="395640" y="63511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92" name="TextShape 35"/>
          <p:cNvSpPr txBox="1"/>
          <p:nvPr/>
        </p:nvSpPr>
        <p:spPr>
          <a:xfrm>
            <a:off x="826920" y="6356880"/>
            <a:ext cx="62276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nedílnou součástí Zprávy o realizaci je Žádost o platbu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293" name="TextShape 3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9" name="Obrázek 38" descr="Obsah obrázku kreslení&#10;&#10;Popis byl vytvořen automaticky">
            <a:extLst>
              <a:ext uri="{FF2B5EF4-FFF2-40B4-BE49-F238E27FC236}">
                <a16:creationId xmlns:a16="http://schemas.microsoft.com/office/drawing/2014/main" id="{E0D16889-B0D1-41A3-82D3-036046403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9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9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9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98" name="TextShape 5"/>
          <p:cNvSpPr txBox="1"/>
          <p:nvPr/>
        </p:nvSpPr>
        <p:spPr>
          <a:xfrm>
            <a:off x="328567" y="168254"/>
            <a:ext cx="707688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INDIKÁTORY POVINNÉ K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NAPLN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Ě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NÍ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299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12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300" name="TextShape 7"/>
          <p:cNvSpPr txBox="1"/>
          <p:nvPr/>
        </p:nvSpPr>
        <p:spPr>
          <a:xfrm>
            <a:off x="631080" y="28342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1" name="Freeform 8"/>
          <p:cNvSpPr/>
          <p:nvPr/>
        </p:nvSpPr>
        <p:spPr>
          <a:xfrm>
            <a:off x="107280" y="1364040"/>
            <a:ext cx="988560" cy="640800"/>
          </a:xfrm>
          <a:custGeom>
            <a:avLst/>
            <a:gdLst/>
            <a:ahLst/>
            <a:cxnLst/>
            <a:rect l="0" t="0" r="r" b="b"/>
            <a:pathLst>
              <a:path w="2746" h="1780">
                <a:moveTo>
                  <a:pt x="0" y="0"/>
                </a:moveTo>
                <a:lnTo>
                  <a:pt x="2745" y="0"/>
                </a:lnTo>
                <a:lnTo>
                  <a:pt x="2745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02" name="Freeform 9"/>
          <p:cNvSpPr/>
          <p:nvPr/>
        </p:nvSpPr>
        <p:spPr>
          <a:xfrm>
            <a:off x="1095120" y="1364040"/>
            <a:ext cx="4376880" cy="640800"/>
          </a:xfrm>
          <a:custGeom>
            <a:avLst/>
            <a:gdLst/>
            <a:ahLst/>
            <a:cxnLst/>
            <a:rect l="0" t="0" r="r" b="b"/>
            <a:pathLst>
              <a:path w="12158" h="1780">
                <a:moveTo>
                  <a:pt x="0" y="0"/>
                </a:moveTo>
                <a:lnTo>
                  <a:pt x="12157" y="0"/>
                </a:lnTo>
                <a:lnTo>
                  <a:pt x="1215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03" name="Freeform 10"/>
          <p:cNvSpPr/>
          <p:nvPr/>
        </p:nvSpPr>
        <p:spPr>
          <a:xfrm>
            <a:off x="5471280" y="1364040"/>
            <a:ext cx="1694520" cy="640800"/>
          </a:xfrm>
          <a:custGeom>
            <a:avLst/>
            <a:gdLst/>
            <a:ahLst/>
            <a:cxnLst/>
            <a:rect l="0" t="0" r="r" b="b"/>
            <a:pathLst>
              <a:path w="4707" h="1780">
                <a:moveTo>
                  <a:pt x="0" y="0"/>
                </a:moveTo>
                <a:lnTo>
                  <a:pt x="4706" y="0"/>
                </a:lnTo>
                <a:lnTo>
                  <a:pt x="470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04" name="Freeform 11"/>
          <p:cNvSpPr/>
          <p:nvPr/>
        </p:nvSpPr>
        <p:spPr>
          <a:xfrm>
            <a:off x="7165080" y="1364040"/>
            <a:ext cx="1800000" cy="640800"/>
          </a:xfrm>
          <a:custGeom>
            <a:avLst/>
            <a:gdLst/>
            <a:ahLst/>
            <a:cxnLst/>
            <a:rect l="0" t="0" r="r" b="b"/>
            <a:pathLst>
              <a:path w="5000" h="1780">
                <a:moveTo>
                  <a:pt x="0" y="0"/>
                </a:moveTo>
                <a:lnTo>
                  <a:pt x="4999" y="0"/>
                </a:lnTo>
                <a:lnTo>
                  <a:pt x="499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05" name="Freeform 12"/>
          <p:cNvSpPr/>
          <p:nvPr/>
        </p:nvSpPr>
        <p:spPr>
          <a:xfrm>
            <a:off x="107280" y="2004120"/>
            <a:ext cx="988560" cy="500040"/>
          </a:xfrm>
          <a:custGeom>
            <a:avLst/>
            <a:gdLst/>
            <a:ahLst/>
            <a:cxnLst/>
            <a:rect l="0" t="0" r="r" b="b"/>
            <a:pathLst>
              <a:path w="2746" h="1389">
                <a:moveTo>
                  <a:pt x="0" y="0"/>
                </a:moveTo>
                <a:lnTo>
                  <a:pt x="2745" y="0"/>
                </a:lnTo>
                <a:lnTo>
                  <a:pt x="2745" y="1388"/>
                </a:lnTo>
                <a:lnTo>
                  <a:pt x="0" y="1388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06" name="Freeform 13"/>
          <p:cNvSpPr/>
          <p:nvPr/>
        </p:nvSpPr>
        <p:spPr>
          <a:xfrm>
            <a:off x="1095120" y="2004120"/>
            <a:ext cx="4376880" cy="500040"/>
          </a:xfrm>
          <a:custGeom>
            <a:avLst/>
            <a:gdLst/>
            <a:ahLst/>
            <a:cxnLst/>
            <a:rect l="0" t="0" r="r" b="b"/>
            <a:pathLst>
              <a:path w="12158" h="1389">
                <a:moveTo>
                  <a:pt x="0" y="0"/>
                </a:moveTo>
                <a:lnTo>
                  <a:pt x="12157" y="0"/>
                </a:lnTo>
                <a:lnTo>
                  <a:pt x="12157" y="1388"/>
                </a:lnTo>
                <a:lnTo>
                  <a:pt x="0" y="1388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07" name="Freeform 14"/>
          <p:cNvSpPr/>
          <p:nvPr/>
        </p:nvSpPr>
        <p:spPr>
          <a:xfrm>
            <a:off x="5471280" y="2004120"/>
            <a:ext cx="1694520" cy="500040"/>
          </a:xfrm>
          <a:custGeom>
            <a:avLst/>
            <a:gdLst/>
            <a:ahLst/>
            <a:cxnLst/>
            <a:rect l="0" t="0" r="r" b="b"/>
            <a:pathLst>
              <a:path w="4707" h="1389">
                <a:moveTo>
                  <a:pt x="0" y="0"/>
                </a:moveTo>
                <a:lnTo>
                  <a:pt x="4706" y="0"/>
                </a:lnTo>
                <a:lnTo>
                  <a:pt x="4706" y="1388"/>
                </a:lnTo>
                <a:lnTo>
                  <a:pt x="0" y="1388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08" name="Freeform 15"/>
          <p:cNvSpPr/>
          <p:nvPr/>
        </p:nvSpPr>
        <p:spPr>
          <a:xfrm>
            <a:off x="7165080" y="2004120"/>
            <a:ext cx="1800000" cy="500040"/>
          </a:xfrm>
          <a:custGeom>
            <a:avLst/>
            <a:gdLst/>
            <a:ahLst/>
            <a:cxnLst/>
            <a:rect l="0" t="0" r="r" b="b"/>
            <a:pathLst>
              <a:path w="5000" h="1389">
                <a:moveTo>
                  <a:pt x="0" y="0"/>
                </a:moveTo>
                <a:lnTo>
                  <a:pt x="4999" y="0"/>
                </a:lnTo>
                <a:lnTo>
                  <a:pt x="4999" y="1388"/>
                </a:lnTo>
                <a:lnTo>
                  <a:pt x="0" y="1388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09" name="Freeform 16"/>
          <p:cNvSpPr/>
          <p:nvPr/>
        </p:nvSpPr>
        <p:spPr>
          <a:xfrm>
            <a:off x="107280" y="2503440"/>
            <a:ext cx="988560" cy="433080"/>
          </a:xfrm>
          <a:custGeom>
            <a:avLst/>
            <a:gdLst/>
            <a:ahLst/>
            <a:cxnLst/>
            <a:rect l="0" t="0" r="r" b="b"/>
            <a:pathLst>
              <a:path w="2746" h="1203">
                <a:moveTo>
                  <a:pt x="0" y="0"/>
                </a:moveTo>
                <a:lnTo>
                  <a:pt x="2745" y="0"/>
                </a:lnTo>
                <a:lnTo>
                  <a:pt x="2745" y="1202"/>
                </a:lnTo>
                <a:lnTo>
                  <a:pt x="0" y="1202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0" name="Freeform 17"/>
          <p:cNvSpPr/>
          <p:nvPr/>
        </p:nvSpPr>
        <p:spPr>
          <a:xfrm>
            <a:off x="1095120" y="2503440"/>
            <a:ext cx="4376880" cy="433080"/>
          </a:xfrm>
          <a:custGeom>
            <a:avLst/>
            <a:gdLst/>
            <a:ahLst/>
            <a:cxnLst/>
            <a:rect l="0" t="0" r="r" b="b"/>
            <a:pathLst>
              <a:path w="12158" h="1203">
                <a:moveTo>
                  <a:pt x="0" y="0"/>
                </a:moveTo>
                <a:lnTo>
                  <a:pt x="12157" y="0"/>
                </a:lnTo>
                <a:lnTo>
                  <a:pt x="12157" y="1202"/>
                </a:lnTo>
                <a:lnTo>
                  <a:pt x="0" y="1202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1" name="Freeform 18"/>
          <p:cNvSpPr/>
          <p:nvPr/>
        </p:nvSpPr>
        <p:spPr>
          <a:xfrm>
            <a:off x="5471280" y="2503440"/>
            <a:ext cx="1694520" cy="433080"/>
          </a:xfrm>
          <a:custGeom>
            <a:avLst/>
            <a:gdLst/>
            <a:ahLst/>
            <a:cxnLst/>
            <a:rect l="0" t="0" r="r" b="b"/>
            <a:pathLst>
              <a:path w="4707" h="1203">
                <a:moveTo>
                  <a:pt x="0" y="0"/>
                </a:moveTo>
                <a:lnTo>
                  <a:pt x="4706" y="0"/>
                </a:lnTo>
                <a:lnTo>
                  <a:pt x="4706" y="1202"/>
                </a:lnTo>
                <a:lnTo>
                  <a:pt x="0" y="1202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2" name="Freeform 19"/>
          <p:cNvSpPr/>
          <p:nvPr/>
        </p:nvSpPr>
        <p:spPr>
          <a:xfrm>
            <a:off x="7165080" y="2503440"/>
            <a:ext cx="1800000" cy="433080"/>
          </a:xfrm>
          <a:custGeom>
            <a:avLst/>
            <a:gdLst/>
            <a:ahLst/>
            <a:cxnLst/>
            <a:rect l="0" t="0" r="r" b="b"/>
            <a:pathLst>
              <a:path w="5000" h="1203">
                <a:moveTo>
                  <a:pt x="0" y="0"/>
                </a:moveTo>
                <a:lnTo>
                  <a:pt x="4999" y="0"/>
                </a:lnTo>
                <a:lnTo>
                  <a:pt x="4999" y="1202"/>
                </a:lnTo>
                <a:lnTo>
                  <a:pt x="0" y="1202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3" name="Freeform 20"/>
          <p:cNvSpPr/>
          <p:nvPr/>
        </p:nvSpPr>
        <p:spPr>
          <a:xfrm>
            <a:off x="107280" y="2935800"/>
            <a:ext cx="988560" cy="525600"/>
          </a:xfrm>
          <a:custGeom>
            <a:avLst/>
            <a:gdLst/>
            <a:ahLst/>
            <a:cxnLst/>
            <a:rect l="0" t="0" r="r" b="b"/>
            <a:pathLst>
              <a:path w="2746" h="1460">
                <a:moveTo>
                  <a:pt x="0" y="0"/>
                </a:moveTo>
                <a:lnTo>
                  <a:pt x="2745" y="0"/>
                </a:lnTo>
                <a:lnTo>
                  <a:pt x="2745" y="1459"/>
                </a:lnTo>
                <a:lnTo>
                  <a:pt x="0" y="145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14" name="Freeform 21"/>
          <p:cNvSpPr/>
          <p:nvPr/>
        </p:nvSpPr>
        <p:spPr>
          <a:xfrm>
            <a:off x="1095120" y="2935800"/>
            <a:ext cx="4376880" cy="525600"/>
          </a:xfrm>
          <a:custGeom>
            <a:avLst/>
            <a:gdLst/>
            <a:ahLst/>
            <a:cxnLst/>
            <a:rect l="0" t="0" r="r" b="b"/>
            <a:pathLst>
              <a:path w="12158" h="1460">
                <a:moveTo>
                  <a:pt x="0" y="0"/>
                </a:moveTo>
                <a:lnTo>
                  <a:pt x="12157" y="0"/>
                </a:lnTo>
                <a:lnTo>
                  <a:pt x="12157" y="1459"/>
                </a:lnTo>
                <a:lnTo>
                  <a:pt x="0" y="145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15" name="Freeform 22"/>
          <p:cNvSpPr/>
          <p:nvPr/>
        </p:nvSpPr>
        <p:spPr>
          <a:xfrm>
            <a:off x="5471280" y="2935800"/>
            <a:ext cx="1694520" cy="525600"/>
          </a:xfrm>
          <a:custGeom>
            <a:avLst/>
            <a:gdLst/>
            <a:ahLst/>
            <a:cxnLst/>
            <a:rect l="0" t="0" r="r" b="b"/>
            <a:pathLst>
              <a:path w="4707" h="1460">
                <a:moveTo>
                  <a:pt x="0" y="0"/>
                </a:moveTo>
                <a:lnTo>
                  <a:pt x="4706" y="0"/>
                </a:lnTo>
                <a:lnTo>
                  <a:pt x="4706" y="1459"/>
                </a:lnTo>
                <a:lnTo>
                  <a:pt x="0" y="145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16" name="Freeform 23"/>
          <p:cNvSpPr/>
          <p:nvPr/>
        </p:nvSpPr>
        <p:spPr>
          <a:xfrm>
            <a:off x="7165080" y="2935800"/>
            <a:ext cx="1800000" cy="525600"/>
          </a:xfrm>
          <a:custGeom>
            <a:avLst/>
            <a:gdLst/>
            <a:ahLst/>
            <a:cxnLst/>
            <a:rect l="0" t="0" r="r" b="b"/>
            <a:pathLst>
              <a:path w="5000" h="1460">
                <a:moveTo>
                  <a:pt x="0" y="0"/>
                </a:moveTo>
                <a:lnTo>
                  <a:pt x="4999" y="0"/>
                </a:lnTo>
                <a:lnTo>
                  <a:pt x="4999" y="1459"/>
                </a:lnTo>
                <a:lnTo>
                  <a:pt x="0" y="145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17" name="Freeform 24"/>
          <p:cNvSpPr/>
          <p:nvPr/>
        </p:nvSpPr>
        <p:spPr>
          <a:xfrm>
            <a:off x="107280" y="3460680"/>
            <a:ext cx="988560" cy="640800"/>
          </a:xfrm>
          <a:custGeom>
            <a:avLst/>
            <a:gdLst/>
            <a:ahLst/>
            <a:cxnLst/>
            <a:rect l="0" t="0" r="r" b="b"/>
            <a:pathLst>
              <a:path w="2746" h="1780">
                <a:moveTo>
                  <a:pt x="0" y="0"/>
                </a:moveTo>
                <a:lnTo>
                  <a:pt x="2745" y="0"/>
                </a:lnTo>
                <a:lnTo>
                  <a:pt x="2745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8" name="Freeform 25"/>
          <p:cNvSpPr/>
          <p:nvPr/>
        </p:nvSpPr>
        <p:spPr>
          <a:xfrm>
            <a:off x="1095120" y="3460680"/>
            <a:ext cx="4376880" cy="640800"/>
          </a:xfrm>
          <a:custGeom>
            <a:avLst/>
            <a:gdLst/>
            <a:ahLst/>
            <a:cxnLst/>
            <a:rect l="0" t="0" r="r" b="b"/>
            <a:pathLst>
              <a:path w="12158" h="1780">
                <a:moveTo>
                  <a:pt x="0" y="0"/>
                </a:moveTo>
                <a:lnTo>
                  <a:pt x="12157" y="0"/>
                </a:lnTo>
                <a:lnTo>
                  <a:pt x="1215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19" name="Freeform 26"/>
          <p:cNvSpPr/>
          <p:nvPr/>
        </p:nvSpPr>
        <p:spPr>
          <a:xfrm>
            <a:off x="5471280" y="3460680"/>
            <a:ext cx="1694520" cy="640800"/>
          </a:xfrm>
          <a:custGeom>
            <a:avLst/>
            <a:gdLst/>
            <a:ahLst/>
            <a:cxnLst/>
            <a:rect l="0" t="0" r="r" b="b"/>
            <a:pathLst>
              <a:path w="4707" h="1780">
                <a:moveTo>
                  <a:pt x="0" y="0"/>
                </a:moveTo>
                <a:lnTo>
                  <a:pt x="4706" y="0"/>
                </a:lnTo>
                <a:lnTo>
                  <a:pt x="470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0" name="Freeform 27"/>
          <p:cNvSpPr/>
          <p:nvPr/>
        </p:nvSpPr>
        <p:spPr>
          <a:xfrm>
            <a:off x="7165080" y="3460680"/>
            <a:ext cx="1800000" cy="640800"/>
          </a:xfrm>
          <a:custGeom>
            <a:avLst/>
            <a:gdLst/>
            <a:ahLst/>
            <a:cxnLst/>
            <a:rect l="0" t="0" r="r" b="b"/>
            <a:pathLst>
              <a:path w="5000" h="1780">
                <a:moveTo>
                  <a:pt x="0" y="0"/>
                </a:moveTo>
                <a:lnTo>
                  <a:pt x="4999" y="0"/>
                </a:lnTo>
                <a:lnTo>
                  <a:pt x="499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1" name="Freeform 28"/>
          <p:cNvSpPr/>
          <p:nvPr/>
        </p:nvSpPr>
        <p:spPr>
          <a:xfrm>
            <a:off x="107280" y="4100760"/>
            <a:ext cx="988560" cy="640800"/>
          </a:xfrm>
          <a:custGeom>
            <a:avLst/>
            <a:gdLst/>
            <a:ahLst/>
            <a:cxnLst/>
            <a:rect l="0" t="0" r="r" b="b"/>
            <a:pathLst>
              <a:path w="2746" h="1780">
                <a:moveTo>
                  <a:pt x="0" y="0"/>
                </a:moveTo>
                <a:lnTo>
                  <a:pt x="2745" y="0"/>
                </a:lnTo>
                <a:lnTo>
                  <a:pt x="2745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22" name="Freeform 29"/>
          <p:cNvSpPr/>
          <p:nvPr/>
        </p:nvSpPr>
        <p:spPr>
          <a:xfrm>
            <a:off x="1095120" y="4100760"/>
            <a:ext cx="4376880" cy="640800"/>
          </a:xfrm>
          <a:custGeom>
            <a:avLst/>
            <a:gdLst/>
            <a:ahLst/>
            <a:cxnLst/>
            <a:rect l="0" t="0" r="r" b="b"/>
            <a:pathLst>
              <a:path w="12158" h="1780">
                <a:moveTo>
                  <a:pt x="0" y="0"/>
                </a:moveTo>
                <a:lnTo>
                  <a:pt x="12157" y="0"/>
                </a:lnTo>
                <a:lnTo>
                  <a:pt x="1215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23" name="Freeform 30"/>
          <p:cNvSpPr/>
          <p:nvPr/>
        </p:nvSpPr>
        <p:spPr>
          <a:xfrm>
            <a:off x="5471280" y="4100760"/>
            <a:ext cx="1694520" cy="640800"/>
          </a:xfrm>
          <a:custGeom>
            <a:avLst/>
            <a:gdLst/>
            <a:ahLst/>
            <a:cxnLst/>
            <a:rect l="0" t="0" r="r" b="b"/>
            <a:pathLst>
              <a:path w="4707" h="1780">
                <a:moveTo>
                  <a:pt x="0" y="0"/>
                </a:moveTo>
                <a:lnTo>
                  <a:pt x="4706" y="0"/>
                </a:lnTo>
                <a:lnTo>
                  <a:pt x="470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24" name="Freeform 31"/>
          <p:cNvSpPr/>
          <p:nvPr/>
        </p:nvSpPr>
        <p:spPr>
          <a:xfrm>
            <a:off x="7165080" y="4100760"/>
            <a:ext cx="1800000" cy="640800"/>
          </a:xfrm>
          <a:custGeom>
            <a:avLst/>
            <a:gdLst/>
            <a:ahLst/>
            <a:cxnLst/>
            <a:rect l="0" t="0" r="r" b="b"/>
            <a:pathLst>
              <a:path w="5000" h="1780">
                <a:moveTo>
                  <a:pt x="0" y="0"/>
                </a:moveTo>
                <a:lnTo>
                  <a:pt x="4999" y="0"/>
                </a:lnTo>
                <a:lnTo>
                  <a:pt x="499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25" name="Freeform 32"/>
          <p:cNvSpPr/>
          <p:nvPr/>
        </p:nvSpPr>
        <p:spPr>
          <a:xfrm>
            <a:off x="107280" y="4740840"/>
            <a:ext cx="988560" cy="640800"/>
          </a:xfrm>
          <a:custGeom>
            <a:avLst/>
            <a:gdLst/>
            <a:ahLst/>
            <a:cxnLst/>
            <a:rect l="0" t="0" r="r" b="b"/>
            <a:pathLst>
              <a:path w="2746" h="1780">
                <a:moveTo>
                  <a:pt x="0" y="0"/>
                </a:moveTo>
                <a:lnTo>
                  <a:pt x="2745" y="0"/>
                </a:lnTo>
                <a:lnTo>
                  <a:pt x="2745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6" name="Freeform 33"/>
          <p:cNvSpPr/>
          <p:nvPr/>
        </p:nvSpPr>
        <p:spPr>
          <a:xfrm>
            <a:off x="1095120" y="4740840"/>
            <a:ext cx="4376880" cy="640800"/>
          </a:xfrm>
          <a:custGeom>
            <a:avLst/>
            <a:gdLst/>
            <a:ahLst/>
            <a:cxnLst/>
            <a:rect l="0" t="0" r="r" b="b"/>
            <a:pathLst>
              <a:path w="12158" h="1780">
                <a:moveTo>
                  <a:pt x="0" y="0"/>
                </a:moveTo>
                <a:lnTo>
                  <a:pt x="12157" y="0"/>
                </a:lnTo>
                <a:lnTo>
                  <a:pt x="1215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7" name="Freeform 34"/>
          <p:cNvSpPr/>
          <p:nvPr/>
        </p:nvSpPr>
        <p:spPr>
          <a:xfrm>
            <a:off x="5471280" y="4740840"/>
            <a:ext cx="1694520" cy="640800"/>
          </a:xfrm>
          <a:custGeom>
            <a:avLst/>
            <a:gdLst/>
            <a:ahLst/>
            <a:cxnLst/>
            <a:rect l="0" t="0" r="r" b="b"/>
            <a:pathLst>
              <a:path w="4707" h="1780">
                <a:moveTo>
                  <a:pt x="0" y="0"/>
                </a:moveTo>
                <a:lnTo>
                  <a:pt x="4706" y="0"/>
                </a:lnTo>
                <a:lnTo>
                  <a:pt x="470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8" name="Freeform 35"/>
          <p:cNvSpPr/>
          <p:nvPr/>
        </p:nvSpPr>
        <p:spPr>
          <a:xfrm>
            <a:off x="7165080" y="4740840"/>
            <a:ext cx="1800000" cy="640800"/>
          </a:xfrm>
          <a:custGeom>
            <a:avLst/>
            <a:gdLst/>
            <a:ahLst/>
            <a:cxnLst/>
            <a:rect l="0" t="0" r="r" b="b"/>
            <a:pathLst>
              <a:path w="5000" h="1780">
                <a:moveTo>
                  <a:pt x="0" y="0"/>
                </a:moveTo>
                <a:lnTo>
                  <a:pt x="4999" y="0"/>
                </a:lnTo>
                <a:lnTo>
                  <a:pt x="499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329" name="Freeform 36"/>
          <p:cNvSpPr/>
          <p:nvPr/>
        </p:nvSpPr>
        <p:spPr>
          <a:xfrm>
            <a:off x="107280" y="5380920"/>
            <a:ext cx="988560" cy="640800"/>
          </a:xfrm>
          <a:custGeom>
            <a:avLst/>
            <a:gdLst/>
            <a:ahLst/>
            <a:cxnLst/>
            <a:rect l="0" t="0" r="r" b="b"/>
            <a:pathLst>
              <a:path w="2746" h="1780">
                <a:moveTo>
                  <a:pt x="0" y="0"/>
                </a:moveTo>
                <a:lnTo>
                  <a:pt x="2745" y="0"/>
                </a:lnTo>
                <a:lnTo>
                  <a:pt x="2745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30" name="Freeform 37"/>
          <p:cNvSpPr/>
          <p:nvPr/>
        </p:nvSpPr>
        <p:spPr>
          <a:xfrm>
            <a:off x="1095120" y="5380920"/>
            <a:ext cx="4376880" cy="640800"/>
          </a:xfrm>
          <a:custGeom>
            <a:avLst/>
            <a:gdLst/>
            <a:ahLst/>
            <a:cxnLst/>
            <a:rect l="0" t="0" r="r" b="b"/>
            <a:pathLst>
              <a:path w="12158" h="1780">
                <a:moveTo>
                  <a:pt x="0" y="0"/>
                </a:moveTo>
                <a:lnTo>
                  <a:pt x="12157" y="0"/>
                </a:lnTo>
                <a:lnTo>
                  <a:pt x="1215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31" name="Freeform 38"/>
          <p:cNvSpPr/>
          <p:nvPr/>
        </p:nvSpPr>
        <p:spPr>
          <a:xfrm>
            <a:off x="5471280" y="5380920"/>
            <a:ext cx="1694520" cy="640800"/>
          </a:xfrm>
          <a:custGeom>
            <a:avLst/>
            <a:gdLst/>
            <a:ahLst/>
            <a:cxnLst/>
            <a:rect l="0" t="0" r="r" b="b"/>
            <a:pathLst>
              <a:path w="4707" h="1780">
                <a:moveTo>
                  <a:pt x="0" y="0"/>
                </a:moveTo>
                <a:lnTo>
                  <a:pt x="4706" y="0"/>
                </a:lnTo>
                <a:lnTo>
                  <a:pt x="470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32" name="Freeform 39"/>
          <p:cNvSpPr/>
          <p:nvPr/>
        </p:nvSpPr>
        <p:spPr>
          <a:xfrm>
            <a:off x="7165080" y="5380920"/>
            <a:ext cx="1800000" cy="640800"/>
          </a:xfrm>
          <a:custGeom>
            <a:avLst/>
            <a:gdLst/>
            <a:ahLst/>
            <a:cxnLst/>
            <a:rect l="0" t="0" r="r" b="b"/>
            <a:pathLst>
              <a:path w="5000" h="1780">
                <a:moveTo>
                  <a:pt x="0" y="0"/>
                </a:moveTo>
                <a:lnTo>
                  <a:pt x="4999" y="0"/>
                </a:lnTo>
                <a:lnTo>
                  <a:pt x="499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333" name="Line 40"/>
          <p:cNvSpPr/>
          <p:nvPr/>
        </p:nvSpPr>
        <p:spPr>
          <a:xfrm>
            <a:off x="1095120" y="1357560"/>
            <a:ext cx="0" cy="466992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Line 41"/>
          <p:cNvSpPr/>
          <p:nvPr/>
        </p:nvSpPr>
        <p:spPr>
          <a:xfrm>
            <a:off x="5471280" y="1357560"/>
            <a:ext cx="0" cy="466992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Line 42"/>
          <p:cNvSpPr/>
          <p:nvPr/>
        </p:nvSpPr>
        <p:spPr>
          <a:xfrm>
            <a:off x="7165080" y="1357560"/>
            <a:ext cx="0" cy="466992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Line 43"/>
          <p:cNvSpPr/>
          <p:nvPr/>
        </p:nvSpPr>
        <p:spPr>
          <a:xfrm>
            <a:off x="100800" y="2004120"/>
            <a:ext cx="8870040" cy="0"/>
          </a:xfrm>
          <a:prstGeom prst="line">
            <a:avLst/>
          </a:prstGeom>
          <a:ln w="378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Line 44"/>
          <p:cNvSpPr/>
          <p:nvPr/>
        </p:nvSpPr>
        <p:spPr>
          <a:xfrm>
            <a:off x="100800" y="250344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Line 45"/>
          <p:cNvSpPr/>
          <p:nvPr/>
        </p:nvSpPr>
        <p:spPr>
          <a:xfrm>
            <a:off x="100800" y="293580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Line 46"/>
          <p:cNvSpPr/>
          <p:nvPr/>
        </p:nvSpPr>
        <p:spPr>
          <a:xfrm>
            <a:off x="100800" y="346068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0" name="Line 47"/>
          <p:cNvSpPr/>
          <p:nvPr/>
        </p:nvSpPr>
        <p:spPr>
          <a:xfrm>
            <a:off x="100800" y="410076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1" name="Line 48"/>
          <p:cNvSpPr/>
          <p:nvPr/>
        </p:nvSpPr>
        <p:spPr>
          <a:xfrm>
            <a:off x="100800" y="474084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Line 49"/>
          <p:cNvSpPr/>
          <p:nvPr/>
        </p:nvSpPr>
        <p:spPr>
          <a:xfrm>
            <a:off x="100800" y="538092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Line 50"/>
          <p:cNvSpPr/>
          <p:nvPr/>
        </p:nvSpPr>
        <p:spPr>
          <a:xfrm>
            <a:off x="107280" y="1357560"/>
            <a:ext cx="0" cy="466992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4" name="Line 51"/>
          <p:cNvSpPr/>
          <p:nvPr/>
        </p:nvSpPr>
        <p:spPr>
          <a:xfrm>
            <a:off x="8964360" y="1357560"/>
            <a:ext cx="0" cy="466992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Line 52"/>
          <p:cNvSpPr/>
          <p:nvPr/>
        </p:nvSpPr>
        <p:spPr>
          <a:xfrm>
            <a:off x="100800" y="136404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6" name="Line 53"/>
          <p:cNvSpPr/>
          <p:nvPr/>
        </p:nvSpPr>
        <p:spPr>
          <a:xfrm>
            <a:off x="100800" y="6021000"/>
            <a:ext cx="8870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TextShape 54"/>
          <p:cNvSpPr txBox="1"/>
          <p:nvPr/>
        </p:nvSpPr>
        <p:spPr>
          <a:xfrm>
            <a:off x="631080" y="31086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8" name="TextShape 55"/>
          <p:cNvSpPr txBox="1"/>
          <p:nvPr/>
        </p:nvSpPr>
        <p:spPr>
          <a:xfrm>
            <a:off x="199080" y="1425960"/>
            <a:ext cx="47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Kód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9" name="TextShape 56"/>
          <p:cNvSpPr txBox="1"/>
          <p:nvPr/>
        </p:nvSpPr>
        <p:spPr>
          <a:xfrm>
            <a:off x="1186560" y="1425960"/>
            <a:ext cx="1762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Název 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0" name="TextShape 57"/>
          <p:cNvSpPr txBox="1"/>
          <p:nvPr/>
        </p:nvSpPr>
        <p:spPr>
          <a:xfrm>
            <a:off x="5563800" y="1425960"/>
            <a:ext cx="710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M</a:t>
            </a:r>
            <a:r>
              <a:rPr lang="en-US" sz="1800" b="1" strike="noStrike" spc="-1">
                <a:solidFill>
                  <a:srgbClr val="F5F5F5"/>
                </a:solidFill>
                <a:latin typeface="Arial"/>
              </a:rPr>
              <a:t>ě</a:t>
            </a:r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rná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1" name="TextShape 58"/>
          <p:cNvSpPr txBox="1"/>
          <p:nvPr/>
        </p:nvSpPr>
        <p:spPr>
          <a:xfrm>
            <a:off x="5563800" y="1700280"/>
            <a:ext cx="925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jednotka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2" name="TextShape 59"/>
          <p:cNvSpPr txBox="1"/>
          <p:nvPr/>
        </p:nvSpPr>
        <p:spPr>
          <a:xfrm>
            <a:off x="7257960" y="1425960"/>
            <a:ext cx="1497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Typ 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3" name="TextShape 60"/>
          <p:cNvSpPr txBox="1"/>
          <p:nvPr/>
        </p:nvSpPr>
        <p:spPr>
          <a:xfrm>
            <a:off x="199080" y="206604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6 00 00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4" name="TextShape 61"/>
          <p:cNvSpPr txBox="1"/>
          <p:nvPr/>
        </p:nvSpPr>
        <p:spPr>
          <a:xfrm>
            <a:off x="1186560" y="2066040"/>
            <a:ext cx="2538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Celkový počet účastníků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5" name="TextShape 62"/>
          <p:cNvSpPr txBox="1"/>
          <p:nvPr/>
        </p:nvSpPr>
        <p:spPr>
          <a:xfrm>
            <a:off x="5561640" y="2066040"/>
            <a:ext cx="724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6" name="TextShape 63"/>
          <p:cNvSpPr txBox="1"/>
          <p:nvPr/>
        </p:nvSpPr>
        <p:spPr>
          <a:xfrm>
            <a:off x="7255440" y="206604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7" name="TextShape 64"/>
          <p:cNvSpPr txBox="1"/>
          <p:nvPr/>
        </p:nvSpPr>
        <p:spPr>
          <a:xfrm>
            <a:off x="199080" y="256572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6 70 01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8" name="TextShape 65"/>
          <p:cNvSpPr txBox="1"/>
          <p:nvPr/>
        </p:nvSpPr>
        <p:spPr>
          <a:xfrm>
            <a:off x="1186200" y="2565720"/>
            <a:ext cx="30549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Kapacita podpořených služeb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9" name="TextShape 66"/>
          <p:cNvSpPr txBox="1"/>
          <p:nvPr/>
        </p:nvSpPr>
        <p:spPr>
          <a:xfrm>
            <a:off x="5561640" y="2565720"/>
            <a:ext cx="623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Místa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0" name="TextShape 67"/>
          <p:cNvSpPr txBox="1"/>
          <p:nvPr/>
        </p:nvSpPr>
        <p:spPr>
          <a:xfrm>
            <a:off x="7255080" y="256572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1" name="TextShape 68"/>
          <p:cNvSpPr txBox="1"/>
          <p:nvPr/>
        </p:nvSpPr>
        <p:spPr>
          <a:xfrm>
            <a:off x="199080" y="29980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6 70 10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2" name="TextShape 69"/>
          <p:cNvSpPr txBox="1"/>
          <p:nvPr/>
        </p:nvSpPr>
        <p:spPr>
          <a:xfrm>
            <a:off x="1186200" y="2998080"/>
            <a:ext cx="3170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Využívání podpořených služeb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3" name="TextShape 70"/>
          <p:cNvSpPr txBox="1"/>
          <p:nvPr/>
        </p:nvSpPr>
        <p:spPr>
          <a:xfrm>
            <a:off x="5561640" y="2998080"/>
            <a:ext cx="724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4" name="TextShape 71"/>
          <p:cNvSpPr txBox="1"/>
          <p:nvPr/>
        </p:nvSpPr>
        <p:spPr>
          <a:xfrm>
            <a:off x="7255080" y="299808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5" name="TextShape 72"/>
          <p:cNvSpPr txBox="1"/>
          <p:nvPr/>
        </p:nvSpPr>
        <p:spPr>
          <a:xfrm>
            <a:off x="199080" y="352332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1 02 13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6" name="TextShape 73"/>
          <p:cNvSpPr txBox="1"/>
          <p:nvPr/>
        </p:nvSpPr>
        <p:spPr>
          <a:xfrm>
            <a:off x="1186200" y="3523320"/>
            <a:ext cx="4059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sociálních podniků vzniklých díky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7" name="TextShape 74"/>
          <p:cNvSpPr txBox="1"/>
          <p:nvPr/>
        </p:nvSpPr>
        <p:spPr>
          <a:xfrm>
            <a:off x="1186920" y="3797640"/>
            <a:ext cx="900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podpoře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8" name="TextShape 75"/>
          <p:cNvSpPr txBox="1"/>
          <p:nvPr/>
        </p:nvSpPr>
        <p:spPr>
          <a:xfrm>
            <a:off x="5563800" y="3523320"/>
            <a:ext cx="1230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Organizace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9" name="TextShape 76"/>
          <p:cNvSpPr txBox="1"/>
          <p:nvPr/>
        </p:nvSpPr>
        <p:spPr>
          <a:xfrm>
            <a:off x="7257240" y="352332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0" name="TextShape 77"/>
          <p:cNvSpPr txBox="1"/>
          <p:nvPr/>
        </p:nvSpPr>
        <p:spPr>
          <a:xfrm>
            <a:off x="7257960" y="37976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1" name="TextShape 78"/>
          <p:cNvSpPr txBox="1"/>
          <p:nvPr/>
        </p:nvSpPr>
        <p:spPr>
          <a:xfrm>
            <a:off x="199080" y="416340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1 02 12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2" name="TextShape 79"/>
          <p:cNvSpPr txBox="1"/>
          <p:nvPr/>
        </p:nvSpPr>
        <p:spPr>
          <a:xfrm>
            <a:off x="1186200" y="4163400"/>
            <a:ext cx="3501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podpořených již existujících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3" name="TextShape 80"/>
          <p:cNvSpPr txBox="1"/>
          <p:nvPr/>
        </p:nvSpPr>
        <p:spPr>
          <a:xfrm>
            <a:off x="1186920" y="4437720"/>
            <a:ext cx="1939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sociálních podniků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4" name="TextShape 81"/>
          <p:cNvSpPr txBox="1"/>
          <p:nvPr/>
        </p:nvSpPr>
        <p:spPr>
          <a:xfrm>
            <a:off x="5563800" y="4163400"/>
            <a:ext cx="1230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Organizace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5" name="TextShape 82"/>
          <p:cNvSpPr txBox="1"/>
          <p:nvPr/>
        </p:nvSpPr>
        <p:spPr>
          <a:xfrm>
            <a:off x="7257240" y="416340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6" name="TextShape 83"/>
          <p:cNvSpPr txBox="1"/>
          <p:nvPr/>
        </p:nvSpPr>
        <p:spPr>
          <a:xfrm>
            <a:off x="7257960" y="4437720"/>
            <a:ext cx="228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7" name="TextShape 84"/>
          <p:cNvSpPr txBox="1"/>
          <p:nvPr/>
        </p:nvSpPr>
        <p:spPr>
          <a:xfrm>
            <a:off x="199080" y="480384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5 00 01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8" name="TextShape 85"/>
          <p:cNvSpPr txBox="1"/>
          <p:nvPr/>
        </p:nvSpPr>
        <p:spPr>
          <a:xfrm>
            <a:off x="1186200" y="4803840"/>
            <a:ext cx="41979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Kapacita podporovaných zařízení péče 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79" name="TextShape 86"/>
          <p:cNvSpPr txBox="1"/>
          <p:nvPr/>
        </p:nvSpPr>
        <p:spPr>
          <a:xfrm>
            <a:off x="1186920" y="5078160"/>
            <a:ext cx="3260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děti nebo vzdělávacích zařízení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0" name="TextShape 87"/>
          <p:cNvSpPr txBox="1"/>
          <p:nvPr/>
        </p:nvSpPr>
        <p:spPr>
          <a:xfrm>
            <a:off x="5563800" y="4803840"/>
            <a:ext cx="724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1" name="TextShape 88"/>
          <p:cNvSpPr txBox="1"/>
          <p:nvPr/>
        </p:nvSpPr>
        <p:spPr>
          <a:xfrm>
            <a:off x="7257600" y="480384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2" name="TextShape 89"/>
          <p:cNvSpPr txBox="1"/>
          <p:nvPr/>
        </p:nvSpPr>
        <p:spPr>
          <a:xfrm>
            <a:off x="7257960" y="50781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3" name="TextShape 90"/>
          <p:cNvSpPr txBox="1"/>
          <p:nvPr/>
        </p:nvSpPr>
        <p:spPr>
          <a:xfrm>
            <a:off x="199080" y="544392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5 51 02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4" name="TextShape 91"/>
          <p:cNvSpPr txBox="1"/>
          <p:nvPr/>
        </p:nvSpPr>
        <p:spPr>
          <a:xfrm>
            <a:off x="1186200" y="5443920"/>
            <a:ext cx="4021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podpořených komunitních center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5" name="TextShape 92"/>
          <p:cNvSpPr txBox="1"/>
          <p:nvPr/>
        </p:nvSpPr>
        <p:spPr>
          <a:xfrm>
            <a:off x="5560560" y="5443920"/>
            <a:ext cx="902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Zařízení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6" name="TextShape 93"/>
          <p:cNvSpPr txBox="1"/>
          <p:nvPr/>
        </p:nvSpPr>
        <p:spPr>
          <a:xfrm>
            <a:off x="7254000" y="544392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87" name="TextShape 94"/>
          <p:cNvSpPr txBox="1"/>
          <p:nvPr/>
        </p:nvSpPr>
        <p:spPr>
          <a:xfrm>
            <a:off x="7257960" y="57186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pic>
        <p:nvPicPr>
          <p:cNvPr id="97" name="Obrázek 96" descr="Obsah obrázku kreslení&#10;&#10;Popis byl vytvořen automaticky">
            <a:extLst>
              <a:ext uri="{FF2B5EF4-FFF2-40B4-BE49-F238E27FC236}">
                <a16:creationId xmlns:a16="http://schemas.microsoft.com/office/drawing/2014/main" id="{EAC3A2F7-F829-4CB6-A5D7-03AD53E1D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38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39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9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392" name="TextShape 5"/>
          <p:cNvSpPr txBox="1"/>
          <p:nvPr/>
        </p:nvSpPr>
        <p:spPr>
          <a:xfrm>
            <a:off x="288360" y="98595"/>
            <a:ext cx="764208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INDIKÁTORY POVINNÉ K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VYKAZOVÁNÍ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393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13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394" name="TextShape 7"/>
          <p:cNvSpPr txBox="1"/>
          <p:nvPr/>
        </p:nvSpPr>
        <p:spPr>
          <a:xfrm>
            <a:off x="631080" y="28342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95" name="Freeform 8"/>
          <p:cNvSpPr/>
          <p:nvPr/>
        </p:nvSpPr>
        <p:spPr>
          <a:xfrm>
            <a:off x="107280" y="1280880"/>
            <a:ext cx="1050840" cy="640800"/>
          </a:xfrm>
          <a:custGeom>
            <a:avLst/>
            <a:gdLst/>
            <a:ahLst/>
            <a:cxnLst/>
            <a:rect l="0" t="0" r="r" b="b"/>
            <a:pathLst>
              <a:path w="2919" h="1780">
                <a:moveTo>
                  <a:pt x="0" y="0"/>
                </a:moveTo>
                <a:lnTo>
                  <a:pt x="2918" y="0"/>
                </a:lnTo>
                <a:lnTo>
                  <a:pt x="291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96" name="Freeform 9"/>
          <p:cNvSpPr/>
          <p:nvPr/>
        </p:nvSpPr>
        <p:spPr>
          <a:xfrm>
            <a:off x="1157400" y="1280880"/>
            <a:ext cx="4271040" cy="640800"/>
          </a:xfrm>
          <a:custGeom>
            <a:avLst/>
            <a:gdLst/>
            <a:ahLst/>
            <a:cxnLst/>
            <a:rect l="0" t="0" r="r" b="b"/>
            <a:pathLst>
              <a:path w="11864" h="1780">
                <a:moveTo>
                  <a:pt x="0" y="0"/>
                </a:moveTo>
                <a:lnTo>
                  <a:pt x="11863" y="0"/>
                </a:lnTo>
                <a:lnTo>
                  <a:pt x="11863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97" name="Freeform 10"/>
          <p:cNvSpPr/>
          <p:nvPr/>
        </p:nvSpPr>
        <p:spPr>
          <a:xfrm>
            <a:off x="5427720" y="1280880"/>
            <a:ext cx="1540800" cy="640800"/>
          </a:xfrm>
          <a:custGeom>
            <a:avLst/>
            <a:gdLst/>
            <a:ahLst/>
            <a:cxnLst/>
            <a:rect l="0" t="0" r="r" b="b"/>
            <a:pathLst>
              <a:path w="4280" h="1780">
                <a:moveTo>
                  <a:pt x="0" y="0"/>
                </a:moveTo>
                <a:lnTo>
                  <a:pt x="4279" y="0"/>
                </a:lnTo>
                <a:lnTo>
                  <a:pt x="427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98" name="Freeform 11"/>
          <p:cNvSpPr/>
          <p:nvPr/>
        </p:nvSpPr>
        <p:spPr>
          <a:xfrm>
            <a:off x="6967800" y="1280880"/>
            <a:ext cx="1925280" cy="640800"/>
          </a:xfrm>
          <a:custGeom>
            <a:avLst/>
            <a:gdLst/>
            <a:ahLst/>
            <a:cxnLst/>
            <a:rect l="0" t="0" r="r" b="b"/>
            <a:pathLst>
              <a:path w="5348" h="1780">
                <a:moveTo>
                  <a:pt x="0" y="0"/>
                </a:moveTo>
                <a:lnTo>
                  <a:pt x="5347" y="0"/>
                </a:lnTo>
                <a:lnTo>
                  <a:pt x="534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399" name="Freeform 12"/>
          <p:cNvSpPr/>
          <p:nvPr/>
        </p:nvSpPr>
        <p:spPr>
          <a:xfrm>
            <a:off x="107280" y="1920960"/>
            <a:ext cx="1050840" cy="915480"/>
          </a:xfrm>
          <a:custGeom>
            <a:avLst/>
            <a:gdLst/>
            <a:ahLst/>
            <a:cxnLst/>
            <a:rect l="0" t="0" r="r" b="b"/>
            <a:pathLst>
              <a:path w="2919" h="2543">
                <a:moveTo>
                  <a:pt x="0" y="0"/>
                </a:moveTo>
                <a:lnTo>
                  <a:pt x="2918" y="0"/>
                </a:lnTo>
                <a:lnTo>
                  <a:pt x="2918" y="2542"/>
                </a:lnTo>
                <a:lnTo>
                  <a:pt x="0" y="2542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0" name="Freeform 13"/>
          <p:cNvSpPr/>
          <p:nvPr/>
        </p:nvSpPr>
        <p:spPr>
          <a:xfrm>
            <a:off x="1157400" y="1920960"/>
            <a:ext cx="4271040" cy="915480"/>
          </a:xfrm>
          <a:custGeom>
            <a:avLst/>
            <a:gdLst/>
            <a:ahLst/>
            <a:cxnLst/>
            <a:rect l="0" t="0" r="r" b="b"/>
            <a:pathLst>
              <a:path w="11864" h="2543">
                <a:moveTo>
                  <a:pt x="0" y="0"/>
                </a:moveTo>
                <a:lnTo>
                  <a:pt x="11863" y="0"/>
                </a:lnTo>
                <a:lnTo>
                  <a:pt x="11863" y="2542"/>
                </a:lnTo>
                <a:lnTo>
                  <a:pt x="0" y="2542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1" name="Freeform 14"/>
          <p:cNvSpPr/>
          <p:nvPr/>
        </p:nvSpPr>
        <p:spPr>
          <a:xfrm>
            <a:off x="5427720" y="1920960"/>
            <a:ext cx="1540800" cy="915480"/>
          </a:xfrm>
          <a:custGeom>
            <a:avLst/>
            <a:gdLst/>
            <a:ahLst/>
            <a:cxnLst/>
            <a:rect l="0" t="0" r="r" b="b"/>
            <a:pathLst>
              <a:path w="4280" h="2543">
                <a:moveTo>
                  <a:pt x="0" y="0"/>
                </a:moveTo>
                <a:lnTo>
                  <a:pt x="4279" y="0"/>
                </a:lnTo>
                <a:lnTo>
                  <a:pt x="4279" y="2542"/>
                </a:lnTo>
                <a:lnTo>
                  <a:pt x="0" y="2542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2" name="Freeform 15"/>
          <p:cNvSpPr/>
          <p:nvPr/>
        </p:nvSpPr>
        <p:spPr>
          <a:xfrm>
            <a:off x="6967800" y="1920960"/>
            <a:ext cx="1925280" cy="915480"/>
          </a:xfrm>
          <a:custGeom>
            <a:avLst/>
            <a:gdLst/>
            <a:ahLst/>
            <a:cxnLst/>
            <a:rect l="0" t="0" r="r" b="b"/>
            <a:pathLst>
              <a:path w="5348" h="2543">
                <a:moveTo>
                  <a:pt x="0" y="0"/>
                </a:moveTo>
                <a:lnTo>
                  <a:pt x="5347" y="0"/>
                </a:lnTo>
                <a:lnTo>
                  <a:pt x="5347" y="2542"/>
                </a:lnTo>
                <a:lnTo>
                  <a:pt x="0" y="2542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3" name="Freeform 16"/>
          <p:cNvSpPr/>
          <p:nvPr/>
        </p:nvSpPr>
        <p:spPr>
          <a:xfrm>
            <a:off x="107280" y="2835720"/>
            <a:ext cx="1050840" cy="640800"/>
          </a:xfrm>
          <a:custGeom>
            <a:avLst/>
            <a:gdLst/>
            <a:ahLst/>
            <a:cxnLst/>
            <a:rect l="0" t="0" r="r" b="b"/>
            <a:pathLst>
              <a:path w="2919" h="1780">
                <a:moveTo>
                  <a:pt x="0" y="0"/>
                </a:moveTo>
                <a:lnTo>
                  <a:pt x="2918" y="0"/>
                </a:lnTo>
                <a:lnTo>
                  <a:pt x="291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04" name="Freeform 17"/>
          <p:cNvSpPr/>
          <p:nvPr/>
        </p:nvSpPr>
        <p:spPr>
          <a:xfrm>
            <a:off x="1157400" y="2835720"/>
            <a:ext cx="4271040" cy="640800"/>
          </a:xfrm>
          <a:custGeom>
            <a:avLst/>
            <a:gdLst/>
            <a:ahLst/>
            <a:cxnLst/>
            <a:rect l="0" t="0" r="r" b="b"/>
            <a:pathLst>
              <a:path w="11864" h="1780">
                <a:moveTo>
                  <a:pt x="0" y="0"/>
                </a:moveTo>
                <a:lnTo>
                  <a:pt x="11863" y="0"/>
                </a:lnTo>
                <a:lnTo>
                  <a:pt x="11863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05" name="Freeform 18"/>
          <p:cNvSpPr/>
          <p:nvPr/>
        </p:nvSpPr>
        <p:spPr>
          <a:xfrm>
            <a:off x="5427720" y="2835720"/>
            <a:ext cx="1540800" cy="640800"/>
          </a:xfrm>
          <a:custGeom>
            <a:avLst/>
            <a:gdLst/>
            <a:ahLst/>
            <a:cxnLst/>
            <a:rect l="0" t="0" r="r" b="b"/>
            <a:pathLst>
              <a:path w="4280" h="1780">
                <a:moveTo>
                  <a:pt x="0" y="0"/>
                </a:moveTo>
                <a:lnTo>
                  <a:pt x="4279" y="0"/>
                </a:lnTo>
                <a:lnTo>
                  <a:pt x="427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06" name="Freeform 19"/>
          <p:cNvSpPr/>
          <p:nvPr/>
        </p:nvSpPr>
        <p:spPr>
          <a:xfrm>
            <a:off x="6967800" y="2835720"/>
            <a:ext cx="1925280" cy="640800"/>
          </a:xfrm>
          <a:custGeom>
            <a:avLst/>
            <a:gdLst/>
            <a:ahLst/>
            <a:cxnLst/>
            <a:rect l="0" t="0" r="r" b="b"/>
            <a:pathLst>
              <a:path w="5348" h="1780">
                <a:moveTo>
                  <a:pt x="0" y="0"/>
                </a:moveTo>
                <a:lnTo>
                  <a:pt x="5347" y="0"/>
                </a:lnTo>
                <a:lnTo>
                  <a:pt x="534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07" name="Freeform 20"/>
          <p:cNvSpPr/>
          <p:nvPr/>
        </p:nvSpPr>
        <p:spPr>
          <a:xfrm>
            <a:off x="107280" y="3475800"/>
            <a:ext cx="1050840" cy="640800"/>
          </a:xfrm>
          <a:custGeom>
            <a:avLst/>
            <a:gdLst/>
            <a:ahLst/>
            <a:cxnLst/>
            <a:rect l="0" t="0" r="r" b="b"/>
            <a:pathLst>
              <a:path w="2919" h="1780">
                <a:moveTo>
                  <a:pt x="0" y="0"/>
                </a:moveTo>
                <a:lnTo>
                  <a:pt x="2918" y="0"/>
                </a:lnTo>
                <a:lnTo>
                  <a:pt x="291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8" name="Freeform 21"/>
          <p:cNvSpPr/>
          <p:nvPr/>
        </p:nvSpPr>
        <p:spPr>
          <a:xfrm>
            <a:off x="1157400" y="3475800"/>
            <a:ext cx="4271040" cy="640800"/>
          </a:xfrm>
          <a:custGeom>
            <a:avLst/>
            <a:gdLst/>
            <a:ahLst/>
            <a:cxnLst/>
            <a:rect l="0" t="0" r="r" b="b"/>
            <a:pathLst>
              <a:path w="11864" h="1780">
                <a:moveTo>
                  <a:pt x="0" y="0"/>
                </a:moveTo>
                <a:lnTo>
                  <a:pt x="11863" y="0"/>
                </a:lnTo>
                <a:lnTo>
                  <a:pt x="11863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09" name="Freeform 22"/>
          <p:cNvSpPr/>
          <p:nvPr/>
        </p:nvSpPr>
        <p:spPr>
          <a:xfrm>
            <a:off x="5427720" y="3475800"/>
            <a:ext cx="1540800" cy="640800"/>
          </a:xfrm>
          <a:custGeom>
            <a:avLst/>
            <a:gdLst/>
            <a:ahLst/>
            <a:cxnLst/>
            <a:rect l="0" t="0" r="r" b="b"/>
            <a:pathLst>
              <a:path w="4280" h="1780">
                <a:moveTo>
                  <a:pt x="0" y="0"/>
                </a:moveTo>
                <a:lnTo>
                  <a:pt x="4279" y="0"/>
                </a:lnTo>
                <a:lnTo>
                  <a:pt x="427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0" name="Freeform 23"/>
          <p:cNvSpPr/>
          <p:nvPr/>
        </p:nvSpPr>
        <p:spPr>
          <a:xfrm>
            <a:off x="6967800" y="3475800"/>
            <a:ext cx="1925280" cy="640800"/>
          </a:xfrm>
          <a:custGeom>
            <a:avLst/>
            <a:gdLst/>
            <a:ahLst/>
            <a:cxnLst/>
            <a:rect l="0" t="0" r="r" b="b"/>
            <a:pathLst>
              <a:path w="5348" h="1780">
                <a:moveTo>
                  <a:pt x="0" y="0"/>
                </a:moveTo>
                <a:lnTo>
                  <a:pt x="5347" y="0"/>
                </a:lnTo>
                <a:lnTo>
                  <a:pt x="534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1" name="Freeform 24"/>
          <p:cNvSpPr/>
          <p:nvPr/>
        </p:nvSpPr>
        <p:spPr>
          <a:xfrm>
            <a:off x="107280" y="4115880"/>
            <a:ext cx="1050840" cy="915120"/>
          </a:xfrm>
          <a:custGeom>
            <a:avLst/>
            <a:gdLst/>
            <a:ahLst/>
            <a:cxnLst/>
            <a:rect l="0" t="0" r="r" b="b"/>
            <a:pathLst>
              <a:path w="2919" h="2542">
                <a:moveTo>
                  <a:pt x="0" y="0"/>
                </a:moveTo>
                <a:lnTo>
                  <a:pt x="2918" y="0"/>
                </a:lnTo>
                <a:lnTo>
                  <a:pt x="2918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12" name="Freeform 25"/>
          <p:cNvSpPr/>
          <p:nvPr/>
        </p:nvSpPr>
        <p:spPr>
          <a:xfrm>
            <a:off x="1157400" y="4115880"/>
            <a:ext cx="4271040" cy="915120"/>
          </a:xfrm>
          <a:custGeom>
            <a:avLst/>
            <a:gdLst/>
            <a:ahLst/>
            <a:cxnLst/>
            <a:rect l="0" t="0" r="r" b="b"/>
            <a:pathLst>
              <a:path w="11864" h="2542">
                <a:moveTo>
                  <a:pt x="0" y="0"/>
                </a:moveTo>
                <a:lnTo>
                  <a:pt x="11863" y="0"/>
                </a:lnTo>
                <a:lnTo>
                  <a:pt x="11863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13" name="Freeform 26"/>
          <p:cNvSpPr/>
          <p:nvPr/>
        </p:nvSpPr>
        <p:spPr>
          <a:xfrm>
            <a:off x="5427720" y="4115880"/>
            <a:ext cx="1540800" cy="915120"/>
          </a:xfrm>
          <a:custGeom>
            <a:avLst/>
            <a:gdLst/>
            <a:ahLst/>
            <a:cxnLst/>
            <a:rect l="0" t="0" r="r" b="b"/>
            <a:pathLst>
              <a:path w="4280" h="2542">
                <a:moveTo>
                  <a:pt x="0" y="0"/>
                </a:moveTo>
                <a:lnTo>
                  <a:pt x="4279" y="0"/>
                </a:lnTo>
                <a:lnTo>
                  <a:pt x="4279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14" name="Freeform 27"/>
          <p:cNvSpPr/>
          <p:nvPr/>
        </p:nvSpPr>
        <p:spPr>
          <a:xfrm>
            <a:off x="6967800" y="4115880"/>
            <a:ext cx="1925280" cy="915120"/>
          </a:xfrm>
          <a:custGeom>
            <a:avLst/>
            <a:gdLst/>
            <a:ahLst/>
            <a:cxnLst/>
            <a:rect l="0" t="0" r="r" b="b"/>
            <a:pathLst>
              <a:path w="5348" h="2542">
                <a:moveTo>
                  <a:pt x="0" y="0"/>
                </a:moveTo>
                <a:lnTo>
                  <a:pt x="5347" y="0"/>
                </a:lnTo>
                <a:lnTo>
                  <a:pt x="5347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15" name="Freeform 28"/>
          <p:cNvSpPr/>
          <p:nvPr/>
        </p:nvSpPr>
        <p:spPr>
          <a:xfrm>
            <a:off x="107280" y="5030280"/>
            <a:ext cx="1050840" cy="640800"/>
          </a:xfrm>
          <a:custGeom>
            <a:avLst/>
            <a:gdLst/>
            <a:ahLst/>
            <a:cxnLst/>
            <a:rect l="0" t="0" r="r" b="b"/>
            <a:pathLst>
              <a:path w="2919" h="1780">
                <a:moveTo>
                  <a:pt x="0" y="0"/>
                </a:moveTo>
                <a:lnTo>
                  <a:pt x="2918" y="0"/>
                </a:lnTo>
                <a:lnTo>
                  <a:pt x="291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6" name="Freeform 29"/>
          <p:cNvSpPr/>
          <p:nvPr/>
        </p:nvSpPr>
        <p:spPr>
          <a:xfrm>
            <a:off x="1157400" y="5030280"/>
            <a:ext cx="4271040" cy="640800"/>
          </a:xfrm>
          <a:custGeom>
            <a:avLst/>
            <a:gdLst/>
            <a:ahLst/>
            <a:cxnLst/>
            <a:rect l="0" t="0" r="r" b="b"/>
            <a:pathLst>
              <a:path w="11864" h="1780">
                <a:moveTo>
                  <a:pt x="0" y="0"/>
                </a:moveTo>
                <a:lnTo>
                  <a:pt x="11863" y="0"/>
                </a:lnTo>
                <a:lnTo>
                  <a:pt x="11863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7" name="Freeform 30"/>
          <p:cNvSpPr/>
          <p:nvPr/>
        </p:nvSpPr>
        <p:spPr>
          <a:xfrm>
            <a:off x="5427720" y="5030280"/>
            <a:ext cx="1540800" cy="640800"/>
          </a:xfrm>
          <a:custGeom>
            <a:avLst/>
            <a:gdLst/>
            <a:ahLst/>
            <a:cxnLst/>
            <a:rect l="0" t="0" r="r" b="b"/>
            <a:pathLst>
              <a:path w="4280" h="1780">
                <a:moveTo>
                  <a:pt x="0" y="0"/>
                </a:moveTo>
                <a:lnTo>
                  <a:pt x="4279" y="0"/>
                </a:lnTo>
                <a:lnTo>
                  <a:pt x="427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8" name="Freeform 31"/>
          <p:cNvSpPr/>
          <p:nvPr/>
        </p:nvSpPr>
        <p:spPr>
          <a:xfrm>
            <a:off x="6967800" y="5030280"/>
            <a:ext cx="1925280" cy="640800"/>
          </a:xfrm>
          <a:custGeom>
            <a:avLst/>
            <a:gdLst/>
            <a:ahLst/>
            <a:cxnLst/>
            <a:rect l="0" t="0" r="r" b="b"/>
            <a:pathLst>
              <a:path w="5348" h="1780">
                <a:moveTo>
                  <a:pt x="0" y="0"/>
                </a:moveTo>
                <a:lnTo>
                  <a:pt x="5347" y="0"/>
                </a:lnTo>
                <a:lnTo>
                  <a:pt x="534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19" name="Freeform 32"/>
          <p:cNvSpPr/>
          <p:nvPr/>
        </p:nvSpPr>
        <p:spPr>
          <a:xfrm>
            <a:off x="107280" y="5670360"/>
            <a:ext cx="1050840" cy="640800"/>
          </a:xfrm>
          <a:custGeom>
            <a:avLst/>
            <a:gdLst/>
            <a:ahLst/>
            <a:cxnLst/>
            <a:rect l="0" t="0" r="r" b="b"/>
            <a:pathLst>
              <a:path w="2919" h="1780">
                <a:moveTo>
                  <a:pt x="0" y="0"/>
                </a:moveTo>
                <a:lnTo>
                  <a:pt x="2918" y="0"/>
                </a:lnTo>
                <a:lnTo>
                  <a:pt x="291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20" name="Freeform 33"/>
          <p:cNvSpPr/>
          <p:nvPr/>
        </p:nvSpPr>
        <p:spPr>
          <a:xfrm>
            <a:off x="1157400" y="5670360"/>
            <a:ext cx="4271040" cy="640800"/>
          </a:xfrm>
          <a:custGeom>
            <a:avLst/>
            <a:gdLst/>
            <a:ahLst/>
            <a:cxnLst/>
            <a:rect l="0" t="0" r="r" b="b"/>
            <a:pathLst>
              <a:path w="11864" h="1780">
                <a:moveTo>
                  <a:pt x="0" y="0"/>
                </a:moveTo>
                <a:lnTo>
                  <a:pt x="11863" y="0"/>
                </a:lnTo>
                <a:lnTo>
                  <a:pt x="11863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21" name="Freeform 34"/>
          <p:cNvSpPr/>
          <p:nvPr/>
        </p:nvSpPr>
        <p:spPr>
          <a:xfrm>
            <a:off x="5427720" y="5670360"/>
            <a:ext cx="1540800" cy="640800"/>
          </a:xfrm>
          <a:custGeom>
            <a:avLst/>
            <a:gdLst/>
            <a:ahLst/>
            <a:cxnLst/>
            <a:rect l="0" t="0" r="r" b="b"/>
            <a:pathLst>
              <a:path w="4280" h="1780">
                <a:moveTo>
                  <a:pt x="0" y="0"/>
                </a:moveTo>
                <a:lnTo>
                  <a:pt x="4279" y="0"/>
                </a:lnTo>
                <a:lnTo>
                  <a:pt x="427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22" name="Freeform 35"/>
          <p:cNvSpPr/>
          <p:nvPr/>
        </p:nvSpPr>
        <p:spPr>
          <a:xfrm>
            <a:off x="6967800" y="5670360"/>
            <a:ext cx="1925280" cy="640800"/>
          </a:xfrm>
          <a:custGeom>
            <a:avLst/>
            <a:gdLst/>
            <a:ahLst/>
            <a:cxnLst/>
            <a:rect l="0" t="0" r="r" b="b"/>
            <a:pathLst>
              <a:path w="5348" h="1780">
                <a:moveTo>
                  <a:pt x="0" y="0"/>
                </a:moveTo>
                <a:lnTo>
                  <a:pt x="5347" y="0"/>
                </a:lnTo>
                <a:lnTo>
                  <a:pt x="5347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23" name="Line 36"/>
          <p:cNvSpPr/>
          <p:nvPr/>
        </p:nvSpPr>
        <p:spPr>
          <a:xfrm>
            <a:off x="1157400" y="1274760"/>
            <a:ext cx="0" cy="50418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4" name="Line 37"/>
          <p:cNvSpPr/>
          <p:nvPr/>
        </p:nvSpPr>
        <p:spPr>
          <a:xfrm>
            <a:off x="5427720" y="1274760"/>
            <a:ext cx="0" cy="50418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5" name="Line 38"/>
          <p:cNvSpPr/>
          <p:nvPr/>
        </p:nvSpPr>
        <p:spPr>
          <a:xfrm>
            <a:off x="6967800" y="1274760"/>
            <a:ext cx="0" cy="50418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6" name="Line 39"/>
          <p:cNvSpPr/>
          <p:nvPr/>
        </p:nvSpPr>
        <p:spPr>
          <a:xfrm>
            <a:off x="100800" y="1920960"/>
            <a:ext cx="8798040" cy="0"/>
          </a:xfrm>
          <a:prstGeom prst="line">
            <a:avLst/>
          </a:prstGeom>
          <a:ln w="378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7" name="Line 40"/>
          <p:cNvSpPr/>
          <p:nvPr/>
        </p:nvSpPr>
        <p:spPr>
          <a:xfrm>
            <a:off x="100800" y="283572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8" name="Line 41"/>
          <p:cNvSpPr/>
          <p:nvPr/>
        </p:nvSpPr>
        <p:spPr>
          <a:xfrm>
            <a:off x="100800" y="347580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9" name="Line 42"/>
          <p:cNvSpPr/>
          <p:nvPr/>
        </p:nvSpPr>
        <p:spPr>
          <a:xfrm>
            <a:off x="100800" y="411588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0" name="Line 43"/>
          <p:cNvSpPr/>
          <p:nvPr/>
        </p:nvSpPr>
        <p:spPr>
          <a:xfrm>
            <a:off x="100800" y="503028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1" name="Line 44"/>
          <p:cNvSpPr/>
          <p:nvPr/>
        </p:nvSpPr>
        <p:spPr>
          <a:xfrm>
            <a:off x="100800" y="567036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2" name="Line 45"/>
          <p:cNvSpPr/>
          <p:nvPr/>
        </p:nvSpPr>
        <p:spPr>
          <a:xfrm>
            <a:off x="107280" y="1274760"/>
            <a:ext cx="0" cy="50418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3" name="Line 46"/>
          <p:cNvSpPr/>
          <p:nvPr/>
        </p:nvSpPr>
        <p:spPr>
          <a:xfrm>
            <a:off x="8892360" y="1274760"/>
            <a:ext cx="0" cy="50418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4" name="Line 47"/>
          <p:cNvSpPr/>
          <p:nvPr/>
        </p:nvSpPr>
        <p:spPr>
          <a:xfrm>
            <a:off x="100800" y="128088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5" name="Line 48"/>
          <p:cNvSpPr/>
          <p:nvPr/>
        </p:nvSpPr>
        <p:spPr>
          <a:xfrm>
            <a:off x="100800" y="6310440"/>
            <a:ext cx="8798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6" name="TextShape 49"/>
          <p:cNvSpPr txBox="1"/>
          <p:nvPr/>
        </p:nvSpPr>
        <p:spPr>
          <a:xfrm>
            <a:off x="631080" y="31086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37" name="TextShape 50"/>
          <p:cNvSpPr txBox="1"/>
          <p:nvPr/>
        </p:nvSpPr>
        <p:spPr>
          <a:xfrm>
            <a:off x="199080" y="1342800"/>
            <a:ext cx="47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Kód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38" name="TextShape 51"/>
          <p:cNvSpPr txBox="1"/>
          <p:nvPr/>
        </p:nvSpPr>
        <p:spPr>
          <a:xfrm>
            <a:off x="1248480" y="1342800"/>
            <a:ext cx="1762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Název 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39" name="TextShape 52"/>
          <p:cNvSpPr txBox="1"/>
          <p:nvPr/>
        </p:nvSpPr>
        <p:spPr>
          <a:xfrm>
            <a:off x="5520240" y="1342800"/>
            <a:ext cx="710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M</a:t>
            </a:r>
            <a:r>
              <a:rPr lang="en-US" sz="1800" b="1" strike="noStrike" spc="-1">
                <a:solidFill>
                  <a:srgbClr val="F5F5F5"/>
                </a:solidFill>
                <a:latin typeface="Arial"/>
              </a:rPr>
              <a:t>ě</a:t>
            </a:r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rná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0" name="TextShape 53"/>
          <p:cNvSpPr txBox="1"/>
          <p:nvPr/>
        </p:nvSpPr>
        <p:spPr>
          <a:xfrm>
            <a:off x="5520240" y="1617120"/>
            <a:ext cx="925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jednotka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1" name="TextShape 54"/>
          <p:cNvSpPr txBox="1"/>
          <p:nvPr/>
        </p:nvSpPr>
        <p:spPr>
          <a:xfrm>
            <a:off x="7060680" y="1342800"/>
            <a:ext cx="1497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Typ 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2" name="TextShape 55"/>
          <p:cNvSpPr txBox="1"/>
          <p:nvPr/>
        </p:nvSpPr>
        <p:spPr>
          <a:xfrm>
            <a:off x="199080" y="19828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8 05 00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3" name="TextShape 56"/>
          <p:cNvSpPr txBox="1"/>
          <p:nvPr/>
        </p:nvSpPr>
        <p:spPr>
          <a:xfrm>
            <a:off x="1248120" y="1982880"/>
            <a:ext cx="3411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napsaných a zveřejněných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4" name="TextShape 57"/>
          <p:cNvSpPr txBox="1"/>
          <p:nvPr/>
        </p:nvSpPr>
        <p:spPr>
          <a:xfrm>
            <a:off x="1248840" y="2257200"/>
            <a:ext cx="4084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analytických a strategických dokumentů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5" name="TextShape 58"/>
          <p:cNvSpPr txBox="1"/>
          <p:nvPr/>
        </p:nvSpPr>
        <p:spPr>
          <a:xfrm>
            <a:off x="1248840" y="2531880"/>
            <a:ext cx="2169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(včetně evaluačních)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6" name="TextShape 59"/>
          <p:cNvSpPr txBox="1"/>
          <p:nvPr/>
        </p:nvSpPr>
        <p:spPr>
          <a:xfrm>
            <a:off x="5520240" y="1982880"/>
            <a:ext cx="121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Dokumenty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7" name="TextShape 60"/>
          <p:cNvSpPr txBox="1"/>
          <p:nvPr/>
        </p:nvSpPr>
        <p:spPr>
          <a:xfrm>
            <a:off x="7059960" y="198288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8" name="TextShape 61"/>
          <p:cNvSpPr txBox="1"/>
          <p:nvPr/>
        </p:nvSpPr>
        <p:spPr>
          <a:xfrm>
            <a:off x="199080" y="289764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5 01 30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49" name="TextShape 62"/>
          <p:cNvSpPr txBox="1"/>
          <p:nvPr/>
        </p:nvSpPr>
        <p:spPr>
          <a:xfrm>
            <a:off x="1248120" y="2897640"/>
            <a:ext cx="31737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osob pracujících v rámci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0" name="TextShape 63"/>
          <p:cNvSpPr txBox="1"/>
          <p:nvPr/>
        </p:nvSpPr>
        <p:spPr>
          <a:xfrm>
            <a:off x="1248840" y="3171960"/>
            <a:ext cx="2410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flexibilních forem práce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1" name="TextShape 64"/>
          <p:cNvSpPr txBox="1"/>
          <p:nvPr/>
        </p:nvSpPr>
        <p:spPr>
          <a:xfrm>
            <a:off x="5520240" y="289764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2" name="TextShape 65"/>
          <p:cNvSpPr txBox="1"/>
          <p:nvPr/>
        </p:nvSpPr>
        <p:spPr>
          <a:xfrm>
            <a:off x="7059960" y="289764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3" name="TextShape 66"/>
          <p:cNvSpPr txBox="1"/>
          <p:nvPr/>
        </p:nvSpPr>
        <p:spPr>
          <a:xfrm>
            <a:off x="199080" y="35380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5 01 10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4" name="TextShape 67"/>
          <p:cNvSpPr txBox="1"/>
          <p:nvPr/>
        </p:nvSpPr>
        <p:spPr>
          <a:xfrm>
            <a:off x="1248120" y="3538080"/>
            <a:ext cx="4011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osob využívajících zařízení péče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5" name="TextShape 68"/>
          <p:cNvSpPr txBox="1"/>
          <p:nvPr/>
        </p:nvSpPr>
        <p:spPr>
          <a:xfrm>
            <a:off x="1248840" y="3812400"/>
            <a:ext cx="2536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děti předškolního věku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6" name="TextShape 69"/>
          <p:cNvSpPr txBox="1"/>
          <p:nvPr/>
        </p:nvSpPr>
        <p:spPr>
          <a:xfrm>
            <a:off x="5520240" y="353808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7" name="TextShape 70"/>
          <p:cNvSpPr txBox="1"/>
          <p:nvPr/>
        </p:nvSpPr>
        <p:spPr>
          <a:xfrm>
            <a:off x="7059960" y="353808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8" name="TextShape 71"/>
          <p:cNvSpPr txBox="1"/>
          <p:nvPr/>
        </p:nvSpPr>
        <p:spPr>
          <a:xfrm>
            <a:off x="199080" y="417816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5 01 20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59" name="TextShape 72"/>
          <p:cNvSpPr txBox="1"/>
          <p:nvPr/>
        </p:nvSpPr>
        <p:spPr>
          <a:xfrm>
            <a:off x="1248120" y="4178160"/>
            <a:ext cx="4011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osob využívajících zařízení péče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0" name="TextShape 73"/>
          <p:cNvSpPr txBox="1"/>
          <p:nvPr/>
        </p:nvSpPr>
        <p:spPr>
          <a:xfrm>
            <a:off x="1248840" y="4452480"/>
            <a:ext cx="1498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děti do 3 let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1" name="TextShape 74"/>
          <p:cNvSpPr txBox="1"/>
          <p:nvPr/>
        </p:nvSpPr>
        <p:spPr>
          <a:xfrm>
            <a:off x="1248840" y="4726800"/>
            <a:ext cx="228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2" name="TextShape 75"/>
          <p:cNvSpPr txBox="1"/>
          <p:nvPr/>
        </p:nvSpPr>
        <p:spPr>
          <a:xfrm>
            <a:off x="5520240" y="417816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3" name="TextShape 76"/>
          <p:cNvSpPr txBox="1"/>
          <p:nvPr/>
        </p:nvSpPr>
        <p:spPr>
          <a:xfrm>
            <a:off x="7059960" y="417816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4" name="TextShape 77"/>
          <p:cNvSpPr txBox="1"/>
          <p:nvPr/>
        </p:nvSpPr>
        <p:spPr>
          <a:xfrm>
            <a:off x="199080" y="509292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5 01 05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5" name="TextShape 78"/>
          <p:cNvSpPr txBox="1"/>
          <p:nvPr/>
        </p:nvSpPr>
        <p:spPr>
          <a:xfrm>
            <a:off x="1248120" y="5092920"/>
            <a:ext cx="3895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Počet zaměstnavatelů, kteří podporují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6" name="TextShape 79"/>
          <p:cNvSpPr txBox="1"/>
          <p:nvPr/>
        </p:nvSpPr>
        <p:spPr>
          <a:xfrm>
            <a:off x="1248840" y="5367240"/>
            <a:ext cx="2157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flexibilní formy práce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7" name="TextShape 80"/>
          <p:cNvSpPr txBox="1"/>
          <p:nvPr/>
        </p:nvSpPr>
        <p:spPr>
          <a:xfrm>
            <a:off x="5520240" y="5092920"/>
            <a:ext cx="849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podniky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8" name="TextShape 81"/>
          <p:cNvSpPr txBox="1"/>
          <p:nvPr/>
        </p:nvSpPr>
        <p:spPr>
          <a:xfrm>
            <a:off x="7059960" y="509292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69" name="TextShape 82"/>
          <p:cNvSpPr txBox="1"/>
          <p:nvPr/>
        </p:nvSpPr>
        <p:spPr>
          <a:xfrm>
            <a:off x="199080" y="573300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6 74 01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70" name="TextShape 83"/>
          <p:cNvSpPr txBox="1"/>
          <p:nvPr/>
        </p:nvSpPr>
        <p:spPr>
          <a:xfrm>
            <a:off x="1248120" y="5733000"/>
            <a:ext cx="3815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Nové nebo inovované sociální služby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71" name="TextShape 84"/>
          <p:cNvSpPr txBox="1"/>
          <p:nvPr/>
        </p:nvSpPr>
        <p:spPr>
          <a:xfrm>
            <a:off x="1248840" y="6007680"/>
            <a:ext cx="1879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týkající se bydlení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72" name="TextShape 85"/>
          <p:cNvSpPr txBox="1"/>
          <p:nvPr/>
        </p:nvSpPr>
        <p:spPr>
          <a:xfrm>
            <a:off x="5520240" y="5733000"/>
            <a:ext cx="711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služby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473" name="TextShape 86"/>
          <p:cNvSpPr txBox="1"/>
          <p:nvPr/>
        </p:nvSpPr>
        <p:spPr>
          <a:xfrm>
            <a:off x="7059960" y="5733000"/>
            <a:ext cx="724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výstup </a:t>
            </a:r>
            <a:endParaRPr lang="en-US" sz="1800" b="0" strike="noStrike" spc="-1">
              <a:latin typeface="Times New Roman"/>
            </a:endParaRPr>
          </a:p>
        </p:txBody>
      </p:sp>
      <p:pic>
        <p:nvPicPr>
          <p:cNvPr id="89" name="Obrázek 88" descr="Obsah obrázku kreslení&#10;&#10;Popis byl vytvořen automaticky">
            <a:extLst>
              <a:ext uri="{FF2B5EF4-FFF2-40B4-BE49-F238E27FC236}">
                <a16:creationId xmlns:a16="http://schemas.microsoft.com/office/drawing/2014/main" id="{D6C5E814-4149-42DD-9CBB-09F7000B3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47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47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7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478" name="Freeform 5"/>
          <p:cNvSpPr/>
          <p:nvPr/>
        </p:nvSpPr>
        <p:spPr>
          <a:xfrm>
            <a:off x="251280" y="1268280"/>
            <a:ext cx="1067400" cy="641160"/>
          </a:xfrm>
          <a:custGeom>
            <a:avLst/>
            <a:gdLst/>
            <a:ahLst/>
            <a:cxnLst/>
            <a:rect l="0" t="0" r="r" b="b"/>
            <a:pathLst>
              <a:path w="2965" h="1781">
                <a:moveTo>
                  <a:pt x="0" y="0"/>
                </a:moveTo>
                <a:lnTo>
                  <a:pt x="2964" y="0"/>
                </a:lnTo>
                <a:lnTo>
                  <a:pt x="2964" y="1780"/>
                </a:lnTo>
                <a:lnTo>
                  <a:pt x="0" y="1780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79" name="Freeform 6"/>
          <p:cNvSpPr/>
          <p:nvPr/>
        </p:nvSpPr>
        <p:spPr>
          <a:xfrm>
            <a:off x="1317960" y="1268280"/>
            <a:ext cx="5029200" cy="641160"/>
          </a:xfrm>
          <a:custGeom>
            <a:avLst/>
            <a:gdLst/>
            <a:ahLst/>
            <a:cxnLst/>
            <a:rect l="0" t="0" r="r" b="b"/>
            <a:pathLst>
              <a:path w="13970" h="1781">
                <a:moveTo>
                  <a:pt x="0" y="0"/>
                </a:moveTo>
                <a:lnTo>
                  <a:pt x="13969" y="0"/>
                </a:lnTo>
                <a:lnTo>
                  <a:pt x="13969" y="1780"/>
                </a:lnTo>
                <a:lnTo>
                  <a:pt x="0" y="1780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80" name="Freeform 7"/>
          <p:cNvSpPr/>
          <p:nvPr/>
        </p:nvSpPr>
        <p:spPr>
          <a:xfrm>
            <a:off x="6346440" y="1268280"/>
            <a:ext cx="1158120" cy="641160"/>
          </a:xfrm>
          <a:custGeom>
            <a:avLst/>
            <a:gdLst/>
            <a:ahLst/>
            <a:cxnLst/>
            <a:rect l="0" t="0" r="r" b="b"/>
            <a:pathLst>
              <a:path w="3217" h="1781">
                <a:moveTo>
                  <a:pt x="0" y="0"/>
                </a:moveTo>
                <a:lnTo>
                  <a:pt x="3216" y="0"/>
                </a:lnTo>
                <a:lnTo>
                  <a:pt x="3216" y="1780"/>
                </a:lnTo>
                <a:lnTo>
                  <a:pt x="0" y="1780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81" name="Freeform 8"/>
          <p:cNvSpPr/>
          <p:nvPr/>
        </p:nvSpPr>
        <p:spPr>
          <a:xfrm>
            <a:off x="7503840" y="1268280"/>
            <a:ext cx="1389240" cy="641160"/>
          </a:xfrm>
          <a:custGeom>
            <a:avLst/>
            <a:gdLst/>
            <a:ahLst/>
            <a:cxnLst/>
            <a:rect l="0" t="0" r="r" b="b"/>
            <a:pathLst>
              <a:path w="3859" h="1781">
                <a:moveTo>
                  <a:pt x="0" y="0"/>
                </a:moveTo>
                <a:lnTo>
                  <a:pt x="3858" y="0"/>
                </a:lnTo>
                <a:lnTo>
                  <a:pt x="3858" y="1780"/>
                </a:lnTo>
                <a:lnTo>
                  <a:pt x="0" y="1780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482" name="Freeform 9"/>
          <p:cNvSpPr/>
          <p:nvPr/>
        </p:nvSpPr>
        <p:spPr>
          <a:xfrm>
            <a:off x="251280" y="1908720"/>
            <a:ext cx="1067400" cy="640800"/>
          </a:xfrm>
          <a:custGeom>
            <a:avLst/>
            <a:gdLst/>
            <a:ahLst/>
            <a:cxnLst/>
            <a:rect l="0" t="0" r="r" b="b"/>
            <a:pathLst>
              <a:path w="2965" h="1780">
                <a:moveTo>
                  <a:pt x="0" y="0"/>
                </a:moveTo>
                <a:lnTo>
                  <a:pt x="2964" y="0"/>
                </a:lnTo>
                <a:lnTo>
                  <a:pt x="2964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83" name="Freeform 10"/>
          <p:cNvSpPr/>
          <p:nvPr/>
        </p:nvSpPr>
        <p:spPr>
          <a:xfrm>
            <a:off x="1317960" y="1908720"/>
            <a:ext cx="5029200" cy="640800"/>
          </a:xfrm>
          <a:custGeom>
            <a:avLst/>
            <a:gdLst/>
            <a:ahLst/>
            <a:cxnLst/>
            <a:rect l="0" t="0" r="r" b="b"/>
            <a:pathLst>
              <a:path w="13970" h="1780">
                <a:moveTo>
                  <a:pt x="0" y="0"/>
                </a:moveTo>
                <a:lnTo>
                  <a:pt x="13969" y="0"/>
                </a:lnTo>
                <a:lnTo>
                  <a:pt x="1396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84" name="Freeform 11"/>
          <p:cNvSpPr/>
          <p:nvPr/>
        </p:nvSpPr>
        <p:spPr>
          <a:xfrm>
            <a:off x="6346440" y="1908720"/>
            <a:ext cx="1158120" cy="640800"/>
          </a:xfrm>
          <a:custGeom>
            <a:avLst/>
            <a:gdLst/>
            <a:ahLst/>
            <a:cxnLst/>
            <a:rect l="0" t="0" r="r" b="b"/>
            <a:pathLst>
              <a:path w="3217" h="1780">
                <a:moveTo>
                  <a:pt x="0" y="0"/>
                </a:moveTo>
                <a:lnTo>
                  <a:pt x="3216" y="0"/>
                </a:lnTo>
                <a:lnTo>
                  <a:pt x="321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85" name="Freeform 12"/>
          <p:cNvSpPr/>
          <p:nvPr/>
        </p:nvSpPr>
        <p:spPr>
          <a:xfrm>
            <a:off x="7503840" y="1908720"/>
            <a:ext cx="1389240" cy="640800"/>
          </a:xfrm>
          <a:custGeom>
            <a:avLst/>
            <a:gdLst/>
            <a:ahLst/>
            <a:cxnLst/>
            <a:rect l="0" t="0" r="r" b="b"/>
            <a:pathLst>
              <a:path w="3859" h="1780">
                <a:moveTo>
                  <a:pt x="0" y="0"/>
                </a:moveTo>
                <a:lnTo>
                  <a:pt x="3858" y="0"/>
                </a:lnTo>
                <a:lnTo>
                  <a:pt x="385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86" name="Freeform 13"/>
          <p:cNvSpPr/>
          <p:nvPr/>
        </p:nvSpPr>
        <p:spPr>
          <a:xfrm>
            <a:off x="251280" y="2548800"/>
            <a:ext cx="1067400" cy="915120"/>
          </a:xfrm>
          <a:custGeom>
            <a:avLst/>
            <a:gdLst/>
            <a:ahLst/>
            <a:cxnLst/>
            <a:rect l="0" t="0" r="r" b="b"/>
            <a:pathLst>
              <a:path w="2965" h="2542">
                <a:moveTo>
                  <a:pt x="0" y="0"/>
                </a:moveTo>
                <a:lnTo>
                  <a:pt x="2964" y="0"/>
                </a:lnTo>
                <a:lnTo>
                  <a:pt x="2964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87" name="Freeform 14"/>
          <p:cNvSpPr/>
          <p:nvPr/>
        </p:nvSpPr>
        <p:spPr>
          <a:xfrm>
            <a:off x="1317960" y="2548800"/>
            <a:ext cx="5029200" cy="915120"/>
          </a:xfrm>
          <a:custGeom>
            <a:avLst/>
            <a:gdLst/>
            <a:ahLst/>
            <a:cxnLst/>
            <a:rect l="0" t="0" r="r" b="b"/>
            <a:pathLst>
              <a:path w="13970" h="2542">
                <a:moveTo>
                  <a:pt x="0" y="0"/>
                </a:moveTo>
                <a:lnTo>
                  <a:pt x="13969" y="0"/>
                </a:lnTo>
                <a:lnTo>
                  <a:pt x="13969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88" name="Freeform 15"/>
          <p:cNvSpPr/>
          <p:nvPr/>
        </p:nvSpPr>
        <p:spPr>
          <a:xfrm>
            <a:off x="6346440" y="2548800"/>
            <a:ext cx="1158120" cy="915120"/>
          </a:xfrm>
          <a:custGeom>
            <a:avLst/>
            <a:gdLst/>
            <a:ahLst/>
            <a:cxnLst/>
            <a:rect l="0" t="0" r="r" b="b"/>
            <a:pathLst>
              <a:path w="3217" h="2542">
                <a:moveTo>
                  <a:pt x="0" y="0"/>
                </a:moveTo>
                <a:lnTo>
                  <a:pt x="3216" y="0"/>
                </a:lnTo>
                <a:lnTo>
                  <a:pt x="3216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89" name="Freeform 16"/>
          <p:cNvSpPr/>
          <p:nvPr/>
        </p:nvSpPr>
        <p:spPr>
          <a:xfrm>
            <a:off x="7503840" y="2548800"/>
            <a:ext cx="1389240" cy="915120"/>
          </a:xfrm>
          <a:custGeom>
            <a:avLst/>
            <a:gdLst/>
            <a:ahLst/>
            <a:cxnLst/>
            <a:rect l="0" t="0" r="r" b="b"/>
            <a:pathLst>
              <a:path w="3859" h="2542">
                <a:moveTo>
                  <a:pt x="0" y="0"/>
                </a:moveTo>
                <a:lnTo>
                  <a:pt x="3858" y="0"/>
                </a:lnTo>
                <a:lnTo>
                  <a:pt x="3858" y="2541"/>
                </a:lnTo>
                <a:lnTo>
                  <a:pt x="0" y="2541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90" name="Freeform 17"/>
          <p:cNvSpPr/>
          <p:nvPr/>
        </p:nvSpPr>
        <p:spPr>
          <a:xfrm>
            <a:off x="251280" y="3463200"/>
            <a:ext cx="1067400" cy="640800"/>
          </a:xfrm>
          <a:custGeom>
            <a:avLst/>
            <a:gdLst/>
            <a:ahLst/>
            <a:cxnLst/>
            <a:rect l="0" t="0" r="r" b="b"/>
            <a:pathLst>
              <a:path w="2965" h="1780">
                <a:moveTo>
                  <a:pt x="0" y="0"/>
                </a:moveTo>
                <a:lnTo>
                  <a:pt x="2964" y="0"/>
                </a:lnTo>
                <a:lnTo>
                  <a:pt x="2964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91" name="Freeform 18"/>
          <p:cNvSpPr/>
          <p:nvPr/>
        </p:nvSpPr>
        <p:spPr>
          <a:xfrm>
            <a:off x="1317960" y="3463200"/>
            <a:ext cx="5029200" cy="640800"/>
          </a:xfrm>
          <a:custGeom>
            <a:avLst/>
            <a:gdLst/>
            <a:ahLst/>
            <a:cxnLst/>
            <a:rect l="0" t="0" r="r" b="b"/>
            <a:pathLst>
              <a:path w="13970" h="1780">
                <a:moveTo>
                  <a:pt x="0" y="0"/>
                </a:moveTo>
                <a:lnTo>
                  <a:pt x="13969" y="0"/>
                </a:lnTo>
                <a:lnTo>
                  <a:pt x="1396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92" name="Freeform 19"/>
          <p:cNvSpPr/>
          <p:nvPr/>
        </p:nvSpPr>
        <p:spPr>
          <a:xfrm>
            <a:off x="6346440" y="3463200"/>
            <a:ext cx="1158120" cy="640800"/>
          </a:xfrm>
          <a:custGeom>
            <a:avLst/>
            <a:gdLst/>
            <a:ahLst/>
            <a:cxnLst/>
            <a:rect l="0" t="0" r="r" b="b"/>
            <a:pathLst>
              <a:path w="3217" h="1780">
                <a:moveTo>
                  <a:pt x="0" y="0"/>
                </a:moveTo>
                <a:lnTo>
                  <a:pt x="3216" y="0"/>
                </a:lnTo>
                <a:lnTo>
                  <a:pt x="321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93" name="Freeform 20"/>
          <p:cNvSpPr/>
          <p:nvPr/>
        </p:nvSpPr>
        <p:spPr>
          <a:xfrm>
            <a:off x="7503840" y="3463200"/>
            <a:ext cx="1389240" cy="640800"/>
          </a:xfrm>
          <a:custGeom>
            <a:avLst/>
            <a:gdLst/>
            <a:ahLst/>
            <a:cxnLst/>
            <a:rect l="0" t="0" r="r" b="b"/>
            <a:pathLst>
              <a:path w="3859" h="1780">
                <a:moveTo>
                  <a:pt x="0" y="0"/>
                </a:moveTo>
                <a:lnTo>
                  <a:pt x="3858" y="0"/>
                </a:lnTo>
                <a:lnTo>
                  <a:pt x="385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94" name="Freeform 21"/>
          <p:cNvSpPr/>
          <p:nvPr/>
        </p:nvSpPr>
        <p:spPr>
          <a:xfrm>
            <a:off x="251280" y="4103280"/>
            <a:ext cx="1067400" cy="640800"/>
          </a:xfrm>
          <a:custGeom>
            <a:avLst/>
            <a:gdLst/>
            <a:ahLst/>
            <a:cxnLst/>
            <a:rect l="0" t="0" r="r" b="b"/>
            <a:pathLst>
              <a:path w="2965" h="1780">
                <a:moveTo>
                  <a:pt x="0" y="0"/>
                </a:moveTo>
                <a:lnTo>
                  <a:pt x="2964" y="0"/>
                </a:lnTo>
                <a:lnTo>
                  <a:pt x="2964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95" name="Freeform 22"/>
          <p:cNvSpPr/>
          <p:nvPr/>
        </p:nvSpPr>
        <p:spPr>
          <a:xfrm>
            <a:off x="1317960" y="4103280"/>
            <a:ext cx="5029200" cy="640800"/>
          </a:xfrm>
          <a:custGeom>
            <a:avLst/>
            <a:gdLst/>
            <a:ahLst/>
            <a:cxnLst/>
            <a:rect l="0" t="0" r="r" b="b"/>
            <a:pathLst>
              <a:path w="13970" h="1780">
                <a:moveTo>
                  <a:pt x="0" y="0"/>
                </a:moveTo>
                <a:lnTo>
                  <a:pt x="13969" y="0"/>
                </a:lnTo>
                <a:lnTo>
                  <a:pt x="13969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96" name="Freeform 23"/>
          <p:cNvSpPr/>
          <p:nvPr/>
        </p:nvSpPr>
        <p:spPr>
          <a:xfrm>
            <a:off x="6346440" y="4103280"/>
            <a:ext cx="1158120" cy="640800"/>
          </a:xfrm>
          <a:custGeom>
            <a:avLst/>
            <a:gdLst/>
            <a:ahLst/>
            <a:cxnLst/>
            <a:rect l="0" t="0" r="r" b="b"/>
            <a:pathLst>
              <a:path w="3217" h="1780">
                <a:moveTo>
                  <a:pt x="0" y="0"/>
                </a:moveTo>
                <a:lnTo>
                  <a:pt x="3216" y="0"/>
                </a:lnTo>
                <a:lnTo>
                  <a:pt x="3216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97" name="Freeform 24"/>
          <p:cNvSpPr/>
          <p:nvPr/>
        </p:nvSpPr>
        <p:spPr>
          <a:xfrm>
            <a:off x="7503840" y="4103280"/>
            <a:ext cx="1389240" cy="640800"/>
          </a:xfrm>
          <a:custGeom>
            <a:avLst/>
            <a:gdLst/>
            <a:ahLst/>
            <a:cxnLst/>
            <a:rect l="0" t="0" r="r" b="b"/>
            <a:pathLst>
              <a:path w="3859" h="1780">
                <a:moveTo>
                  <a:pt x="0" y="0"/>
                </a:moveTo>
                <a:lnTo>
                  <a:pt x="3858" y="0"/>
                </a:lnTo>
                <a:lnTo>
                  <a:pt x="3858" y="1779"/>
                </a:lnTo>
                <a:lnTo>
                  <a:pt x="0" y="1779"/>
                </a:lnTo>
                <a:lnTo>
                  <a:pt x="0" y="0"/>
                </a:lnTo>
              </a:path>
            </a:pathLst>
          </a:custGeom>
          <a:solidFill>
            <a:srgbClr val="E7E9EE"/>
          </a:solidFill>
          <a:ln>
            <a:noFill/>
          </a:ln>
        </p:spPr>
      </p:sp>
      <p:sp>
        <p:nvSpPr>
          <p:cNvPr id="498" name="Freeform 25"/>
          <p:cNvSpPr/>
          <p:nvPr/>
        </p:nvSpPr>
        <p:spPr>
          <a:xfrm>
            <a:off x="251280" y="4743360"/>
            <a:ext cx="1067400" cy="1189440"/>
          </a:xfrm>
          <a:custGeom>
            <a:avLst/>
            <a:gdLst/>
            <a:ahLst/>
            <a:cxnLst/>
            <a:rect l="0" t="0" r="r" b="b"/>
            <a:pathLst>
              <a:path w="2965" h="3304">
                <a:moveTo>
                  <a:pt x="0" y="0"/>
                </a:moveTo>
                <a:lnTo>
                  <a:pt x="2964" y="0"/>
                </a:lnTo>
                <a:lnTo>
                  <a:pt x="2964" y="3303"/>
                </a:lnTo>
                <a:lnTo>
                  <a:pt x="0" y="3303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499" name="Freeform 26"/>
          <p:cNvSpPr/>
          <p:nvPr/>
        </p:nvSpPr>
        <p:spPr>
          <a:xfrm>
            <a:off x="1317960" y="4743360"/>
            <a:ext cx="5029200" cy="1189440"/>
          </a:xfrm>
          <a:custGeom>
            <a:avLst/>
            <a:gdLst/>
            <a:ahLst/>
            <a:cxnLst/>
            <a:rect l="0" t="0" r="r" b="b"/>
            <a:pathLst>
              <a:path w="13970" h="3304">
                <a:moveTo>
                  <a:pt x="0" y="0"/>
                </a:moveTo>
                <a:lnTo>
                  <a:pt x="13969" y="0"/>
                </a:lnTo>
                <a:lnTo>
                  <a:pt x="13969" y="3303"/>
                </a:lnTo>
                <a:lnTo>
                  <a:pt x="0" y="3303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500" name="Freeform 27"/>
          <p:cNvSpPr/>
          <p:nvPr/>
        </p:nvSpPr>
        <p:spPr>
          <a:xfrm>
            <a:off x="6346440" y="4743360"/>
            <a:ext cx="1158120" cy="1189440"/>
          </a:xfrm>
          <a:custGeom>
            <a:avLst/>
            <a:gdLst/>
            <a:ahLst/>
            <a:cxnLst/>
            <a:rect l="0" t="0" r="r" b="b"/>
            <a:pathLst>
              <a:path w="3217" h="3304">
                <a:moveTo>
                  <a:pt x="0" y="0"/>
                </a:moveTo>
                <a:lnTo>
                  <a:pt x="3216" y="0"/>
                </a:lnTo>
                <a:lnTo>
                  <a:pt x="3216" y="3303"/>
                </a:lnTo>
                <a:lnTo>
                  <a:pt x="0" y="3303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501" name="Freeform 28"/>
          <p:cNvSpPr/>
          <p:nvPr/>
        </p:nvSpPr>
        <p:spPr>
          <a:xfrm>
            <a:off x="7503840" y="4743360"/>
            <a:ext cx="1389240" cy="1189440"/>
          </a:xfrm>
          <a:custGeom>
            <a:avLst/>
            <a:gdLst/>
            <a:ahLst/>
            <a:cxnLst/>
            <a:rect l="0" t="0" r="r" b="b"/>
            <a:pathLst>
              <a:path w="3859" h="3304">
                <a:moveTo>
                  <a:pt x="0" y="0"/>
                </a:moveTo>
                <a:lnTo>
                  <a:pt x="3858" y="0"/>
                </a:lnTo>
                <a:lnTo>
                  <a:pt x="3858" y="3303"/>
                </a:lnTo>
                <a:lnTo>
                  <a:pt x="0" y="3303"/>
                </a:lnTo>
                <a:lnTo>
                  <a:pt x="0" y="0"/>
                </a:lnTo>
              </a:path>
            </a:pathLst>
          </a:custGeom>
          <a:solidFill>
            <a:srgbClr val="CCD0DA"/>
          </a:solidFill>
          <a:ln>
            <a:noFill/>
          </a:ln>
        </p:spPr>
      </p:sp>
      <p:sp>
        <p:nvSpPr>
          <p:cNvPr id="502" name="Line 29"/>
          <p:cNvSpPr/>
          <p:nvPr/>
        </p:nvSpPr>
        <p:spPr>
          <a:xfrm>
            <a:off x="1317960" y="1262160"/>
            <a:ext cx="0" cy="46764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3" name="Line 30"/>
          <p:cNvSpPr/>
          <p:nvPr/>
        </p:nvSpPr>
        <p:spPr>
          <a:xfrm>
            <a:off x="6346440" y="1262160"/>
            <a:ext cx="0" cy="46764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4" name="Line 31"/>
          <p:cNvSpPr/>
          <p:nvPr/>
        </p:nvSpPr>
        <p:spPr>
          <a:xfrm>
            <a:off x="7503840" y="1262160"/>
            <a:ext cx="0" cy="46764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5" name="Line 32"/>
          <p:cNvSpPr/>
          <p:nvPr/>
        </p:nvSpPr>
        <p:spPr>
          <a:xfrm>
            <a:off x="244800" y="1908720"/>
            <a:ext cx="8654040" cy="0"/>
          </a:xfrm>
          <a:prstGeom prst="line">
            <a:avLst/>
          </a:prstGeom>
          <a:ln w="378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6" name="Line 33"/>
          <p:cNvSpPr/>
          <p:nvPr/>
        </p:nvSpPr>
        <p:spPr>
          <a:xfrm>
            <a:off x="244800" y="254880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7" name="Line 34"/>
          <p:cNvSpPr/>
          <p:nvPr/>
        </p:nvSpPr>
        <p:spPr>
          <a:xfrm>
            <a:off x="244800" y="346320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8" name="Line 35"/>
          <p:cNvSpPr/>
          <p:nvPr/>
        </p:nvSpPr>
        <p:spPr>
          <a:xfrm>
            <a:off x="244800" y="410328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9" name="Line 36"/>
          <p:cNvSpPr/>
          <p:nvPr/>
        </p:nvSpPr>
        <p:spPr>
          <a:xfrm>
            <a:off x="244800" y="474336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0" name="Line 37"/>
          <p:cNvSpPr/>
          <p:nvPr/>
        </p:nvSpPr>
        <p:spPr>
          <a:xfrm>
            <a:off x="251280" y="1262160"/>
            <a:ext cx="0" cy="46764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1" name="Line 38"/>
          <p:cNvSpPr/>
          <p:nvPr/>
        </p:nvSpPr>
        <p:spPr>
          <a:xfrm>
            <a:off x="8892360" y="1262160"/>
            <a:ext cx="0" cy="467640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2" name="Line 39"/>
          <p:cNvSpPr/>
          <p:nvPr/>
        </p:nvSpPr>
        <p:spPr>
          <a:xfrm>
            <a:off x="244800" y="126828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3" name="Line 40"/>
          <p:cNvSpPr/>
          <p:nvPr/>
        </p:nvSpPr>
        <p:spPr>
          <a:xfrm>
            <a:off x="244800" y="5932080"/>
            <a:ext cx="8654040" cy="0"/>
          </a:xfrm>
          <a:prstGeom prst="line">
            <a:avLst/>
          </a:prstGeom>
          <a:ln w="12600">
            <a:solidFill>
              <a:srgbClr val="F5F5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4" name="TextShape 41"/>
          <p:cNvSpPr txBox="1"/>
          <p:nvPr/>
        </p:nvSpPr>
        <p:spPr>
          <a:xfrm>
            <a:off x="351720" y="150907"/>
            <a:ext cx="829728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INDIKÁTORY SLEDOVANÉ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AUTOMATIKOU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515" name="TextShape 42"/>
          <p:cNvSpPr txBox="1"/>
          <p:nvPr/>
        </p:nvSpPr>
        <p:spPr>
          <a:xfrm>
            <a:off x="342720" y="1330560"/>
            <a:ext cx="47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Kód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16" name="TextShape 43"/>
          <p:cNvSpPr txBox="1"/>
          <p:nvPr/>
        </p:nvSpPr>
        <p:spPr>
          <a:xfrm>
            <a:off x="1409400" y="1330560"/>
            <a:ext cx="1762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Název 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17" name="TextShape 44"/>
          <p:cNvSpPr txBox="1"/>
          <p:nvPr/>
        </p:nvSpPr>
        <p:spPr>
          <a:xfrm>
            <a:off x="6439320" y="1330560"/>
            <a:ext cx="710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M</a:t>
            </a:r>
            <a:r>
              <a:rPr lang="en-US" sz="1800" b="1" strike="noStrike" spc="-1">
                <a:solidFill>
                  <a:srgbClr val="F5F5F5"/>
                </a:solidFill>
                <a:latin typeface="Arial"/>
              </a:rPr>
              <a:t>ě</a:t>
            </a:r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rná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18" name="TextShape 45"/>
          <p:cNvSpPr txBox="1"/>
          <p:nvPr/>
        </p:nvSpPr>
        <p:spPr>
          <a:xfrm>
            <a:off x="6439320" y="1604880"/>
            <a:ext cx="925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jednotka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19" name="TextShape 46"/>
          <p:cNvSpPr txBox="1"/>
          <p:nvPr/>
        </p:nvSpPr>
        <p:spPr>
          <a:xfrm>
            <a:off x="7596720" y="1330560"/>
            <a:ext cx="445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Typ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0" name="TextShape 47"/>
          <p:cNvSpPr txBox="1"/>
          <p:nvPr/>
        </p:nvSpPr>
        <p:spPr>
          <a:xfrm>
            <a:off x="7596720" y="1604880"/>
            <a:ext cx="1052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F5F5F5"/>
                </a:solidFill>
                <a:latin typeface="Arial"/>
              </a:rPr>
              <a:t>indikátoru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1" name="TextShape 48"/>
          <p:cNvSpPr txBox="1"/>
          <p:nvPr/>
        </p:nvSpPr>
        <p:spPr>
          <a:xfrm>
            <a:off x="342720" y="197064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6 73 15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2" name="TextShape 49"/>
          <p:cNvSpPr txBox="1"/>
          <p:nvPr/>
        </p:nvSpPr>
        <p:spPr>
          <a:xfrm>
            <a:off x="1409400" y="1970640"/>
            <a:ext cx="4504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Bývalí účastníci projektů v oblasti sociálních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3" name="TextShape 50"/>
          <p:cNvSpPr txBox="1"/>
          <p:nvPr/>
        </p:nvSpPr>
        <p:spPr>
          <a:xfrm>
            <a:off x="1409760" y="2244960"/>
            <a:ext cx="4094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služeb, u nichž služba naplnila svůj účel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4" name="TextShape 51"/>
          <p:cNvSpPr txBox="1"/>
          <p:nvPr/>
        </p:nvSpPr>
        <p:spPr>
          <a:xfrm>
            <a:off x="6439320" y="197064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5" name="TextShape 52"/>
          <p:cNvSpPr txBox="1"/>
          <p:nvPr/>
        </p:nvSpPr>
        <p:spPr>
          <a:xfrm>
            <a:off x="7596360" y="197064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6" name="TextShape 53"/>
          <p:cNvSpPr txBox="1"/>
          <p:nvPr/>
        </p:nvSpPr>
        <p:spPr>
          <a:xfrm>
            <a:off x="342720" y="26110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6 73 10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7" name="TextShape 54"/>
          <p:cNvSpPr txBox="1"/>
          <p:nvPr/>
        </p:nvSpPr>
        <p:spPr>
          <a:xfrm>
            <a:off x="1409400" y="2611080"/>
            <a:ext cx="4428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Bývalí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účastníci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projektů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u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nichž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intervence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528" name="TextShape 55"/>
          <p:cNvSpPr txBox="1"/>
          <p:nvPr/>
        </p:nvSpPr>
        <p:spPr>
          <a:xfrm>
            <a:off x="1409760" y="2885400"/>
            <a:ext cx="4043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formou sociální práce naplnila svůj účel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29" name="TextShape 56"/>
          <p:cNvSpPr txBox="1"/>
          <p:nvPr/>
        </p:nvSpPr>
        <p:spPr>
          <a:xfrm>
            <a:off x="1409760" y="31597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0" name="TextShape 57"/>
          <p:cNvSpPr txBox="1"/>
          <p:nvPr/>
        </p:nvSpPr>
        <p:spPr>
          <a:xfrm>
            <a:off x="6439320" y="261108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1" name="TextShape 58"/>
          <p:cNvSpPr txBox="1"/>
          <p:nvPr/>
        </p:nvSpPr>
        <p:spPr>
          <a:xfrm>
            <a:off x="7596360" y="261108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2" name="TextShape 59"/>
          <p:cNvSpPr txBox="1"/>
          <p:nvPr/>
        </p:nvSpPr>
        <p:spPr>
          <a:xfrm>
            <a:off x="342720" y="35254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6 25 00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3" name="TextShape 60"/>
          <p:cNvSpPr txBox="1"/>
          <p:nvPr/>
        </p:nvSpPr>
        <p:spPr>
          <a:xfrm>
            <a:off x="1409040" y="3525480"/>
            <a:ext cx="41094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Účastníci v procesu vzdělávání/odborné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4" name="TextShape 61"/>
          <p:cNvSpPr txBox="1"/>
          <p:nvPr/>
        </p:nvSpPr>
        <p:spPr>
          <a:xfrm>
            <a:off x="1409760" y="3799800"/>
            <a:ext cx="3274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přípravy po ukončení své účasti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5" name="TextShape 62"/>
          <p:cNvSpPr txBox="1"/>
          <p:nvPr/>
        </p:nvSpPr>
        <p:spPr>
          <a:xfrm>
            <a:off x="6439320" y="352548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6" name="TextShape 63"/>
          <p:cNvSpPr txBox="1"/>
          <p:nvPr/>
        </p:nvSpPr>
        <p:spPr>
          <a:xfrm>
            <a:off x="7596360" y="352548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7" name="TextShape 64"/>
          <p:cNvSpPr txBox="1"/>
          <p:nvPr/>
        </p:nvSpPr>
        <p:spPr>
          <a:xfrm>
            <a:off x="342720" y="416556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6 26 00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8" name="TextShape 65"/>
          <p:cNvSpPr txBox="1"/>
          <p:nvPr/>
        </p:nvSpPr>
        <p:spPr>
          <a:xfrm>
            <a:off x="1409400" y="4165560"/>
            <a:ext cx="4633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Účastnící, kteří získali kvalifikaci po ukončení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39" name="TextShape 66"/>
          <p:cNvSpPr txBox="1"/>
          <p:nvPr/>
        </p:nvSpPr>
        <p:spPr>
          <a:xfrm>
            <a:off x="1409760" y="4440240"/>
            <a:ext cx="107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své účasti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0" name="TextShape 67"/>
          <p:cNvSpPr txBox="1"/>
          <p:nvPr/>
        </p:nvSpPr>
        <p:spPr>
          <a:xfrm>
            <a:off x="6439320" y="416556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1" name="TextShape 68"/>
          <p:cNvSpPr txBox="1"/>
          <p:nvPr/>
        </p:nvSpPr>
        <p:spPr>
          <a:xfrm>
            <a:off x="7596360" y="416556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2" name="TextShape 69"/>
          <p:cNvSpPr txBox="1"/>
          <p:nvPr/>
        </p:nvSpPr>
        <p:spPr>
          <a:xfrm>
            <a:off x="342720" y="480600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6 28 00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3" name="TextShape 70"/>
          <p:cNvSpPr txBox="1"/>
          <p:nvPr/>
        </p:nvSpPr>
        <p:spPr>
          <a:xfrm>
            <a:off x="1409040" y="4806000"/>
            <a:ext cx="4772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Znevýhodnění účastníci, kteří po ukončení své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4" name="TextShape 71"/>
          <p:cNvSpPr txBox="1"/>
          <p:nvPr/>
        </p:nvSpPr>
        <p:spPr>
          <a:xfrm>
            <a:off x="1409760" y="5080680"/>
            <a:ext cx="4237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účasti hledají zaměstnání, jsou v procesu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5" name="TextShape 72"/>
          <p:cNvSpPr txBox="1"/>
          <p:nvPr/>
        </p:nvSpPr>
        <p:spPr>
          <a:xfrm>
            <a:off x="1409760" y="5355000"/>
            <a:ext cx="4097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vzdělávání/odborné přípravy, rozšiřují si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6" name="TextShape 73"/>
          <p:cNvSpPr txBox="1"/>
          <p:nvPr/>
        </p:nvSpPr>
        <p:spPr>
          <a:xfrm>
            <a:off x="1409760" y="5629320"/>
            <a:ext cx="4670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kvalifikaci nebo jsou zaměstnaní, a to i OSVČ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7" name="TextShape 74"/>
          <p:cNvSpPr txBox="1"/>
          <p:nvPr/>
        </p:nvSpPr>
        <p:spPr>
          <a:xfrm>
            <a:off x="6439320" y="4806000"/>
            <a:ext cx="67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8" name="TextShape 75"/>
          <p:cNvSpPr txBox="1"/>
          <p:nvPr/>
        </p:nvSpPr>
        <p:spPr>
          <a:xfrm>
            <a:off x="7596360" y="4806000"/>
            <a:ext cx="98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Výsledek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549" name="TextShape 7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79" name="Obrázek 78" descr="Obsah obrázku kreslení&#10;&#10;Popis byl vytvořen automaticky">
            <a:extLst>
              <a:ext uri="{FF2B5EF4-FFF2-40B4-BE49-F238E27FC236}">
                <a16:creationId xmlns:a16="http://schemas.microsoft.com/office/drawing/2014/main" id="{837E318C-AB7D-4BA3-9A70-0ACF5B9A7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55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55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55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554" name="TextShape 5"/>
          <p:cNvSpPr txBox="1"/>
          <p:nvPr/>
        </p:nvSpPr>
        <p:spPr>
          <a:xfrm>
            <a:off x="268200" y="107264"/>
            <a:ext cx="723348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ZPRÁVA O REALIZACI –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INDIKÁTORY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555" name="TextShape 6"/>
          <p:cNvSpPr txBox="1"/>
          <p:nvPr/>
        </p:nvSpPr>
        <p:spPr>
          <a:xfrm>
            <a:off x="540000" y="13806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56" name="TextShape 7"/>
          <p:cNvSpPr txBox="1"/>
          <p:nvPr/>
        </p:nvSpPr>
        <p:spPr>
          <a:xfrm>
            <a:off x="971280" y="1386720"/>
            <a:ext cx="736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Pozor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57" name="TextShape 8"/>
          <p:cNvSpPr txBox="1"/>
          <p:nvPr/>
        </p:nvSpPr>
        <p:spPr>
          <a:xfrm>
            <a:off x="1947960" y="1386720"/>
            <a:ext cx="354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58" name="TextShape 9"/>
          <p:cNvSpPr txBox="1"/>
          <p:nvPr/>
        </p:nvSpPr>
        <p:spPr>
          <a:xfrm>
            <a:off x="2541960" y="1386720"/>
            <a:ext cx="1729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prokazatelnost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59" name="TextShape 10"/>
          <p:cNvSpPr txBox="1"/>
          <p:nvPr/>
        </p:nvSpPr>
        <p:spPr>
          <a:xfrm>
            <a:off x="4507560" y="1386720"/>
            <a:ext cx="1675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vykazovaných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0" name="TextShape 11"/>
          <p:cNvSpPr txBox="1"/>
          <p:nvPr/>
        </p:nvSpPr>
        <p:spPr>
          <a:xfrm>
            <a:off x="6415200" y="1386720"/>
            <a:ext cx="849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hodnot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1" name="TextShape 12"/>
          <p:cNvSpPr txBox="1"/>
          <p:nvPr/>
        </p:nvSpPr>
        <p:spPr>
          <a:xfrm>
            <a:off x="7501680" y="1386720"/>
            <a:ext cx="1247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(záznamy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2" name="TextShape 13"/>
          <p:cNvSpPr txBox="1"/>
          <p:nvPr/>
        </p:nvSpPr>
        <p:spPr>
          <a:xfrm>
            <a:off x="971280" y="1755360"/>
            <a:ext cx="23216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 každém klientovi).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3" name="TextShape 14"/>
          <p:cNvSpPr txBox="1"/>
          <p:nvPr/>
        </p:nvSpPr>
        <p:spPr>
          <a:xfrm>
            <a:off x="540000" y="227088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4" name="TextShape 15"/>
          <p:cNvSpPr txBox="1"/>
          <p:nvPr/>
        </p:nvSpPr>
        <p:spPr>
          <a:xfrm>
            <a:off x="971280" y="2277000"/>
            <a:ext cx="7629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Počet účastníků projektu je nutno zadávat prostřednictvím systému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5" name="Freeform 16"/>
          <p:cNvSpPr/>
          <p:nvPr/>
        </p:nvSpPr>
        <p:spPr>
          <a:xfrm>
            <a:off x="1931040" y="2901240"/>
            <a:ext cx="1471680" cy="18720"/>
          </a:xfrm>
          <a:custGeom>
            <a:avLst/>
            <a:gdLst/>
            <a:ahLst/>
            <a:cxnLst/>
            <a:rect l="0" t="0" r="r" b="b"/>
            <a:pathLst>
              <a:path w="4088" h="52">
                <a:moveTo>
                  <a:pt x="0" y="0"/>
                </a:moveTo>
                <a:lnTo>
                  <a:pt x="4087" y="0"/>
                </a:lnTo>
                <a:lnTo>
                  <a:pt x="4087" y="51"/>
                </a:lnTo>
                <a:lnTo>
                  <a:pt x="0" y="5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566" name="TextShape 17"/>
          <p:cNvSpPr txBox="1"/>
          <p:nvPr/>
        </p:nvSpPr>
        <p:spPr>
          <a:xfrm>
            <a:off x="971280" y="2644200"/>
            <a:ext cx="7191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IS ESF (www.esfcr.cz) vždy za příslušné monitorované období.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7" name="TextShape 18"/>
          <p:cNvSpPr txBox="1"/>
          <p:nvPr/>
        </p:nvSpPr>
        <p:spPr>
          <a:xfrm>
            <a:off x="540000" y="31597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8" name="TextShape 19"/>
          <p:cNvSpPr txBox="1"/>
          <p:nvPr/>
        </p:nvSpPr>
        <p:spPr>
          <a:xfrm>
            <a:off x="971280" y="3165480"/>
            <a:ext cx="7956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Podpořené  osoby  se  uvádějí  průběžně  s  jakoukoliv  výši  podpory,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69" name="TextShape 20"/>
          <p:cNvSpPr txBox="1"/>
          <p:nvPr/>
        </p:nvSpPr>
        <p:spPr>
          <a:xfrm>
            <a:off x="971280" y="3534480"/>
            <a:ext cx="878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systém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0" name="TextShape 21"/>
          <p:cNvSpPr txBox="1"/>
          <p:nvPr/>
        </p:nvSpPr>
        <p:spPr>
          <a:xfrm>
            <a:off x="2004480" y="3534480"/>
            <a:ext cx="622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hlídá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1" name="TextShape 22"/>
          <p:cNvSpPr txBox="1"/>
          <p:nvPr/>
        </p:nvSpPr>
        <p:spPr>
          <a:xfrm>
            <a:off x="2782800" y="3534480"/>
            <a:ext cx="1158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minimální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2" name="TextShape 23"/>
          <p:cNvSpPr txBox="1"/>
          <p:nvPr/>
        </p:nvSpPr>
        <p:spPr>
          <a:xfrm>
            <a:off x="4097520" y="3534480"/>
            <a:ext cx="822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hranici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3" name="TextShape 24"/>
          <p:cNvSpPr txBox="1"/>
          <p:nvPr/>
        </p:nvSpPr>
        <p:spPr>
          <a:xfrm>
            <a:off x="5075640" y="3534480"/>
            <a:ext cx="354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40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4" name="TextShape 25"/>
          <p:cNvSpPr txBox="1"/>
          <p:nvPr/>
        </p:nvSpPr>
        <p:spPr>
          <a:xfrm>
            <a:off x="5586120" y="3534480"/>
            <a:ext cx="7642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hodin,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5" name="TextShape 26"/>
          <p:cNvSpPr txBox="1"/>
          <p:nvPr/>
        </p:nvSpPr>
        <p:spPr>
          <a:xfrm>
            <a:off x="6507360" y="3534480"/>
            <a:ext cx="354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6" name="TextShape 27"/>
          <p:cNvSpPr txBox="1"/>
          <p:nvPr/>
        </p:nvSpPr>
        <p:spPr>
          <a:xfrm>
            <a:off x="7017840" y="3534480"/>
            <a:ext cx="806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nižším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7" name="TextShape 28"/>
          <p:cNvSpPr txBox="1"/>
          <p:nvPr/>
        </p:nvSpPr>
        <p:spPr>
          <a:xfrm>
            <a:off x="7980480" y="3534480"/>
            <a:ext cx="694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počtu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8" name="TextShape 29"/>
          <p:cNvSpPr txBox="1"/>
          <p:nvPr/>
        </p:nvSpPr>
        <p:spPr>
          <a:xfrm>
            <a:off x="971280" y="3902040"/>
            <a:ext cx="1431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podpořenou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79" name="TextShape 30"/>
          <p:cNvSpPr txBox="1"/>
          <p:nvPr/>
        </p:nvSpPr>
        <p:spPr>
          <a:xfrm>
            <a:off x="2566440" y="3902040"/>
            <a:ext cx="765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osobu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0" name="TextShape 31"/>
          <p:cNvSpPr txBox="1"/>
          <p:nvPr/>
        </p:nvSpPr>
        <p:spPr>
          <a:xfrm>
            <a:off x="3497760" y="3902040"/>
            <a:ext cx="1317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nezapočte.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1" name="TextShape 32"/>
          <p:cNvSpPr txBox="1"/>
          <p:nvPr/>
        </p:nvSpPr>
        <p:spPr>
          <a:xfrm>
            <a:off x="4978440" y="3902040"/>
            <a:ext cx="1162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Průběžné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2" name="TextShape 33"/>
          <p:cNvSpPr txBox="1"/>
          <p:nvPr/>
        </p:nvSpPr>
        <p:spPr>
          <a:xfrm>
            <a:off x="6302520" y="3902040"/>
            <a:ext cx="1162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sledování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3" name="TextShape 34"/>
          <p:cNvSpPr txBox="1"/>
          <p:nvPr/>
        </p:nvSpPr>
        <p:spPr>
          <a:xfrm>
            <a:off x="7628040" y="3902040"/>
            <a:ext cx="1047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naplnění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4" name="TextShape 35"/>
          <p:cNvSpPr txBox="1"/>
          <p:nvPr/>
        </p:nvSpPr>
        <p:spPr>
          <a:xfrm>
            <a:off x="971280" y="4270680"/>
            <a:ext cx="21664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indikátorů (v ZoR).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5" name="TextShape 36"/>
          <p:cNvSpPr txBox="1"/>
          <p:nvPr/>
        </p:nvSpPr>
        <p:spPr>
          <a:xfrm>
            <a:off x="540000" y="475596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6" name="TextShape 37"/>
          <p:cNvSpPr txBox="1"/>
          <p:nvPr/>
        </p:nvSpPr>
        <p:spPr>
          <a:xfrm>
            <a:off x="971280" y="4761720"/>
            <a:ext cx="7471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Ke  každé  osobě  se  zapisuje,  jakých  podpor  v  rámci  projektu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7" name="TextShape 38"/>
          <p:cNvSpPr txBox="1"/>
          <p:nvPr/>
        </p:nvSpPr>
        <p:spPr>
          <a:xfrm>
            <a:off x="971280" y="5066640"/>
            <a:ext cx="851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využila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8" name="TextShape 39"/>
          <p:cNvSpPr txBox="1"/>
          <p:nvPr/>
        </p:nvSpPr>
        <p:spPr>
          <a:xfrm>
            <a:off x="1981080" y="50666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89" name="TextShape 40"/>
          <p:cNvSpPr txBox="1"/>
          <p:nvPr/>
        </p:nvSpPr>
        <p:spPr>
          <a:xfrm>
            <a:off x="2288520" y="50666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0" name="TextShape 41"/>
          <p:cNvSpPr txBox="1"/>
          <p:nvPr/>
        </p:nvSpPr>
        <p:spPr>
          <a:xfrm>
            <a:off x="2593440" y="5066640"/>
            <a:ext cx="750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jakém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1" name="TextShape 42"/>
          <p:cNvSpPr txBox="1"/>
          <p:nvPr/>
        </p:nvSpPr>
        <p:spPr>
          <a:xfrm>
            <a:off x="3478680" y="5066640"/>
            <a:ext cx="9792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rozsahu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2" name="TextShape 43"/>
          <p:cNvSpPr txBox="1"/>
          <p:nvPr/>
        </p:nvSpPr>
        <p:spPr>
          <a:xfrm>
            <a:off x="4615920" y="5066640"/>
            <a:ext cx="284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(v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3" name="TextShape 44"/>
          <p:cNvSpPr txBox="1"/>
          <p:nvPr/>
        </p:nvSpPr>
        <p:spPr>
          <a:xfrm>
            <a:off x="4992120" y="5066640"/>
            <a:ext cx="694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počtu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4" name="TextShape 45"/>
          <p:cNvSpPr txBox="1"/>
          <p:nvPr/>
        </p:nvSpPr>
        <p:spPr>
          <a:xfrm>
            <a:off x="5776920" y="5066640"/>
            <a:ext cx="7642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hodin,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5" name="TextShape 46"/>
          <p:cNvSpPr txBox="1"/>
          <p:nvPr/>
        </p:nvSpPr>
        <p:spPr>
          <a:xfrm>
            <a:off x="6634440" y="5066640"/>
            <a:ext cx="579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příp.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6" name="TextShape 47"/>
          <p:cNvSpPr txBox="1"/>
          <p:nvPr/>
        </p:nvSpPr>
        <p:spPr>
          <a:xfrm>
            <a:off x="7304400" y="5066640"/>
            <a:ext cx="496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dnů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7" name="TextShape 48"/>
          <p:cNvSpPr txBox="1"/>
          <p:nvPr/>
        </p:nvSpPr>
        <p:spPr>
          <a:xfrm>
            <a:off x="7893720" y="5066640"/>
            <a:ext cx="777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apod.,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8" name="TextShape 49"/>
          <p:cNvSpPr txBox="1"/>
          <p:nvPr/>
        </p:nvSpPr>
        <p:spPr>
          <a:xfrm>
            <a:off x="971280" y="5371200"/>
            <a:ext cx="7462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jednotka se liší podle kategorie využité podpory). U vzdělávání se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599" name="TextShape 50"/>
          <p:cNvSpPr txBox="1"/>
          <p:nvPr/>
        </p:nvSpPr>
        <p:spPr>
          <a:xfrm>
            <a:off x="971280" y="5676120"/>
            <a:ext cx="66682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dále rozlišuje, zda proběhlo elektronickou formou nebo ne.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00" name="TextShape 51"/>
          <p:cNvSpPr txBox="1"/>
          <p:nvPr/>
        </p:nvSpPr>
        <p:spPr>
          <a:xfrm>
            <a:off x="971280" y="616428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01" name="TextShape 52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15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55" name="Obrázek 54" descr="Obsah obrázku kreslení&#10;&#10;Popis byl vytvořen automaticky">
            <a:extLst>
              <a:ext uri="{FF2B5EF4-FFF2-40B4-BE49-F238E27FC236}">
                <a16:creationId xmlns:a16="http://schemas.microsoft.com/office/drawing/2014/main" id="{06DB6C5E-87EA-429E-9897-55BD76835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603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04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605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06" name="TextShape 5"/>
          <p:cNvSpPr txBox="1"/>
          <p:nvPr/>
        </p:nvSpPr>
        <p:spPr>
          <a:xfrm>
            <a:off x="232200" y="117427"/>
            <a:ext cx="723348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ZPRÁVA O REALIZACI –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INDIKÁTORY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607" name="TextShape 6"/>
          <p:cNvSpPr txBox="1"/>
          <p:nvPr/>
        </p:nvSpPr>
        <p:spPr>
          <a:xfrm>
            <a:off x="540000" y="16686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08" name="TextShape 7"/>
          <p:cNvSpPr txBox="1"/>
          <p:nvPr/>
        </p:nvSpPr>
        <p:spPr>
          <a:xfrm>
            <a:off x="971280" y="1674720"/>
            <a:ext cx="6494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IS ESF – záznam indikátorů týkající se účastníků projektu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09" name="TextShape 8"/>
          <p:cNvSpPr txBox="1"/>
          <p:nvPr/>
        </p:nvSpPr>
        <p:spPr>
          <a:xfrm>
            <a:off x="540000" y="219024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0" name="TextShape 9"/>
          <p:cNvSpPr txBox="1"/>
          <p:nvPr/>
        </p:nvSpPr>
        <p:spPr>
          <a:xfrm>
            <a:off x="971280" y="2196000"/>
            <a:ext cx="7419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Údaje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o 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podpo</a:t>
            </a:r>
            <a:r>
              <a:rPr lang="en-US" sz="2010" b="1" strike="noStrike" spc="-1" dirty="0" err="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ených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osobách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a 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jejich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podporách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84A8B"/>
                </a:solidFill>
                <a:latin typeface="Arial"/>
              </a:rPr>
              <a:t>zapisujte</a:t>
            </a:r>
            <a:r>
              <a:rPr lang="en-US" sz="2010" b="0" strike="noStrike" spc="-1" dirty="0">
                <a:solidFill>
                  <a:srgbClr val="084A8B"/>
                </a:solidFill>
                <a:latin typeface="Arial"/>
              </a:rPr>
              <a:t> do IS </a:t>
            </a:r>
            <a:endParaRPr lang="en-US" sz="2010" b="0" strike="noStrike" spc="-1" dirty="0">
              <a:latin typeface="Times New Roman"/>
            </a:endParaRPr>
          </a:p>
        </p:txBody>
      </p:sp>
      <p:sp>
        <p:nvSpPr>
          <p:cNvPr id="611" name="TextShape 10"/>
          <p:cNvSpPr txBox="1"/>
          <p:nvPr/>
        </p:nvSpPr>
        <p:spPr>
          <a:xfrm>
            <a:off x="971280" y="2565000"/>
            <a:ext cx="5644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ESF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2" name="TextShape 11"/>
          <p:cNvSpPr txBox="1"/>
          <p:nvPr/>
        </p:nvSpPr>
        <p:spPr>
          <a:xfrm>
            <a:off x="1652040" y="2565000"/>
            <a:ext cx="786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2014+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3" name="TextShape 12"/>
          <p:cNvSpPr txBox="1"/>
          <p:nvPr/>
        </p:nvSpPr>
        <p:spPr>
          <a:xfrm>
            <a:off x="2553480" y="2565000"/>
            <a:ext cx="1134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průběžně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4" name="TextShape 13"/>
          <p:cNvSpPr txBox="1"/>
          <p:nvPr/>
        </p:nvSpPr>
        <p:spPr>
          <a:xfrm>
            <a:off x="3800160" y="2565000"/>
            <a:ext cx="480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tak,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5" name="TextShape 14"/>
          <p:cNvSpPr txBox="1"/>
          <p:nvPr/>
        </p:nvSpPr>
        <p:spPr>
          <a:xfrm>
            <a:off x="4393800" y="2565000"/>
            <a:ext cx="482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aby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6" name="TextShape 15"/>
          <p:cNvSpPr txBox="1"/>
          <p:nvPr/>
        </p:nvSpPr>
        <p:spPr>
          <a:xfrm>
            <a:off x="4990680" y="25650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7" name="TextShape 16"/>
          <p:cNvSpPr txBox="1"/>
          <p:nvPr/>
        </p:nvSpPr>
        <p:spPr>
          <a:xfrm>
            <a:off x="5304600" y="2565000"/>
            <a:ext cx="694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rámci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8" name="TextShape 17"/>
          <p:cNvSpPr txBox="1"/>
          <p:nvPr/>
        </p:nvSpPr>
        <p:spPr>
          <a:xfrm>
            <a:off x="6113880" y="2565000"/>
            <a:ext cx="1730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předkládaných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19" name="TextShape 18"/>
          <p:cNvSpPr txBox="1"/>
          <p:nvPr/>
        </p:nvSpPr>
        <p:spPr>
          <a:xfrm>
            <a:off x="7953120" y="2565000"/>
            <a:ext cx="793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Zpráv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0" name="TextShape 19"/>
          <p:cNvSpPr txBox="1"/>
          <p:nvPr/>
        </p:nvSpPr>
        <p:spPr>
          <a:xfrm>
            <a:off x="971280" y="2932200"/>
            <a:ext cx="7616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  realizaci  byly  do  výpočtu  indikátoru  60000  zahrnuty  všechny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1" name="TextShape 20"/>
          <p:cNvSpPr txBox="1"/>
          <p:nvPr/>
        </p:nvSpPr>
        <p:spPr>
          <a:xfrm>
            <a:off x="971280" y="3301200"/>
            <a:ext cx="7732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osoby, které nejpozději ke konci sledovaného období překročily limit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2" name="TextShape 21"/>
          <p:cNvSpPr txBox="1"/>
          <p:nvPr/>
        </p:nvSpPr>
        <p:spPr>
          <a:xfrm>
            <a:off x="971280" y="3670200"/>
            <a:ext cx="7626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  bagatelní  podporu  a  splnily  tedy  podmínky  pro  vykazování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3" name="TextShape 22"/>
          <p:cNvSpPr txBox="1"/>
          <p:nvPr/>
        </p:nvSpPr>
        <p:spPr>
          <a:xfrm>
            <a:off x="971280" y="4037400"/>
            <a:ext cx="151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 indikátoru.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4" name="TextShape 23"/>
          <p:cNvSpPr txBox="1"/>
          <p:nvPr/>
        </p:nvSpPr>
        <p:spPr>
          <a:xfrm>
            <a:off x="971280" y="455868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25" name="TextShape 2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16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7" name="Obrázek 26" descr="Obsah obrázku kreslení&#10;&#10;Popis byl vytvořen automaticky">
            <a:extLst>
              <a:ext uri="{FF2B5EF4-FFF2-40B4-BE49-F238E27FC236}">
                <a16:creationId xmlns:a16="http://schemas.microsoft.com/office/drawing/2014/main" id="{8A886BBF-2BDA-48E9-9F81-C7188DACD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627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28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629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30" name="TextShape 5"/>
          <p:cNvSpPr txBox="1"/>
          <p:nvPr/>
        </p:nvSpPr>
        <p:spPr>
          <a:xfrm>
            <a:off x="395640" y="322560"/>
            <a:ext cx="558324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ZPRÁVA O REALIZACI - ŽOP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631" name="TextShape 6"/>
          <p:cNvSpPr txBox="1"/>
          <p:nvPr/>
        </p:nvSpPr>
        <p:spPr>
          <a:xfrm>
            <a:off x="972000" y="19278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2" name="TextShape 7"/>
          <p:cNvSpPr txBox="1"/>
          <p:nvPr/>
        </p:nvSpPr>
        <p:spPr>
          <a:xfrm>
            <a:off x="1403640" y="1933560"/>
            <a:ext cx="1175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Obsahem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3" name="TextShape 8"/>
          <p:cNvSpPr txBox="1"/>
          <p:nvPr/>
        </p:nvSpPr>
        <p:spPr>
          <a:xfrm>
            <a:off x="2715120" y="1933560"/>
            <a:ext cx="268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4" name="TextShape 9"/>
          <p:cNvSpPr txBox="1"/>
          <p:nvPr/>
        </p:nvSpPr>
        <p:spPr>
          <a:xfrm>
            <a:off x="3121920" y="1933560"/>
            <a:ext cx="1289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vyúčtování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5" name="TextShape 10"/>
          <p:cNvSpPr txBox="1"/>
          <p:nvPr/>
        </p:nvSpPr>
        <p:spPr>
          <a:xfrm>
            <a:off x="4544640" y="1933560"/>
            <a:ext cx="12762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prostředků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6" name="TextShape 11"/>
          <p:cNvSpPr txBox="1"/>
          <p:nvPr/>
        </p:nvSpPr>
        <p:spPr>
          <a:xfrm>
            <a:off x="5954040" y="1933560"/>
            <a:ext cx="340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7" name="TextShape 12"/>
          <p:cNvSpPr txBox="1"/>
          <p:nvPr/>
        </p:nvSpPr>
        <p:spPr>
          <a:xfrm>
            <a:off x="6433920" y="1933560"/>
            <a:ext cx="637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dané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8" name="TextShape 13"/>
          <p:cNvSpPr txBox="1"/>
          <p:nvPr/>
        </p:nvSpPr>
        <p:spPr>
          <a:xfrm>
            <a:off x="7207920" y="1933560"/>
            <a:ext cx="1614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monitorované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39" name="TextShape 14"/>
          <p:cNvSpPr txBox="1"/>
          <p:nvPr/>
        </p:nvSpPr>
        <p:spPr>
          <a:xfrm>
            <a:off x="1403640" y="2238840"/>
            <a:ext cx="849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období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0" name="TextShape 15"/>
          <p:cNvSpPr txBox="1"/>
          <p:nvPr/>
        </p:nvSpPr>
        <p:spPr>
          <a:xfrm>
            <a:off x="1223640" y="2638080"/>
            <a:ext cx="254160" cy="288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1" name="TextShape 16"/>
          <p:cNvSpPr txBox="1"/>
          <p:nvPr/>
        </p:nvSpPr>
        <p:spPr>
          <a:xfrm>
            <a:off x="1566720" y="2619720"/>
            <a:ext cx="48301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údaje zadávané prostřednictvím soupisek,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2" name="TextShape 17"/>
          <p:cNvSpPr txBox="1"/>
          <p:nvPr/>
        </p:nvSpPr>
        <p:spPr>
          <a:xfrm>
            <a:off x="1223640" y="3018960"/>
            <a:ext cx="254160" cy="288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3" name="TextShape 18"/>
          <p:cNvSpPr txBox="1"/>
          <p:nvPr/>
        </p:nvSpPr>
        <p:spPr>
          <a:xfrm>
            <a:off x="1566720" y="3000600"/>
            <a:ext cx="6937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přílohy – účetní doklady, objednávky, smlouvy, výpisy z účtů.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4" name="TextShape 19"/>
          <p:cNvSpPr txBox="1"/>
          <p:nvPr/>
        </p:nvSpPr>
        <p:spPr>
          <a:xfrm>
            <a:off x="1223640" y="33822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5" name="TextShape 20"/>
          <p:cNvSpPr txBox="1"/>
          <p:nvPr/>
        </p:nvSpPr>
        <p:spPr>
          <a:xfrm>
            <a:off x="1566720" y="376308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6" name="TextShape 21"/>
          <p:cNvSpPr txBox="1"/>
          <p:nvPr/>
        </p:nvSpPr>
        <p:spPr>
          <a:xfrm>
            <a:off x="1566720" y="41443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7" name="TextShape 22"/>
          <p:cNvSpPr txBox="1"/>
          <p:nvPr/>
        </p:nvSpPr>
        <p:spPr>
          <a:xfrm>
            <a:off x="1403640" y="452520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8" name="TextShape 23"/>
          <p:cNvSpPr txBox="1"/>
          <p:nvPr/>
        </p:nvSpPr>
        <p:spPr>
          <a:xfrm>
            <a:off x="882000" y="49064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BF9900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9" name="TextShape 2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17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7" name="Obrázek 26" descr="Obsah obrázku kreslení&#10;&#10;Popis byl vytvořen automaticky">
            <a:extLst>
              <a:ext uri="{FF2B5EF4-FFF2-40B4-BE49-F238E27FC236}">
                <a16:creationId xmlns:a16="http://schemas.microsoft.com/office/drawing/2014/main" id="{587F7D65-4413-4EB8-942D-FBD21B3D3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65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5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65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54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55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657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8" name="TextShape 8"/>
          <p:cNvSpPr txBox="1"/>
          <p:nvPr/>
        </p:nvSpPr>
        <p:spPr>
          <a:xfrm>
            <a:off x="3448800" y="3426120"/>
            <a:ext cx="276372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PUBLICITA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659" name="TextShape 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18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9D2C389E-35EB-499B-967F-BAAE9272A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66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6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66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64" name="TextShape 5"/>
          <p:cNvSpPr txBox="1"/>
          <p:nvPr/>
        </p:nvSpPr>
        <p:spPr>
          <a:xfrm>
            <a:off x="395640" y="322560"/>
            <a:ext cx="587592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VIZUÁLNÍ IDENTITA - POUŽITÍ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665" name="TextShape 6"/>
          <p:cNvSpPr txBox="1"/>
          <p:nvPr/>
        </p:nvSpPr>
        <p:spPr>
          <a:xfrm>
            <a:off x="569520" y="157212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66" name="TextShape 7"/>
          <p:cNvSpPr txBox="1"/>
          <p:nvPr/>
        </p:nvSpPr>
        <p:spPr>
          <a:xfrm>
            <a:off x="1001160" y="1559520"/>
            <a:ext cx="33717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povinný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plakát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, </a:t>
            </a:r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dočasná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/</a:t>
            </a:r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stála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deska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410" b="0" strike="noStrike" spc="-1" dirty="0" err="1">
                <a:solidFill>
                  <a:srgbClr val="084A8B"/>
                </a:solidFill>
                <a:latin typeface="Arial"/>
              </a:rPr>
              <a:t>nebo</a:t>
            </a:r>
            <a:r>
              <a:rPr lang="en-US" sz="141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endParaRPr lang="en-US" sz="1410" b="0" strike="noStrike" spc="-1" dirty="0">
              <a:latin typeface="Times New Roman"/>
            </a:endParaRPr>
          </a:p>
        </p:txBody>
      </p:sp>
      <p:sp>
        <p:nvSpPr>
          <p:cNvPr id="667" name="TextShape 8"/>
          <p:cNvSpPr txBox="1"/>
          <p:nvPr/>
        </p:nvSpPr>
        <p:spPr>
          <a:xfrm>
            <a:off x="1001160" y="1772640"/>
            <a:ext cx="7246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billboard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68" name="TextShape 9"/>
          <p:cNvSpPr txBox="1"/>
          <p:nvPr/>
        </p:nvSpPr>
        <p:spPr>
          <a:xfrm>
            <a:off x="569520" y="207504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69" name="TextShape 10"/>
          <p:cNvSpPr txBox="1"/>
          <p:nvPr/>
        </p:nvSpPr>
        <p:spPr>
          <a:xfrm>
            <a:off x="1001160" y="2062440"/>
            <a:ext cx="32011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weby, microsity, sociální média projektu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0" name="TextShape 11"/>
          <p:cNvSpPr txBox="1"/>
          <p:nvPr/>
        </p:nvSpPr>
        <p:spPr>
          <a:xfrm>
            <a:off x="569520" y="236520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1" name="TextShape 12"/>
          <p:cNvSpPr txBox="1"/>
          <p:nvPr/>
        </p:nvSpPr>
        <p:spPr>
          <a:xfrm>
            <a:off x="1001160" y="2352240"/>
            <a:ext cx="36734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propagační tiskoviny (brožury, letáky, plakáty,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2" name="TextShape 13"/>
          <p:cNvSpPr txBox="1"/>
          <p:nvPr/>
        </p:nvSpPr>
        <p:spPr>
          <a:xfrm>
            <a:off x="1001160" y="2565720"/>
            <a:ext cx="33307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publikace, školicí materiály) a propagační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3" name="TextShape 14"/>
          <p:cNvSpPr txBox="1"/>
          <p:nvPr/>
        </p:nvSpPr>
        <p:spPr>
          <a:xfrm>
            <a:off x="1001160" y="2779200"/>
            <a:ext cx="7948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předměty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4" name="TextShape 15"/>
          <p:cNvSpPr txBox="1"/>
          <p:nvPr/>
        </p:nvSpPr>
        <p:spPr>
          <a:xfrm>
            <a:off x="569520" y="308160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5" name="TextShape 16"/>
          <p:cNvSpPr txBox="1"/>
          <p:nvPr/>
        </p:nvSpPr>
        <p:spPr>
          <a:xfrm>
            <a:off x="1001160" y="3068640"/>
            <a:ext cx="36050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propagační audiovizuální materiály (reklamní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6" name="TextShape 17"/>
          <p:cNvSpPr txBox="1"/>
          <p:nvPr/>
        </p:nvSpPr>
        <p:spPr>
          <a:xfrm>
            <a:off x="1001160" y="3282120"/>
            <a:ext cx="37130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spoty, product placement, sponzorské vzkazy,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7" name="TextShape 18"/>
          <p:cNvSpPr txBox="1"/>
          <p:nvPr/>
        </p:nvSpPr>
        <p:spPr>
          <a:xfrm>
            <a:off x="1001160" y="3495240"/>
            <a:ext cx="15109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reportáže, pořady)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8" name="TextShape 19"/>
          <p:cNvSpPr txBox="1"/>
          <p:nvPr/>
        </p:nvSpPr>
        <p:spPr>
          <a:xfrm>
            <a:off x="569520" y="379800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79" name="TextShape 20"/>
          <p:cNvSpPr txBox="1"/>
          <p:nvPr/>
        </p:nvSpPr>
        <p:spPr>
          <a:xfrm>
            <a:off x="1001160" y="3785040"/>
            <a:ext cx="251820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inzerce (internet, tisk, outdoor) 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0" name="TextShape 21"/>
          <p:cNvSpPr txBox="1"/>
          <p:nvPr/>
        </p:nvSpPr>
        <p:spPr>
          <a:xfrm>
            <a:off x="569520" y="408744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1" name="TextShape 22"/>
          <p:cNvSpPr txBox="1"/>
          <p:nvPr/>
        </p:nvSpPr>
        <p:spPr>
          <a:xfrm>
            <a:off x="1001160" y="4074840"/>
            <a:ext cx="289620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soutěže (s výjimkou cen do soutěží)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2" name="TextShape 23"/>
          <p:cNvSpPr txBox="1"/>
          <p:nvPr/>
        </p:nvSpPr>
        <p:spPr>
          <a:xfrm>
            <a:off x="569520" y="437724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3" name="TextShape 24"/>
          <p:cNvSpPr txBox="1"/>
          <p:nvPr/>
        </p:nvSpPr>
        <p:spPr>
          <a:xfrm>
            <a:off x="1001160" y="4364280"/>
            <a:ext cx="33292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komunikační akce (semináře, workshopy,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4" name="TextShape 25"/>
          <p:cNvSpPr txBox="1"/>
          <p:nvPr/>
        </p:nvSpPr>
        <p:spPr>
          <a:xfrm>
            <a:off x="1001160" y="4577760"/>
            <a:ext cx="40132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konference, tiskové konference, výstavy, veletrhy)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5" name="TextShape 26"/>
          <p:cNvSpPr txBox="1"/>
          <p:nvPr/>
        </p:nvSpPr>
        <p:spPr>
          <a:xfrm>
            <a:off x="569520" y="488052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6" name="TextShape 27"/>
          <p:cNvSpPr txBox="1"/>
          <p:nvPr/>
        </p:nvSpPr>
        <p:spPr>
          <a:xfrm>
            <a:off x="1001160" y="4867560"/>
            <a:ext cx="37130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PR výstupy při jejich distribuci (tiskové zprávy,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7" name="TextShape 28"/>
          <p:cNvSpPr txBox="1"/>
          <p:nvPr/>
        </p:nvSpPr>
        <p:spPr>
          <a:xfrm>
            <a:off x="1001160" y="5081040"/>
            <a:ext cx="17366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informace pro média)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8" name="TextShape 29"/>
          <p:cNvSpPr txBox="1"/>
          <p:nvPr/>
        </p:nvSpPr>
        <p:spPr>
          <a:xfrm>
            <a:off x="569520" y="538344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89" name="TextShape 30"/>
          <p:cNvSpPr txBox="1"/>
          <p:nvPr/>
        </p:nvSpPr>
        <p:spPr>
          <a:xfrm>
            <a:off x="1001160" y="5370480"/>
            <a:ext cx="33627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dokumenty pro veřejnost či cílové skupiny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0" name="TextShape 31"/>
          <p:cNvSpPr txBox="1"/>
          <p:nvPr/>
        </p:nvSpPr>
        <p:spPr>
          <a:xfrm>
            <a:off x="1001160" y="5583960"/>
            <a:ext cx="36658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(vstupní, výstupní/závěrečné zprávy, analýzy,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1" name="TextShape 32"/>
          <p:cNvSpPr txBox="1"/>
          <p:nvPr/>
        </p:nvSpPr>
        <p:spPr>
          <a:xfrm>
            <a:off x="1001160" y="5797080"/>
            <a:ext cx="274860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certifikáty, prezenční listiny apod.)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2" name="TextShape 33"/>
          <p:cNvSpPr txBox="1"/>
          <p:nvPr/>
        </p:nvSpPr>
        <p:spPr>
          <a:xfrm>
            <a:off x="569520" y="609984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3" name="TextShape 34"/>
          <p:cNvSpPr txBox="1"/>
          <p:nvPr/>
        </p:nvSpPr>
        <p:spPr>
          <a:xfrm>
            <a:off x="1001160" y="6087240"/>
            <a:ext cx="38199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výzva k podání nabídek/zadávací dokumentace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4" name="TextShape 35"/>
          <p:cNvSpPr txBox="1"/>
          <p:nvPr/>
        </p:nvSpPr>
        <p:spPr>
          <a:xfrm>
            <a:off x="1001160" y="6300360"/>
            <a:ext cx="7077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zakázek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5" name="TextShape 3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19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696" name="TextShape 37"/>
          <p:cNvSpPr txBox="1"/>
          <p:nvPr/>
        </p:nvSpPr>
        <p:spPr>
          <a:xfrm>
            <a:off x="5076720" y="159372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7" name="TextShape 38"/>
          <p:cNvSpPr txBox="1"/>
          <p:nvPr/>
        </p:nvSpPr>
        <p:spPr>
          <a:xfrm>
            <a:off x="5508360" y="1580760"/>
            <a:ext cx="14713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interní dokumenty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8" name="TextShape 39"/>
          <p:cNvSpPr txBox="1"/>
          <p:nvPr/>
        </p:nvSpPr>
        <p:spPr>
          <a:xfrm>
            <a:off x="5076720" y="188316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699" name="TextShape 40"/>
          <p:cNvSpPr txBox="1"/>
          <p:nvPr/>
        </p:nvSpPr>
        <p:spPr>
          <a:xfrm>
            <a:off x="5508360" y="1870200"/>
            <a:ext cx="14925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archivační šanony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0" name="TextShape 41"/>
          <p:cNvSpPr txBox="1"/>
          <p:nvPr/>
        </p:nvSpPr>
        <p:spPr>
          <a:xfrm>
            <a:off x="5076720" y="2172960"/>
            <a:ext cx="17820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1" name="TextShape 42"/>
          <p:cNvSpPr txBox="1"/>
          <p:nvPr/>
        </p:nvSpPr>
        <p:spPr>
          <a:xfrm>
            <a:off x="5508360" y="2160000"/>
            <a:ext cx="27043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elektronická i listinná komunikace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2" name="TextShape 43"/>
          <p:cNvSpPr txBox="1"/>
          <p:nvPr/>
        </p:nvSpPr>
        <p:spPr>
          <a:xfrm>
            <a:off x="5076720" y="246276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3" name="TextShape 44"/>
          <p:cNvSpPr txBox="1"/>
          <p:nvPr/>
        </p:nvSpPr>
        <p:spPr>
          <a:xfrm>
            <a:off x="5508360" y="2449800"/>
            <a:ext cx="32529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pracovní smlouvy, smlouvy s dodavateli,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4" name="TextShape 45"/>
          <p:cNvSpPr txBox="1"/>
          <p:nvPr/>
        </p:nvSpPr>
        <p:spPr>
          <a:xfrm>
            <a:off x="5508360" y="2663280"/>
            <a:ext cx="25441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dalšími příjemci, partnery apod.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5" name="TextShape 46"/>
          <p:cNvSpPr txBox="1"/>
          <p:nvPr/>
        </p:nvSpPr>
        <p:spPr>
          <a:xfrm>
            <a:off x="5076720" y="296568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6" name="TextShape 47"/>
          <p:cNvSpPr txBox="1"/>
          <p:nvPr/>
        </p:nvSpPr>
        <p:spPr>
          <a:xfrm>
            <a:off x="5508360" y="2952720"/>
            <a:ext cx="310680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účetní doklady vztahující se k výdajům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7" name="TextShape 48"/>
          <p:cNvSpPr txBox="1"/>
          <p:nvPr/>
        </p:nvSpPr>
        <p:spPr>
          <a:xfrm>
            <a:off x="5508360" y="3166200"/>
            <a:ext cx="6865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8" name="TextShape 49"/>
          <p:cNvSpPr txBox="1"/>
          <p:nvPr/>
        </p:nvSpPr>
        <p:spPr>
          <a:xfrm>
            <a:off x="5076720" y="3468600"/>
            <a:ext cx="17820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09" name="TextShape 50"/>
          <p:cNvSpPr txBox="1"/>
          <p:nvPr/>
        </p:nvSpPr>
        <p:spPr>
          <a:xfrm>
            <a:off x="5508360" y="3455640"/>
            <a:ext cx="32331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vybavení pořízené z prostředků projektu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0" name="TextShape 51"/>
          <p:cNvSpPr txBox="1"/>
          <p:nvPr/>
        </p:nvSpPr>
        <p:spPr>
          <a:xfrm>
            <a:off x="5508360" y="3669480"/>
            <a:ext cx="29404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(s výjimkou propagačních předmětů)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1" name="TextShape 52"/>
          <p:cNvSpPr txBox="1"/>
          <p:nvPr/>
        </p:nvSpPr>
        <p:spPr>
          <a:xfrm>
            <a:off x="5076720" y="397188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2" name="TextShape 53"/>
          <p:cNvSpPr txBox="1"/>
          <p:nvPr/>
        </p:nvSpPr>
        <p:spPr>
          <a:xfrm>
            <a:off x="5508360" y="3958920"/>
            <a:ext cx="291168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neplacené PR články a převzaté PR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3" name="TextShape 54"/>
          <p:cNvSpPr txBox="1"/>
          <p:nvPr/>
        </p:nvSpPr>
        <p:spPr>
          <a:xfrm>
            <a:off x="5508360" y="4172400"/>
            <a:ext cx="17107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výstupy (např. médii)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4" name="TextShape 55"/>
          <p:cNvSpPr txBox="1"/>
          <p:nvPr/>
        </p:nvSpPr>
        <p:spPr>
          <a:xfrm>
            <a:off x="5076720" y="447480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5" name="TextShape 56"/>
          <p:cNvSpPr txBox="1"/>
          <p:nvPr/>
        </p:nvSpPr>
        <p:spPr>
          <a:xfrm>
            <a:off x="5508360" y="4461840"/>
            <a:ext cx="13053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ceny do soutěží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6" name="TextShape 57"/>
          <p:cNvSpPr txBox="1"/>
          <p:nvPr/>
        </p:nvSpPr>
        <p:spPr>
          <a:xfrm>
            <a:off x="5076720" y="4764600"/>
            <a:ext cx="177840" cy="20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7" name="TextShape 58"/>
          <p:cNvSpPr txBox="1"/>
          <p:nvPr/>
        </p:nvSpPr>
        <p:spPr>
          <a:xfrm>
            <a:off x="5508360" y="4751640"/>
            <a:ext cx="30272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výstupy, kde to není technicky možné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8" name="TextShape 59"/>
          <p:cNvSpPr txBox="1"/>
          <p:nvPr/>
        </p:nvSpPr>
        <p:spPr>
          <a:xfrm>
            <a:off x="5508360" y="4965120"/>
            <a:ext cx="319032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(např. strojově generované objednávky,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19" name="TextShape 60"/>
          <p:cNvSpPr txBox="1"/>
          <p:nvPr/>
        </p:nvSpPr>
        <p:spPr>
          <a:xfrm>
            <a:off x="5508360" y="5178600"/>
            <a:ext cx="64836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faktury)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720" name="TextShape 61"/>
          <p:cNvSpPr txBox="1"/>
          <p:nvPr/>
        </p:nvSpPr>
        <p:spPr>
          <a:xfrm>
            <a:off x="558720" y="1265400"/>
            <a:ext cx="56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ANO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721" name="TextShape 62"/>
          <p:cNvSpPr txBox="1"/>
          <p:nvPr/>
        </p:nvSpPr>
        <p:spPr>
          <a:xfrm>
            <a:off x="5168520" y="1278000"/>
            <a:ext cx="381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NE </a:t>
            </a:r>
            <a:endParaRPr lang="en-US" sz="1800" b="0" strike="noStrike" spc="-1">
              <a:latin typeface="Times New Roman"/>
            </a:endParaRPr>
          </a:p>
        </p:txBody>
      </p:sp>
      <p:pic>
        <p:nvPicPr>
          <p:cNvPr id="65" name="Obrázek 64" descr="Obsah obrázku kreslení&#10;&#10;Popis byl vytvořen automaticky">
            <a:extLst>
              <a:ext uri="{FF2B5EF4-FFF2-40B4-BE49-F238E27FC236}">
                <a16:creationId xmlns:a16="http://schemas.microsoft.com/office/drawing/2014/main" id="{91FBE6BE-8763-4CE4-B059-78A9A81F9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724" y="-18200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57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58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59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60" name="TextShape 5"/>
          <p:cNvSpPr txBox="1"/>
          <p:nvPr/>
        </p:nvSpPr>
        <p:spPr>
          <a:xfrm>
            <a:off x="395640" y="322560"/>
            <a:ext cx="14256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3209" b="0" strike="noStrike" spc="-1">
                <a:solidFill>
                  <a:srgbClr val="AFDDFA"/>
                </a:solidFill>
                <a:latin typeface="Arial"/>
              </a:rPr>
              <a:t>OBSAH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61" name="TextShape 6"/>
          <p:cNvSpPr txBox="1"/>
          <p:nvPr/>
        </p:nvSpPr>
        <p:spPr>
          <a:xfrm>
            <a:off x="540000" y="17935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2" name="TextShape 7"/>
          <p:cNvSpPr txBox="1"/>
          <p:nvPr/>
        </p:nvSpPr>
        <p:spPr>
          <a:xfrm>
            <a:off x="971280" y="1800360"/>
            <a:ext cx="58222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ROZHODNUTÍ O POSKYTNUTÍ DOTACE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3" name="TextShape 8"/>
          <p:cNvSpPr txBox="1"/>
          <p:nvPr/>
        </p:nvSpPr>
        <p:spPr>
          <a:xfrm>
            <a:off x="540000" y="246708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4" name="TextShape 9"/>
          <p:cNvSpPr txBox="1"/>
          <p:nvPr/>
        </p:nvSpPr>
        <p:spPr>
          <a:xfrm>
            <a:off x="971280" y="2473920"/>
            <a:ext cx="3283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ZPRÁVA O REALIZACI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5" name="TextShape 10"/>
          <p:cNvSpPr txBox="1"/>
          <p:nvPr/>
        </p:nvSpPr>
        <p:spPr>
          <a:xfrm>
            <a:off x="540000" y="314100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6" name="TextShape 11"/>
          <p:cNvSpPr txBox="1"/>
          <p:nvPr/>
        </p:nvSpPr>
        <p:spPr>
          <a:xfrm>
            <a:off x="971280" y="3147840"/>
            <a:ext cx="16588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PUBLICITA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7" name="TextShape 12"/>
          <p:cNvSpPr txBox="1"/>
          <p:nvPr/>
        </p:nvSpPr>
        <p:spPr>
          <a:xfrm>
            <a:off x="540000" y="381348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8" name="TextShape 13"/>
          <p:cNvSpPr txBox="1"/>
          <p:nvPr/>
        </p:nvSpPr>
        <p:spPr>
          <a:xfrm>
            <a:off x="971280" y="3820320"/>
            <a:ext cx="21160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PLÁN AKTIVIT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69" name="TextShape 14"/>
          <p:cNvSpPr txBox="1"/>
          <p:nvPr/>
        </p:nvSpPr>
        <p:spPr>
          <a:xfrm>
            <a:off x="540000" y="448704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0" name="TextShape 15"/>
          <p:cNvSpPr txBox="1"/>
          <p:nvPr/>
        </p:nvSpPr>
        <p:spPr>
          <a:xfrm>
            <a:off x="971280" y="4493880"/>
            <a:ext cx="55663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ZPŮSOBILÉ A NEZPŮSOBILÉ VÝDAJE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1" name="TextShape 16"/>
          <p:cNvSpPr txBox="1"/>
          <p:nvPr/>
        </p:nvSpPr>
        <p:spPr>
          <a:xfrm>
            <a:off x="540000" y="51609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2" name="TextShape 17"/>
          <p:cNvSpPr txBox="1"/>
          <p:nvPr/>
        </p:nvSpPr>
        <p:spPr>
          <a:xfrm>
            <a:off x="971280" y="5167800"/>
            <a:ext cx="28598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ZMĚNY PROJEKTU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" name="TextShape 18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1" name="Obrázek 20" descr="Obsah obrázku kreslení&#10;&#10;Popis byl vytvořen automaticky">
            <a:extLst>
              <a:ext uri="{FF2B5EF4-FFF2-40B4-BE49-F238E27FC236}">
                <a16:creationId xmlns:a16="http://schemas.microsoft.com/office/drawing/2014/main" id="{1D96CA05-FA4C-4D46-ABDB-D5D3F4582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23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24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25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26" name="TextShape 5"/>
          <p:cNvSpPr txBox="1"/>
          <p:nvPr/>
        </p:nvSpPr>
        <p:spPr>
          <a:xfrm>
            <a:off x="489600" y="230793"/>
            <a:ext cx="36172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POVINNÝ PLAKÁT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727" name="TextShape 6"/>
          <p:cNvSpPr txBox="1"/>
          <p:nvPr/>
        </p:nvSpPr>
        <p:spPr>
          <a:xfrm>
            <a:off x="611640" y="1550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28" name="TextShape 7"/>
          <p:cNvSpPr txBox="1"/>
          <p:nvPr/>
        </p:nvSpPr>
        <p:spPr>
          <a:xfrm>
            <a:off x="1042920" y="1557360"/>
            <a:ext cx="66574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Alespoň 1 povinný plakát min. A3 s informacemi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29" name="TextShape 8"/>
          <p:cNvSpPr txBox="1"/>
          <p:nvPr/>
        </p:nvSpPr>
        <p:spPr>
          <a:xfrm>
            <a:off x="1042920" y="1926000"/>
            <a:ext cx="72032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o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projektu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– pro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tvorbu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je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nutné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použít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el.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šablonu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na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 dirty="0">
              <a:latin typeface="Times New Roman"/>
            </a:endParaRPr>
          </a:p>
        </p:txBody>
      </p:sp>
      <p:sp>
        <p:nvSpPr>
          <p:cNvPr id="730" name="Freeform 9"/>
          <p:cNvSpPr/>
          <p:nvPr/>
        </p:nvSpPr>
        <p:spPr>
          <a:xfrm>
            <a:off x="1042560" y="2602080"/>
            <a:ext cx="3847320" cy="23400"/>
          </a:xfrm>
          <a:custGeom>
            <a:avLst/>
            <a:gdLst/>
            <a:ahLst/>
            <a:cxnLst/>
            <a:rect l="0" t="0" r="r" b="b"/>
            <a:pathLst>
              <a:path w="10687" h="65">
                <a:moveTo>
                  <a:pt x="0" y="0"/>
                </a:moveTo>
                <a:lnTo>
                  <a:pt x="10686" y="0"/>
                </a:lnTo>
                <a:lnTo>
                  <a:pt x="10686" y="64"/>
                </a:lnTo>
                <a:lnTo>
                  <a:pt x="0" y="64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31" name="TextShape 10"/>
          <p:cNvSpPr txBox="1"/>
          <p:nvPr/>
        </p:nvSpPr>
        <p:spPr>
          <a:xfrm>
            <a:off x="1042920" y="2295000"/>
            <a:ext cx="4017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https://publicita.dotaceeu.cz/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2" name="TextShape 11"/>
          <p:cNvSpPr txBox="1"/>
          <p:nvPr/>
        </p:nvSpPr>
        <p:spPr>
          <a:xfrm>
            <a:off x="611640" y="280764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3" name="TextShape 12"/>
          <p:cNvSpPr txBox="1"/>
          <p:nvPr/>
        </p:nvSpPr>
        <p:spPr>
          <a:xfrm>
            <a:off x="1042920" y="2814840"/>
            <a:ext cx="45043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Po celou dobu realizace projektu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4" name="TextShape 13"/>
          <p:cNvSpPr txBox="1"/>
          <p:nvPr/>
        </p:nvSpPr>
        <p:spPr>
          <a:xfrm>
            <a:off x="611640" y="33289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5" name="TextShape 14"/>
          <p:cNvSpPr txBox="1"/>
          <p:nvPr/>
        </p:nvSpPr>
        <p:spPr>
          <a:xfrm>
            <a:off x="1042920" y="3336120"/>
            <a:ext cx="66574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 místě realizace projektu snadno viditelném pro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6" name="TextShape 15"/>
          <p:cNvSpPr txBox="1"/>
          <p:nvPr/>
        </p:nvSpPr>
        <p:spPr>
          <a:xfrm>
            <a:off x="1042920" y="3705120"/>
            <a:ext cx="6015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veřejnost, jako jsou vstupní prostory budovy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37" name="TextShape 16"/>
          <p:cNvSpPr txBox="1"/>
          <p:nvPr/>
        </p:nvSpPr>
        <p:spPr>
          <a:xfrm>
            <a:off x="1026000" y="424548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38" name="TextShape 17"/>
          <p:cNvSpPr txBox="1"/>
          <p:nvPr/>
        </p:nvSpPr>
        <p:spPr>
          <a:xfrm>
            <a:off x="1277640" y="4203360"/>
            <a:ext cx="6735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Pokud je projekt realizován na více místech, bude umístěn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39" name="TextShape 18"/>
          <p:cNvSpPr txBox="1"/>
          <p:nvPr/>
        </p:nvSpPr>
        <p:spPr>
          <a:xfrm>
            <a:off x="1277640" y="4507920"/>
            <a:ext cx="2817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 všech těchto místech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0" name="TextShape 19"/>
          <p:cNvSpPr txBox="1"/>
          <p:nvPr/>
        </p:nvSpPr>
        <p:spPr>
          <a:xfrm>
            <a:off x="1026000" y="49316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41" name="TextShape 20"/>
          <p:cNvSpPr txBox="1"/>
          <p:nvPr/>
        </p:nvSpPr>
        <p:spPr>
          <a:xfrm>
            <a:off x="1277640" y="4889520"/>
            <a:ext cx="6706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Pokud nelze umístit plakát v místě realizace projektu, bude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2" name="TextShape 21"/>
          <p:cNvSpPr txBox="1"/>
          <p:nvPr/>
        </p:nvSpPr>
        <p:spPr>
          <a:xfrm>
            <a:off x="1277640" y="5194440"/>
            <a:ext cx="2829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umístěn v sídle příjemce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3" name="TextShape 22"/>
          <p:cNvSpPr txBox="1"/>
          <p:nvPr/>
        </p:nvSpPr>
        <p:spPr>
          <a:xfrm>
            <a:off x="1026000" y="56174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44" name="TextShape 23"/>
          <p:cNvSpPr txBox="1"/>
          <p:nvPr/>
        </p:nvSpPr>
        <p:spPr>
          <a:xfrm>
            <a:off x="1277640" y="5575320"/>
            <a:ext cx="7101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Pokud příjemce realizuje více projektů OPZ v jednom místě, je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5" name="TextShape 24"/>
          <p:cNvSpPr txBox="1"/>
          <p:nvPr/>
        </p:nvSpPr>
        <p:spPr>
          <a:xfrm>
            <a:off x="1277640" y="5880240"/>
            <a:ext cx="6752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možné pro všechny tyto projekty umístit pouze jeden plakát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6" name="TextShape 25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8" name="Obrázek 27" descr="Obsah obrázku kreslení&#10;&#10;Popis byl vytvořen automaticky">
            <a:extLst>
              <a:ext uri="{FF2B5EF4-FFF2-40B4-BE49-F238E27FC236}">
                <a16:creationId xmlns:a16="http://schemas.microsoft.com/office/drawing/2014/main" id="{5C73706A-E489-4A80-A487-A2A5E6FBF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48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49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50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pic>
        <p:nvPicPr>
          <p:cNvPr id="751" name="Obrázek 750"/>
          <p:cNvPicPr/>
          <p:nvPr/>
        </p:nvPicPr>
        <p:blipFill>
          <a:blip r:embed="rId2"/>
          <a:stretch/>
        </p:blipFill>
        <p:spPr>
          <a:xfrm>
            <a:off x="683280" y="1329840"/>
            <a:ext cx="7848720" cy="5212080"/>
          </a:xfrm>
          <a:prstGeom prst="rect">
            <a:avLst/>
          </a:prstGeom>
          <a:ln>
            <a:noFill/>
          </a:ln>
        </p:spPr>
      </p:pic>
      <p:sp>
        <p:nvSpPr>
          <p:cNvPr id="752" name="TextShape 5"/>
          <p:cNvSpPr txBox="1"/>
          <p:nvPr/>
        </p:nvSpPr>
        <p:spPr>
          <a:xfrm>
            <a:off x="395640" y="322560"/>
            <a:ext cx="36172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POVINNÝ PLAKÁT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753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E4982854-5D3D-4B89-A206-7C308840F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5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5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5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58" name="TextShape 5"/>
          <p:cNvSpPr txBox="1"/>
          <p:nvPr/>
        </p:nvSpPr>
        <p:spPr>
          <a:xfrm>
            <a:off x="395640" y="322560"/>
            <a:ext cx="32104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WEB 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ÍJEMCE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759" name="TextShape 6"/>
          <p:cNvSpPr txBox="1"/>
          <p:nvPr/>
        </p:nvSpPr>
        <p:spPr>
          <a:xfrm>
            <a:off x="611640" y="1550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0" name="TextShape 7"/>
          <p:cNvSpPr txBox="1"/>
          <p:nvPr/>
        </p:nvSpPr>
        <p:spPr>
          <a:xfrm>
            <a:off x="1042920" y="1557360"/>
            <a:ext cx="70308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Logo ESF na webových stránkách příjemce, včetně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1" name="TextShape 8"/>
          <p:cNvSpPr txBox="1"/>
          <p:nvPr/>
        </p:nvSpPr>
        <p:spPr>
          <a:xfrm>
            <a:off x="1042920" y="1926000"/>
            <a:ext cx="5628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příp. profilů projektu na sociálních sítích.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2" name="TextShape 9"/>
          <p:cNvSpPr txBox="1"/>
          <p:nvPr/>
        </p:nvSpPr>
        <p:spPr>
          <a:xfrm>
            <a:off x="611640" y="244044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3" name="TextShape 10"/>
          <p:cNvSpPr txBox="1"/>
          <p:nvPr/>
        </p:nvSpPr>
        <p:spPr>
          <a:xfrm>
            <a:off x="1042920" y="2447640"/>
            <a:ext cx="73540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Logo ESF na viditelném místě v horní části obrazovky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4" name="TextShape 11"/>
          <p:cNvSpPr txBox="1"/>
          <p:nvPr/>
        </p:nvSpPr>
        <p:spPr>
          <a:xfrm>
            <a:off x="1042920" y="2814840"/>
            <a:ext cx="2899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bez nutnosti rolovat.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5" name="TextShape 12"/>
          <p:cNvSpPr txBox="1"/>
          <p:nvPr/>
        </p:nvSpPr>
        <p:spPr>
          <a:xfrm>
            <a:off x="611640" y="33289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6" name="TextShape 13"/>
          <p:cNvSpPr txBox="1"/>
          <p:nvPr/>
        </p:nvSpPr>
        <p:spPr>
          <a:xfrm>
            <a:off x="1042920" y="3336120"/>
            <a:ext cx="6879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Při umístění více log v řadě, logo ESF zcela vlevo.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67" name="TextShape 1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7" name="Obrázek 16" descr="Obsah obrázku kreslení&#10;&#10;Popis byl vytvořen automaticky">
            <a:extLst>
              <a:ext uri="{FF2B5EF4-FFF2-40B4-BE49-F238E27FC236}">
                <a16:creationId xmlns:a16="http://schemas.microsoft.com/office/drawing/2014/main" id="{7B7CE437-36FE-4125-B530-DBB41D5B1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6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7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7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72" name="TextShape 5"/>
          <p:cNvSpPr txBox="1"/>
          <p:nvPr/>
        </p:nvSpPr>
        <p:spPr>
          <a:xfrm>
            <a:off x="395640" y="322560"/>
            <a:ext cx="221508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PUBLICITA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773" name="TextShape 6"/>
          <p:cNvSpPr txBox="1"/>
          <p:nvPr/>
        </p:nvSpPr>
        <p:spPr>
          <a:xfrm>
            <a:off x="323640" y="137232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74" name="TextShape 7"/>
          <p:cNvSpPr txBox="1"/>
          <p:nvPr/>
        </p:nvSpPr>
        <p:spPr>
          <a:xfrm>
            <a:off x="754920" y="1377000"/>
            <a:ext cx="85334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Generátor  povinné  publicity  ESIF  je  nutné  použít  pro  vytvoření  povinného  plakátu,  který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75" name="TextShape 8"/>
          <p:cNvSpPr txBox="1"/>
          <p:nvPr/>
        </p:nvSpPr>
        <p:spPr>
          <a:xfrm>
            <a:off x="754920" y="1669680"/>
            <a:ext cx="80870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musí každý příjemce podpory umístit v místě realizace projektu (ev. dočasná/stálá deska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76" name="Freeform 9"/>
          <p:cNvSpPr/>
          <p:nvPr/>
        </p:nvSpPr>
        <p:spPr>
          <a:xfrm>
            <a:off x="1905120" y="2166480"/>
            <a:ext cx="2407320" cy="15840"/>
          </a:xfrm>
          <a:custGeom>
            <a:avLst/>
            <a:gdLst/>
            <a:ahLst/>
            <a:cxnLst/>
            <a:rect l="0" t="0" r="r" b="b"/>
            <a:pathLst>
              <a:path w="6687" h="44">
                <a:moveTo>
                  <a:pt x="0" y="0"/>
                </a:moveTo>
                <a:lnTo>
                  <a:pt x="6686" y="0"/>
                </a:lnTo>
                <a:lnTo>
                  <a:pt x="6686" y="43"/>
                </a:lnTo>
                <a:lnTo>
                  <a:pt x="0" y="43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77" name="TextShape 10"/>
          <p:cNvSpPr txBox="1"/>
          <p:nvPr/>
        </p:nvSpPr>
        <p:spPr>
          <a:xfrm>
            <a:off x="754920" y="1962360"/>
            <a:ext cx="36720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či billboard). http://publicita.dotaceeu.cz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778" name="TextShape 11"/>
          <p:cNvSpPr txBox="1"/>
          <p:nvPr/>
        </p:nvSpPr>
        <p:spPr>
          <a:xfrm>
            <a:off x="754920" y="237168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pic>
        <p:nvPicPr>
          <p:cNvPr id="779" name="Obrázek 778"/>
          <p:cNvPicPr/>
          <p:nvPr/>
        </p:nvPicPr>
        <p:blipFill>
          <a:blip r:embed="rId2"/>
          <a:stretch/>
        </p:blipFill>
        <p:spPr>
          <a:xfrm>
            <a:off x="1404720" y="2526840"/>
            <a:ext cx="6545160" cy="1334160"/>
          </a:xfrm>
          <a:prstGeom prst="rect">
            <a:avLst/>
          </a:prstGeom>
          <a:ln>
            <a:noFill/>
          </a:ln>
        </p:spPr>
      </p:pic>
      <p:pic>
        <p:nvPicPr>
          <p:cNvPr id="780" name="Obrázek 779"/>
          <p:cNvPicPr/>
          <p:nvPr/>
        </p:nvPicPr>
        <p:blipFill>
          <a:blip r:embed="rId3"/>
          <a:stretch/>
        </p:blipFill>
        <p:spPr>
          <a:xfrm>
            <a:off x="1404720" y="4203000"/>
            <a:ext cx="6545160" cy="1332360"/>
          </a:xfrm>
          <a:prstGeom prst="rect">
            <a:avLst/>
          </a:prstGeom>
          <a:ln>
            <a:noFill/>
          </a:ln>
        </p:spPr>
      </p:pic>
      <p:sp>
        <p:nvSpPr>
          <p:cNvPr id="781" name="TextShape 12"/>
          <p:cNvSpPr txBox="1"/>
          <p:nvPr/>
        </p:nvSpPr>
        <p:spPr>
          <a:xfrm>
            <a:off x="754920" y="28926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782" name="TextShape 13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23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8" name="Obrázek 17" descr="Obsah obrázku kreslení&#10;&#10;Popis byl vytvořen automaticky">
            <a:extLst>
              <a:ext uri="{FF2B5EF4-FFF2-40B4-BE49-F238E27FC236}">
                <a16:creationId xmlns:a16="http://schemas.microsoft.com/office/drawing/2014/main" id="{98AEB353-D838-4623-A241-19E64A8259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84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85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86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87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88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90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1" name="TextShape 8"/>
          <p:cNvSpPr txBox="1"/>
          <p:nvPr/>
        </p:nvSpPr>
        <p:spPr>
          <a:xfrm>
            <a:off x="2823840" y="2887920"/>
            <a:ext cx="352584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PLÁN AKTIVIT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792" name="TextShape 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B83B4BE4-AEC6-4422-A56E-6E7BEE7B6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94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95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96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97" name="TextShape 5"/>
          <p:cNvSpPr txBox="1"/>
          <p:nvPr/>
        </p:nvSpPr>
        <p:spPr>
          <a:xfrm>
            <a:off x="395640" y="322560"/>
            <a:ext cx="51091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PLÁN AKTIVIT PROJEKTU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798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25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799" name="TextShape 7"/>
          <p:cNvSpPr txBox="1"/>
          <p:nvPr/>
        </p:nvSpPr>
        <p:spPr>
          <a:xfrm>
            <a:off x="1747440" y="28645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00" name="TextShape 8"/>
          <p:cNvSpPr txBox="1"/>
          <p:nvPr/>
        </p:nvSpPr>
        <p:spPr>
          <a:xfrm>
            <a:off x="1747440" y="31388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01" name="TextShape 9"/>
          <p:cNvSpPr txBox="1"/>
          <p:nvPr/>
        </p:nvSpPr>
        <p:spPr>
          <a:xfrm>
            <a:off x="395640" y="1568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2" name="TextShape 10"/>
          <p:cNvSpPr txBox="1"/>
          <p:nvPr/>
        </p:nvSpPr>
        <p:spPr>
          <a:xfrm>
            <a:off x="826920" y="1573920"/>
            <a:ext cx="7895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ŘO  si  může  vyžádat  plán  aktivit  projektu  na  období  1  –  6  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síc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,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3" name="TextShape 11"/>
          <p:cNvSpPr txBox="1"/>
          <p:nvPr/>
        </p:nvSpPr>
        <p:spPr>
          <a:xfrm>
            <a:off x="826920" y="1863720"/>
            <a:ext cx="5831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to i opakovaně, až na celou dobu realizace projektu.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4" name="TextShape 12"/>
          <p:cNvSpPr txBox="1"/>
          <p:nvPr/>
        </p:nvSpPr>
        <p:spPr>
          <a:xfrm>
            <a:off x="395640" y="23000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5" name="TextShape 13"/>
          <p:cNvSpPr txBox="1"/>
          <p:nvPr/>
        </p:nvSpPr>
        <p:spPr>
          <a:xfrm>
            <a:off x="826920" y="2305440"/>
            <a:ext cx="549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Plán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6" name="TextShape 14"/>
          <p:cNvSpPr txBox="1"/>
          <p:nvPr/>
        </p:nvSpPr>
        <p:spPr>
          <a:xfrm>
            <a:off x="1488960" y="2305440"/>
            <a:ext cx="683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aktivit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7" name="TextShape 15"/>
          <p:cNvSpPr txBox="1"/>
          <p:nvPr/>
        </p:nvSpPr>
        <p:spPr>
          <a:xfrm>
            <a:off x="2286000" y="2305440"/>
            <a:ext cx="697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slouží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8" name="TextShape 16"/>
          <p:cNvSpPr txBox="1"/>
          <p:nvPr/>
        </p:nvSpPr>
        <p:spPr>
          <a:xfrm>
            <a:off x="3096360" y="2305440"/>
            <a:ext cx="429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ŘO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09" name="TextShape 17"/>
          <p:cNvSpPr txBox="1"/>
          <p:nvPr/>
        </p:nvSpPr>
        <p:spPr>
          <a:xfrm>
            <a:off x="3637080" y="230544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0" name="TextShape 18"/>
          <p:cNvSpPr txBox="1"/>
          <p:nvPr/>
        </p:nvSpPr>
        <p:spPr>
          <a:xfrm>
            <a:off x="3936960" y="2305440"/>
            <a:ext cx="11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provádění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1" name="TextShape 19"/>
          <p:cNvSpPr txBox="1"/>
          <p:nvPr/>
        </p:nvSpPr>
        <p:spPr>
          <a:xfrm>
            <a:off x="5192280" y="2305440"/>
            <a:ext cx="1555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neohlášených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2" name="TextShape 20"/>
          <p:cNvSpPr txBox="1"/>
          <p:nvPr/>
        </p:nvSpPr>
        <p:spPr>
          <a:xfrm>
            <a:off x="6867000" y="2305440"/>
            <a:ext cx="791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kontrol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3" name="TextShape 21"/>
          <p:cNvSpPr txBox="1"/>
          <p:nvPr/>
        </p:nvSpPr>
        <p:spPr>
          <a:xfrm>
            <a:off x="7772040" y="2305440"/>
            <a:ext cx="103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realizace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4" name="TextShape 22"/>
          <p:cNvSpPr txBox="1"/>
          <p:nvPr/>
        </p:nvSpPr>
        <p:spPr>
          <a:xfrm>
            <a:off x="826920" y="2595240"/>
            <a:ext cx="3874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pro snížení rizika podvodu.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5" name="TextShape 23"/>
          <p:cNvSpPr txBox="1"/>
          <p:nvPr/>
        </p:nvSpPr>
        <p:spPr>
          <a:xfrm>
            <a:off x="395640" y="29556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6" name="TextShape 24"/>
          <p:cNvSpPr txBox="1"/>
          <p:nvPr/>
        </p:nvSpPr>
        <p:spPr>
          <a:xfrm>
            <a:off x="826920" y="2961000"/>
            <a:ext cx="7747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Výzva k předložení plánu aktivit a jeho doložení probíhá prostřednictvím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7" name="TextShape 25"/>
          <p:cNvSpPr txBox="1"/>
          <p:nvPr/>
        </p:nvSpPr>
        <p:spPr>
          <a:xfrm>
            <a:off x="826920" y="3250800"/>
            <a:ext cx="2218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depeše v MS2014+.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8" name="TextShape 26"/>
          <p:cNvSpPr txBox="1"/>
          <p:nvPr/>
        </p:nvSpPr>
        <p:spPr>
          <a:xfrm>
            <a:off x="395640" y="36874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19" name="TextShape 27"/>
          <p:cNvSpPr txBox="1"/>
          <p:nvPr/>
        </p:nvSpPr>
        <p:spPr>
          <a:xfrm>
            <a:off x="826920" y="3692880"/>
            <a:ext cx="8056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Příjemce  má  vždy  nejmén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2 týdny  na  zpracování  a  předložení  plánu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0" name="TextShape 28"/>
          <p:cNvSpPr txBox="1"/>
          <p:nvPr/>
        </p:nvSpPr>
        <p:spPr>
          <a:xfrm>
            <a:off x="826920" y="3982320"/>
            <a:ext cx="750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aktivit.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1" name="TextShape 29"/>
          <p:cNvSpPr txBox="1"/>
          <p:nvPr/>
        </p:nvSpPr>
        <p:spPr>
          <a:xfrm>
            <a:off x="395640" y="44190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2" name="Freeform 30"/>
          <p:cNvSpPr/>
          <p:nvPr/>
        </p:nvSpPr>
        <p:spPr>
          <a:xfrm>
            <a:off x="6710760" y="4667040"/>
            <a:ext cx="2036880" cy="26640"/>
          </a:xfrm>
          <a:custGeom>
            <a:avLst/>
            <a:gdLst/>
            <a:ahLst/>
            <a:cxnLst/>
            <a:rect l="0" t="0" r="r" b="b"/>
            <a:pathLst>
              <a:path w="5658" h="74">
                <a:moveTo>
                  <a:pt x="0" y="0"/>
                </a:moveTo>
                <a:lnTo>
                  <a:pt x="5657" y="0"/>
                </a:lnTo>
                <a:lnTo>
                  <a:pt x="5657" y="73"/>
                </a:lnTo>
                <a:lnTo>
                  <a:pt x="0" y="73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823" name="TextShape 31"/>
          <p:cNvSpPr txBox="1"/>
          <p:nvPr/>
        </p:nvSpPr>
        <p:spPr>
          <a:xfrm>
            <a:off x="826920" y="4424400"/>
            <a:ext cx="796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Předkládá  se  ve  form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tabulky  ve  formátu  .xls  dle  vzoru  na  esfcr.cz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4" name="TextShape 32"/>
          <p:cNvSpPr txBox="1"/>
          <p:nvPr/>
        </p:nvSpPr>
        <p:spPr>
          <a:xfrm>
            <a:off x="826920" y="4714200"/>
            <a:ext cx="7758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(složka Dokumenty, záložka Pokyny k vypln</a:t>
            </a:r>
            <a:r>
              <a:rPr lang="en-US" sz="1900" b="0" i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zprávy o realizaci), která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5" name="TextShape 33"/>
          <p:cNvSpPr txBox="1"/>
          <p:nvPr/>
        </p:nvSpPr>
        <p:spPr>
          <a:xfrm>
            <a:off x="826920" y="5004000"/>
            <a:ext cx="7587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 elektronicky podepsaná osobou oprávněnou jednat za příjemce vůči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6" name="TextShape 34"/>
          <p:cNvSpPr txBox="1"/>
          <p:nvPr/>
        </p:nvSpPr>
        <p:spPr>
          <a:xfrm>
            <a:off x="826920" y="5293440"/>
            <a:ext cx="496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ŘO.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7" name="TextShape 35"/>
          <p:cNvSpPr txBox="1"/>
          <p:nvPr/>
        </p:nvSpPr>
        <p:spPr>
          <a:xfrm>
            <a:off x="395640" y="57301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8" name="TextShape 36"/>
          <p:cNvSpPr txBox="1"/>
          <p:nvPr/>
        </p:nvSpPr>
        <p:spPr>
          <a:xfrm>
            <a:off x="826920" y="5735520"/>
            <a:ext cx="4583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Zahrnuje všechny skupinové akce pro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829" name="TextShape 37"/>
          <p:cNvSpPr txBox="1"/>
          <p:nvPr/>
        </p:nvSpPr>
        <p:spPr>
          <a:xfrm>
            <a:off x="826920" y="61610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pic>
        <p:nvPicPr>
          <p:cNvPr id="40" name="Obrázek 39" descr="Obsah obrázku kreslení&#10;&#10;Popis byl vytvořen automaticky">
            <a:extLst>
              <a:ext uri="{FF2B5EF4-FFF2-40B4-BE49-F238E27FC236}">
                <a16:creationId xmlns:a16="http://schemas.microsoft.com/office/drawing/2014/main" id="{08593672-C65B-4447-A7CD-DF2935DBB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84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4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84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44" name="TextShape 5"/>
          <p:cNvSpPr txBox="1"/>
          <p:nvPr/>
        </p:nvSpPr>
        <p:spPr>
          <a:xfrm>
            <a:off x="395640" y="322560"/>
            <a:ext cx="49507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ÚDAJE V PLÁNU AKTIVIT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845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27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846" name="TextShape 7"/>
          <p:cNvSpPr txBox="1"/>
          <p:nvPr/>
        </p:nvSpPr>
        <p:spPr>
          <a:xfrm>
            <a:off x="1747440" y="28645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47" name="TextShape 8"/>
          <p:cNvSpPr txBox="1"/>
          <p:nvPr/>
        </p:nvSpPr>
        <p:spPr>
          <a:xfrm>
            <a:off x="1747440" y="31388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48" name="TextShape 9"/>
          <p:cNvSpPr txBox="1"/>
          <p:nvPr/>
        </p:nvSpPr>
        <p:spPr>
          <a:xfrm>
            <a:off x="1718640" y="3093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49" name="Freeform 10"/>
          <p:cNvSpPr/>
          <p:nvPr/>
        </p:nvSpPr>
        <p:spPr>
          <a:xfrm>
            <a:off x="70200" y="2208240"/>
            <a:ext cx="4552920" cy="3971160"/>
          </a:xfrm>
          <a:custGeom>
            <a:avLst/>
            <a:gdLst/>
            <a:ahLst/>
            <a:cxnLst/>
            <a:rect l="0" t="0" r="r" b="b"/>
            <a:pathLst>
              <a:path w="12647" h="11031">
                <a:moveTo>
                  <a:pt x="0" y="0"/>
                </a:moveTo>
                <a:lnTo>
                  <a:pt x="12646" y="0"/>
                </a:lnTo>
                <a:lnTo>
                  <a:pt x="12646" y="11030"/>
                </a:lnTo>
                <a:lnTo>
                  <a:pt x="0" y="11030"/>
                </a:lnTo>
                <a:lnTo>
                  <a:pt x="0" y="0"/>
                </a:lnTo>
              </a:path>
            </a:pathLst>
          </a:custGeom>
          <a:solidFill>
            <a:srgbClr val="87CCF7"/>
          </a:solidFill>
          <a:ln>
            <a:noFill/>
          </a:ln>
        </p:spPr>
      </p:sp>
      <p:sp>
        <p:nvSpPr>
          <p:cNvPr id="850" name="TextShape 11"/>
          <p:cNvSpPr txBox="1"/>
          <p:nvPr/>
        </p:nvSpPr>
        <p:spPr>
          <a:xfrm>
            <a:off x="1718640" y="33678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1" name="TextShape 12"/>
          <p:cNvSpPr txBox="1"/>
          <p:nvPr/>
        </p:nvSpPr>
        <p:spPr>
          <a:xfrm>
            <a:off x="162000" y="22705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2" name="TextShape 13"/>
          <p:cNvSpPr txBox="1"/>
          <p:nvPr/>
        </p:nvSpPr>
        <p:spPr>
          <a:xfrm>
            <a:off x="162000" y="25448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3" name="TextShape 14"/>
          <p:cNvSpPr txBox="1"/>
          <p:nvPr/>
        </p:nvSpPr>
        <p:spPr>
          <a:xfrm>
            <a:off x="448560" y="2544840"/>
            <a:ext cx="1372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datum akce;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4" name="TextShape 15"/>
          <p:cNvSpPr txBox="1"/>
          <p:nvPr/>
        </p:nvSpPr>
        <p:spPr>
          <a:xfrm>
            <a:off x="162000" y="28191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5" name="TextShape 16"/>
          <p:cNvSpPr txBox="1"/>
          <p:nvPr/>
        </p:nvSpPr>
        <p:spPr>
          <a:xfrm>
            <a:off x="448560" y="2819160"/>
            <a:ext cx="2018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čas zahájení akce;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6" name="TextShape 17"/>
          <p:cNvSpPr txBox="1"/>
          <p:nvPr/>
        </p:nvSpPr>
        <p:spPr>
          <a:xfrm>
            <a:off x="162000" y="30934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7" name="TextShape 18"/>
          <p:cNvSpPr txBox="1"/>
          <p:nvPr/>
        </p:nvSpPr>
        <p:spPr>
          <a:xfrm>
            <a:off x="448560" y="3093480"/>
            <a:ext cx="2082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čas ukončení akce;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8" name="TextShape 19"/>
          <p:cNvSpPr txBox="1"/>
          <p:nvPr/>
        </p:nvSpPr>
        <p:spPr>
          <a:xfrm>
            <a:off x="162000" y="33681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59" name="TextShape 20"/>
          <p:cNvSpPr txBox="1"/>
          <p:nvPr/>
        </p:nvSpPr>
        <p:spPr>
          <a:xfrm>
            <a:off x="448560" y="3368160"/>
            <a:ext cx="4059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plánovaný čas pro přestávky (přerušení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0" name="TextShape 21"/>
          <p:cNvSpPr txBox="1"/>
          <p:nvPr/>
        </p:nvSpPr>
        <p:spPr>
          <a:xfrm>
            <a:off x="448560" y="3642480"/>
            <a:ext cx="3390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akce) v délce více než 15 minut;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1" name="TextShape 22"/>
          <p:cNvSpPr txBox="1"/>
          <p:nvPr/>
        </p:nvSpPr>
        <p:spPr>
          <a:xfrm>
            <a:off x="162000" y="39168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2" name="TextShape 23"/>
          <p:cNvSpPr txBox="1"/>
          <p:nvPr/>
        </p:nvSpPr>
        <p:spPr>
          <a:xfrm>
            <a:off x="448560" y="3916800"/>
            <a:ext cx="4174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název akce a krátký popis obsahu akce;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3" name="TextShape 24"/>
          <p:cNvSpPr txBox="1"/>
          <p:nvPr/>
        </p:nvSpPr>
        <p:spPr>
          <a:xfrm>
            <a:off x="162000" y="4191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4" name="TextShape 25"/>
          <p:cNvSpPr txBox="1"/>
          <p:nvPr/>
        </p:nvSpPr>
        <p:spPr>
          <a:xfrm>
            <a:off x="448560" y="4191120"/>
            <a:ext cx="3745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místo konání akce (obec, ulice, číslo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5" name="TextShape 26"/>
          <p:cNvSpPr txBox="1"/>
          <p:nvPr/>
        </p:nvSpPr>
        <p:spPr>
          <a:xfrm>
            <a:off x="448560" y="4465440"/>
            <a:ext cx="3833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popisné, včetně označení místnosti);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6" name="TextShape 27"/>
          <p:cNvSpPr txBox="1"/>
          <p:nvPr/>
        </p:nvSpPr>
        <p:spPr>
          <a:xfrm>
            <a:off x="162000" y="4740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7" name="TextShape 28"/>
          <p:cNvSpPr txBox="1"/>
          <p:nvPr/>
        </p:nvSpPr>
        <p:spPr>
          <a:xfrm>
            <a:off x="448560" y="4740120"/>
            <a:ext cx="1675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realizátor akce;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8" name="TextShape 29"/>
          <p:cNvSpPr txBox="1"/>
          <p:nvPr/>
        </p:nvSpPr>
        <p:spPr>
          <a:xfrm>
            <a:off x="162000" y="50144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69" name="TextShape 30"/>
          <p:cNvSpPr txBox="1"/>
          <p:nvPr/>
        </p:nvSpPr>
        <p:spPr>
          <a:xfrm>
            <a:off x="448560" y="5014440"/>
            <a:ext cx="38808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zda se jedná o akci pouze pro cílovou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0" name="TextShape 31"/>
          <p:cNvSpPr txBox="1"/>
          <p:nvPr/>
        </p:nvSpPr>
        <p:spPr>
          <a:xfrm>
            <a:off x="448560" y="5288760"/>
            <a:ext cx="3411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skupinu projektu, nebo i pro další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1" name="TextShape 32"/>
          <p:cNvSpPr txBox="1"/>
          <p:nvPr/>
        </p:nvSpPr>
        <p:spPr>
          <a:xfrm>
            <a:off x="448560" y="5563080"/>
            <a:ext cx="801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osoby;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2" name="Freeform 33"/>
          <p:cNvSpPr/>
          <p:nvPr/>
        </p:nvSpPr>
        <p:spPr>
          <a:xfrm>
            <a:off x="4599360" y="2214000"/>
            <a:ext cx="4461840" cy="3971160"/>
          </a:xfrm>
          <a:custGeom>
            <a:avLst/>
            <a:gdLst/>
            <a:ahLst/>
            <a:cxnLst/>
            <a:rect l="0" t="0" r="r" b="b"/>
            <a:pathLst>
              <a:path w="12394" h="11031">
                <a:moveTo>
                  <a:pt x="0" y="0"/>
                </a:moveTo>
                <a:lnTo>
                  <a:pt x="12393" y="0"/>
                </a:lnTo>
                <a:lnTo>
                  <a:pt x="12393" y="11030"/>
                </a:lnTo>
                <a:lnTo>
                  <a:pt x="0" y="11030"/>
                </a:lnTo>
                <a:lnTo>
                  <a:pt x="0" y="0"/>
                </a:lnTo>
              </a:path>
            </a:pathLst>
          </a:custGeom>
          <a:solidFill>
            <a:srgbClr val="DDDDDD"/>
          </a:solidFill>
          <a:ln>
            <a:noFill/>
          </a:ln>
        </p:spPr>
      </p:sp>
      <p:sp>
        <p:nvSpPr>
          <p:cNvPr id="873" name="TextShape 34"/>
          <p:cNvSpPr txBox="1"/>
          <p:nvPr/>
        </p:nvSpPr>
        <p:spPr>
          <a:xfrm>
            <a:off x="162000" y="58377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4" name="TextShape 35"/>
          <p:cNvSpPr txBox="1"/>
          <p:nvPr/>
        </p:nvSpPr>
        <p:spPr>
          <a:xfrm>
            <a:off x="4691520" y="22759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5" name="TextShape 36"/>
          <p:cNvSpPr txBox="1"/>
          <p:nvPr/>
        </p:nvSpPr>
        <p:spPr>
          <a:xfrm>
            <a:off x="4691520" y="25502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6" name="TextShape 37"/>
          <p:cNvSpPr txBox="1"/>
          <p:nvPr/>
        </p:nvSpPr>
        <p:spPr>
          <a:xfrm>
            <a:off x="4978080" y="2550240"/>
            <a:ext cx="1966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název provozovny;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7" name="TextShape 38"/>
          <p:cNvSpPr txBox="1"/>
          <p:nvPr/>
        </p:nvSpPr>
        <p:spPr>
          <a:xfrm>
            <a:off x="4691520" y="28249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8" name="TextShape 39"/>
          <p:cNvSpPr txBox="1"/>
          <p:nvPr/>
        </p:nvSpPr>
        <p:spPr>
          <a:xfrm>
            <a:off x="4978080" y="2824920"/>
            <a:ext cx="36414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krátký popis poskytovaných služeb;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79" name="TextShape 40"/>
          <p:cNvSpPr txBox="1"/>
          <p:nvPr/>
        </p:nvSpPr>
        <p:spPr>
          <a:xfrm>
            <a:off x="4691520" y="30992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0" name="TextShape 41"/>
          <p:cNvSpPr txBox="1"/>
          <p:nvPr/>
        </p:nvSpPr>
        <p:spPr>
          <a:xfrm>
            <a:off x="4978080" y="3099240"/>
            <a:ext cx="3463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adresa poskytování služeb (obec,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1" name="TextShape 42"/>
          <p:cNvSpPr txBox="1"/>
          <p:nvPr/>
        </p:nvSpPr>
        <p:spPr>
          <a:xfrm>
            <a:off x="4978440" y="3373560"/>
            <a:ext cx="3780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ulice, číslo popisné, včetně označení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2" name="TextShape 43"/>
          <p:cNvSpPr txBox="1"/>
          <p:nvPr/>
        </p:nvSpPr>
        <p:spPr>
          <a:xfrm>
            <a:off x="4978440" y="3647880"/>
            <a:ext cx="1119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místnosti);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3" name="TextShape 44"/>
          <p:cNvSpPr txBox="1"/>
          <p:nvPr/>
        </p:nvSpPr>
        <p:spPr>
          <a:xfrm>
            <a:off x="4691520" y="3922200"/>
            <a:ext cx="228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4" name="TextShape 45"/>
          <p:cNvSpPr txBox="1"/>
          <p:nvPr/>
        </p:nvSpPr>
        <p:spPr>
          <a:xfrm>
            <a:off x="4978440" y="3922200"/>
            <a:ext cx="3996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specifikace provozní doby (dny v týdnu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5" name="TextShape 46"/>
          <p:cNvSpPr txBox="1"/>
          <p:nvPr/>
        </p:nvSpPr>
        <p:spPr>
          <a:xfrm>
            <a:off x="4978440" y="4196880"/>
            <a:ext cx="3388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 přesnou otevírací dobu, včetně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6" name="TextShape 47"/>
          <p:cNvSpPr txBox="1"/>
          <p:nvPr/>
        </p:nvSpPr>
        <p:spPr>
          <a:xfrm>
            <a:off x="4978440" y="4471200"/>
            <a:ext cx="3678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případných přestávek v jednotlivých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7" name="TextShape 48"/>
          <p:cNvSpPr txBox="1"/>
          <p:nvPr/>
        </p:nvSpPr>
        <p:spPr>
          <a:xfrm>
            <a:off x="4978440" y="474552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dnech);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8" name="TextShape 49"/>
          <p:cNvSpPr txBox="1"/>
          <p:nvPr/>
        </p:nvSpPr>
        <p:spPr>
          <a:xfrm>
            <a:off x="4691520" y="50198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89" name="Freeform 50"/>
          <p:cNvSpPr/>
          <p:nvPr/>
        </p:nvSpPr>
        <p:spPr>
          <a:xfrm>
            <a:off x="1158120" y="1559160"/>
            <a:ext cx="2377080" cy="370080"/>
          </a:xfrm>
          <a:custGeom>
            <a:avLst/>
            <a:gdLst/>
            <a:ahLst/>
            <a:cxnLst/>
            <a:rect l="0" t="0" r="r" b="b"/>
            <a:pathLst>
              <a:path w="6603" h="1028">
                <a:moveTo>
                  <a:pt x="0" y="0"/>
                </a:moveTo>
                <a:lnTo>
                  <a:pt x="6602" y="0"/>
                </a:lnTo>
                <a:lnTo>
                  <a:pt x="6602" y="1027"/>
                </a:lnTo>
                <a:lnTo>
                  <a:pt x="0" y="1027"/>
                </a:lnTo>
                <a:lnTo>
                  <a:pt x="0" y="0"/>
                </a:lnTo>
              </a:path>
            </a:pathLst>
          </a:custGeom>
          <a:solidFill>
            <a:srgbClr val="87CCF7"/>
          </a:solidFill>
          <a:ln>
            <a:noFill/>
          </a:ln>
        </p:spPr>
      </p:sp>
      <p:sp>
        <p:nvSpPr>
          <p:cNvPr id="890" name="TextShape 51"/>
          <p:cNvSpPr txBox="1"/>
          <p:nvPr/>
        </p:nvSpPr>
        <p:spPr>
          <a:xfrm>
            <a:off x="4978080" y="5019840"/>
            <a:ext cx="1420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provozovatel.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91" name="Freeform 52"/>
          <p:cNvSpPr/>
          <p:nvPr/>
        </p:nvSpPr>
        <p:spPr>
          <a:xfrm>
            <a:off x="5137560" y="1565640"/>
            <a:ext cx="3385440" cy="370080"/>
          </a:xfrm>
          <a:custGeom>
            <a:avLst/>
            <a:gdLst/>
            <a:ahLst/>
            <a:cxnLst/>
            <a:rect l="0" t="0" r="r" b="b"/>
            <a:pathLst>
              <a:path w="9404" h="1028">
                <a:moveTo>
                  <a:pt x="0" y="0"/>
                </a:moveTo>
                <a:lnTo>
                  <a:pt x="9403" y="0"/>
                </a:lnTo>
                <a:lnTo>
                  <a:pt x="9403" y="1027"/>
                </a:lnTo>
                <a:lnTo>
                  <a:pt x="0" y="1027"/>
                </a:lnTo>
                <a:lnTo>
                  <a:pt x="0" y="0"/>
                </a:lnTo>
              </a:path>
            </a:pathLst>
          </a:custGeom>
          <a:solidFill>
            <a:srgbClr val="DDDDDD"/>
          </a:solidFill>
          <a:ln>
            <a:noFill/>
          </a:ln>
        </p:spPr>
      </p:sp>
      <p:sp>
        <p:nvSpPr>
          <p:cNvPr id="892" name="TextShape 53"/>
          <p:cNvSpPr txBox="1"/>
          <p:nvPr/>
        </p:nvSpPr>
        <p:spPr>
          <a:xfrm>
            <a:off x="1249920" y="1621080"/>
            <a:ext cx="1914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Jednorázové akce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893" name="TextShape 54"/>
          <p:cNvSpPr txBox="1"/>
          <p:nvPr/>
        </p:nvSpPr>
        <p:spPr>
          <a:xfrm>
            <a:off x="5230080" y="1627560"/>
            <a:ext cx="2957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Provozovny, služby klient</a:t>
            </a:r>
            <a:r>
              <a:rPr lang="en-US" sz="18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 </a:t>
            </a:r>
            <a:endParaRPr lang="en-US" sz="1800" b="0" strike="noStrike" spc="-1">
              <a:latin typeface="Times New Roman"/>
            </a:endParaRPr>
          </a:p>
        </p:txBody>
      </p:sp>
      <p:pic>
        <p:nvPicPr>
          <p:cNvPr id="57" name="Obrázek 56" descr="Obsah obrázku kreslení&#10;&#10;Popis byl vytvořen automaticky">
            <a:extLst>
              <a:ext uri="{FF2B5EF4-FFF2-40B4-BE49-F238E27FC236}">
                <a16:creationId xmlns:a16="http://schemas.microsoft.com/office/drawing/2014/main" id="{8B1D9D96-8D90-4CEF-8358-D46229BAF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89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9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89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98" name="TextShape 5"/>
          <p:cNvSpPr txBox="1"/>
          <p:nvPr/>
        </p:nvSpPr>
        <p:spPr>
          <a:xfrm>
            <a:off x="261720" y="145687"/>
            <a:ext cx="714384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PLÁN AKTIVIT PROJEKTU –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SANKCE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899" name="TextShape 6"/>
          <p:cNvSpPr txBox="1"/>
          <p:nvPr/>
        </p:nvSpPr>
        <p:spPr>
          <a:xfrm>
            <a:off x="514800" y="1568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0" name="TextShape 7"/>
          <p:cNvSpPr txBox="1"/>
          <p:nvPr/>
        </p:nvSpPr>
        <p:spPr>
          <a:xfrm>
            <a:off x="946080" y="1573920"/>
            <a:ext cx="7489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Sankce za nepředložení plánu aktivit: 0,5 % z celkové částky dotace.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1" name="TextShape 8"/>
          <p:cNvSpPr txBox="1"/>
          <p:nvPr/>
        </p:nvSpPr>
        <p:spPr>
          <a:xfrm>
            <a:off x="514800" y="20102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2" name="TextShape 9"/>
          <p:cNvSpPr txBox="1"/>
          <p:nvPr/>
        </p:nvSpPr>
        <p:spPr>
          <a:xfrm>
            <a:off x="946080" y="2016000"/>
            <a:ext cx="769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Pokud  ŘO  při  kontrole  na  místě  identifikuje,  že  aktivita,  která  byla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3" name="TextShape 10"/>
          <p:cNvSpPr txBox="1"/>
          <p:nvPr/>
        </p:nvSpPr>
        <p:spPr>
          <a:xfrm>
            <a:off x="946080" y="2305440"/>
            <a:ext cx="7559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nahlášena v plánu aktivit projektu na daném místě a ve stanovený čas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4" name="TextShape 11"/>
          <p:cNvSpPr txBox="1"/>
          <p:nvPr/>
        </p:nvSpPr>
        <p:spPr>
          <a:xfrm>
            <a:off x="946080" y="2595240"/>
            <a:ext cx="5445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neprobíhá, jedná se o porušení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tové kázn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5" name="TextShape 12"/>
          <p:cNvSpPr txBox="1"/>
          <p:nvPr/>
        </p:nvSpPr>
        <p:spPr>
          <a:xfrm>
            <a:off x="514800" y="30319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6" name="TextShape 13"/>
          <p:cNvSpPr txBox="1"/>
          <p:nvPr/>
        </p:nvSpPr>
        <p:spPr>
          <a:xfrm>
            <a:off x="946080" y="3037320"/>
            <a:ext cx="738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Sankce za porušení rozpočtové kázně: 2 % z celkové částky dotace.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7" name="TextShape 1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28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908" name="TextShape 15"/>
          <p:cNvSpPr txBox="1"/>
          <p:nvPr/>
        </p:nvSpPr>
        <p:spPr>
          <a:xfrm>
            <a:off x="514800" y="43052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09" name="TextShape 16"/>
          <p:cNvSpPr txBox="1"/>
          <p:nvPr/>
        </p:nvSpPr>
        <p:spPr>
          <a:xfrm>
            <a:off x="946080" y="4311000"/>
            <a:ext cx="7905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Příjemce  poskytl  ŘO  aktualizaci  plánu  aktivitu  projektu,  ve  které  měl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0" name="TextShape 17"/>
          <p:cNvSpPr txBox="1"/>
          <p:nvPr/>
        </p:nvSpPr>
        <p:spPr>
          <a:xfrm>
            <a:off x="946080" y="4600800"/>
            <a:ext cx="7518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ŘO možnost získat informaci o změně místa či termínu konání aktivity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1" name="TextShape 18"/>
          <p:cNvSpPr txBox="1"/>
          <p:nvPr/>
        </p:nvSpPr>
        <p:spPr>
          <a:xfrm>
            <a:off x="946080" y="4890240"/>
            <a:ext cx="3298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(či jejím zrušení bez náhrady).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2" name="TextShape 19"/>
          <p:cNvSpPr txBox="1"/>
          <p:nvPr/>
        </p:nvSpPr>
        <p:spPr>
          <a:xfrm>
            <a:off x="514800" y="53269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3" name="TextShape 20"/>
          <p:cNvSpPr txBox="1"/>
          <p:nvPr/>
        </p:nvSpPr>
        <p:spPr>
          <a:xfrm>
            <a:off x="946080" y="5332320"/>
            <a:ext cx="103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Nekonání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4" name="TextShape 21"/>
          <p:cNvSpPr txBox="1"/>
          <p:nvPr/>
        </p:nvSpPr>
        <p:spPr>
          <a:xfrm>
            <a:off x="2167920" y="5332320"/>
            <a:ext cx="803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aktivity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5" name="TextShape 22"/>
          <p:cNvSpPr txBox="1"/>
          <p:nvPr/>
        </p:nvSpPr>
        <p:spPr>
          <a:xfrm>
            <a:off x="3092400" y="5332320"/>
            <a:ext cx="1139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zapříčinily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6" name="TextShape 23"/>
          <p:cNvSpPr txBox="1"/>
          <p:nvPr/>
        </p:nvSpPr>
        <p:spPr>
          <a:xfrm>
            <a:off x="4357080" y="533232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okolnosti,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7" name="TextShape 24"/>
          <p:cNvSpPr txBox="1"/>
          <p:nvPr/>
        </p:nvSpPr>
        <p:spPr>
          <a:xfrm>
            <a:off x="5565240" y="533232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které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8" name="TextShape 25"/>
          <p:cNvSpPr txBox="1"/>
          <p:nvPr/>
        </p:nvSpPr>
        <p:spPr>
          <a:xfrm>
            <a:off x="6288480" y="5332320"/>
            <a:ext cx="99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příjemce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19" name="TextShape 26"/>
          <p:cNvSpPr txBox="1"/>
          <p:nvPr/>
        </p:nvSpPr>
        <p:spPr>
          <a:xfrm>
            <a:off x="7405560" y="5332320"/>
            <a:ext cx="1300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postupující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20" name="TextShape 27"/>
          <p:cNvSpPr txBox="1"/>
          <p:nvPr/>
        </p:nvSpPr>
        <p:spPr>
          <a:xfrm>
            <a:off x="946080" y="5622120"/>
            <a:ext cx="2533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 náležitou péčí nemohl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21" name="TextShape 28"/>
          <p:cNvSpPr txBox="1"/>
          <p:nvPr/>
        </p:nvSpPr>
        <p:spPr>
          <a:xfrm>
            <a:off x="3578760" y="5622120"/>
            <a:ext cx="5014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ovlivnit ani předvídat (např. náhlé onemocnění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22" name="TextShape 29"/>
          <p:cNvSpPr txBox="1"/>
          <p:nvPr/>
        </p:nvSpPr>
        <p:spPr>
          <a:xfrm>
            <a:off x="946080" y="5911560"/>
            <a:ext cx="4773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lektora). Toto je příjemce povinen prokázat.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23" name="TextShape 30"/>
          <p:cNvSpPr txBox="1"/>
          <p:nvPr/>
        </p:nvSpPr>
        <p:spPr>
          <a:xfrm>
            <a:off x="946080" y="63824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924" name="TextShape 31"/>
          <p:cNvSpPr txBox="1"/>
          <p:nvPr/>
        </p:nvSpPr>
        <p:spPr>
          <a:xfrm>
            <a:off x="606240" y="3707280"/>
            <a:ext cx="963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Výjimky: </a:t>
            </a:r>
            <a:endParaRPr lang="en-US" sz="1900" b="0" strike="noStrike" spc="-1">
              <a:latin typeface="Times New Roman"/>
            </a:endParaRPr>
          </a:p>
        </p:txBody>
      </p:sp>
      <p:pic>
        <p:nvPicPr>
          <p:cNvPr id="35" name="Obrázek 34" descr="Obsah obrázku kreslení&#10;&#10;Popis byl vytvořen automaticky">
            <a:extLst>
              <a:ext uri="{FF2B5EF4-FFF2-40B4-BE49-F238E27FC236}">
                <a16:creationId xmlns:a16="http://schemas.microsoft.com/office/drawing/2014/main" id="{C197A21D-C556-4C4B-951D-D2FD4D300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926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27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28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29" name="TextShape 5"/>
          <p:cNvSpPr txBox="1"/>
          <p:nvPr/>
        </p:nvSpPr>
        <p:spPr>
          <a:xfrm>
            <a:off x="395640" y="322560"/>
            <a:ext cx="60112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AKTUALIZACE PLÁNU AKTIVIT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930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29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931" name="TextShape 7"/>
          <p:cNvSpPr txBox="1"/>
          <p:nvPr/>
        </p:nvSpPr>
        <p:spPr>
          <a:xfrm>
            <a:off x="1747440" y="28645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932" name="TextShape 8"/>
          <p:cNvSpPr txBox="1"/>
          <p:nvPr/>
        </p:nvSpPr>
        <p:spPr>
          <a:xfrm>
            <a:off x="1747440" y="31388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933" name="TextShape 9"/>
          <p:cNvSpPr txBox="1"/>
          <p:nvPr/>
        </p:nvSpPr>
        <p:spPr>
          <a:xfrm>
            <a:off x="539640" y="1825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34" name="TextShape 10"/>
          <p:cNvSpPr txBox="1"/>
          <p:nvPr/>
        </p:nvSpPr>
        <p:spPr>
          <a:xfrm>
            <a:off x="970920" y="1831320"/>
            <a:ext cx="4026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Prostřednictvím depeše v MS 2014+.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35" name="TextShape 11"/>
          <p:cNvSpPr txBox="1"/>
          <p:nvPr/>
        </p:nvSpPr>
        <p:spPr>
          <a:xfrm>
            <a:off x="539640" y="23468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36" name="Freeform 12"/>
          <p:cNvSpPr/>
          <p:nvPr/>
        </p:nvSpPr>
        <p:spPr>
          <a:xfrm>
            <a:off x="6681240" y="2595600"/>
            <a:ext cx="1995480" cy="26640"/>
          </a:xfrm>
          <a:custGeom>
            <a:avLst/>
            <a:gdLst/>
            <a:ahLst/>
            <a:cxnLst/>
            <a:rect l="0" t="0" r="r" b="b"/>
            <a:pathLst>
              <a:path w="5543" h="74">
                <a:moveTo>
                  <a:pt x="0" y="0"/>
                </a:moveTo>
                <a:lnTo>
                  <a:pt x="5542" y="0"/>
                </a:lnTo>
                <a:lnTo>
                  <a:pt x="5542" y="73"/>
                </a:lnTo>
                <a:lnTo>
                  <a:pt x="0" y="73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37" name="TextShape 13"/>
          <p:cNvSpPr txBox="1"/>
          <p:nvPr/>
        </p:nvSpPr>
        <p:spPr>
          <a:xfrm>
            <a:off x="970920" y="2352240"/>
            <a:ext cx="7224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Předkládá se ve form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tabulky ve formátu .xls dle vzoru na esfcr.cz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38" name="TextShape 14"/>
          <p:cNvSpPr txBox="1"/>
          <p:nvPr/>
        </p:nvSpPr>
        <p:spPr>
          <a:xfrm>
            <a:off x="970920" y="2721240"/>
            <a:ext cx="7758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(složka Dokumenty, záložka Pokyny k vypln</a:t>
            </a:r>
            <a:r>
              <a:rPr lang="en-US" sz="1900" b="0" i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zprávy o realizaci), která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39" name="TextShape 15"/>
          <p:cNvSpPr txBox="1"/>
          <p:nvPr/>
        </p:nvSpPr>
        <p:spPr>
          <a:xfrm>
            <a:off x="970920" y="3088800"/>
            <a:ext cx="7561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  elektronicky  podepsaná  osobou  oprávněnou  jednat  za  příjemce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0" name="TextShape 16"/>
          <p:cNvSpPr txBox="1"/>
          <p:nvPr/>
        </p:nvSpPr>
        <p:spPr>
          <a:xfrm>
            <a:off x="970920" y="3457800"/>
            <a:ext cx="991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vůči ŘO.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1" name="TextShape 17"/>
          <p:cNvSpPr txBox="1"/>
          <p:nvPr/>
        </p:nvSpPr>
        <p:spPr>
          <a:xfrm>
            <a:off x="539640" y="39733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2" name="TextShape 18"/>
          <p:cNvSpPr txBox="1"/>
          <p:nvPr/>
        </p:nvSpPr>
        <p:spPr>
          <a:xfrm>
            <a:off x="970920" y="3979080"/>
            <a:ext cx="6714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Aktivitu lze změnit nejpozději 3 pracovní dny před nahlášeným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3" name="TextShape 19"/>
          <p:cNvSpPr txBox="1"/>
          <p:nvPr/>
        </p:nvSpPr>
        <p:spPr>
          <a:xfrm>
            <a:off x="970920" y="4346640"/>
            <a:ext cx="7588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termínem (tzn. mezi nahlášením a termínem akce zůstávají 2 pracovní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4" name="TextShape 20"/>
          <p:cNvSpPr txBox="1"/>
          <p:nvPr/>
        </p:nvSpPr>
        <p:spPr>
          <a:xfrm>
            <a:off x="970920" y="471528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dny).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5" name="TextShape 21"/>
          <p:cNvSpPr txBox="1"/>
          <p:nvPr/>
        </p:nvSpPr>
        <p:spPr>
          <a:xfrm>
            <a:off x="539640" y="52308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6" name="TextShape 22"/>
          <p:cNvSpPr txBox="1"/>
          <p:nvPr/>
        </p:nvSpPr>
        <p:spPr>
          <a:xfrm>
            <a:off x="970920" y="5236560"/>
            <a:ext cx="7087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Nespln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povinnosti nahlásit 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 aktualizaci plánu aktivit 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7" name="TextShape 23"/>
          <p:cNvSpPr txBox="1"/>
          <p:nvPr/>
        </p:nvSpPr>
        <p:spPr>
          <a:xfrm>
            <a:off x="970920" y="5604120"/>
            <a:ext cx="3849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není porušením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tové kázn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48" name="TextShape 24"/>
          <p:cNvSpPr txBox="1"/>
          <p:nvPr/>
        </p:nvSpPr>
        <p:spPr>
          <a:xfrm>
            <a:off x="970920" y="60674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pic>
        <p:nvPicPr>
          <p:cNvPr id="27" name="Obrázek 26" descr="Obsah obrázku kreslení&#10;&#10;Popis byl vytvořen automaticky">
            <a:extLst>
              <a:ext uri="{FF2B5EF4-FFF2-40B4-BE49-F238E27FC236}">
                <a16:creationId xmlns:a16="http://schemas.microsoft.com/office/drawing/2014/main" id="{3EB7DBF7-6143-4233-9277-EEE8EB3C4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501" y="-7227"/>
            <a:ext cx="4890499" cy="80626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950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51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52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53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54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56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7" name="TextShape 8"/>
          <p:cNvSpPr txBox="1"/>
          <p:nvPr/>
        </p:nvSpPr>
        <p:spPr>
          <a:xfrm>
            <a:off x="1028160" y="3464280"/>
            <a:ext cx="716184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ZP</a:t>
            </a:r>
            <a:r>
              <a:rPr lang="en-US" sz="40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SOBILÉ A NEZP</a:t>
            </a:r>
            <a:r>
              <a:rPr lang="en-US" sz="40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SOBILÉ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958" name="TextShape 9"/>
          <p:cNvSpPr txBox="1"/>
          <p:nvPr/>
        </p:nvSpPr>
        <p:spPr>
          <a:xfrm>
            <a:off x="3593520" y="4074120"/>
            <a:ext cx="211608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VÝDAJE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959" name="TextShape 1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4" name="Obrázek 13" descr="Obsah obrázku kreslení&#10;&#10;Popis byl vytvořen automaticky">
            <a:extLst>
              <a:ext uri="{FF2B5EF4-FFF2-40B4-BE49-F238E27FC236}">
                <a16:creationId xmlns:a16="http://schemas.microsoft.com/office/drawing/2014/main" id="{708DE3C8-6EEB-49FF-AD94-AFC8A5D65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7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7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8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79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81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TextShape 8"/>
          <p:cNvSpPr txBox="1"/>
          <p:nvPr/>
        </p:nvSpPr>
        <p:spPr>
          <a:xfrm>
            <a:off x="2838960" y="3426120"/>
            <a:ext cx="405756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ROZHODNUTÍ O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83" name="TextShape 9"/>
          <p:cNvSpPr txBox="1"/>
          <p:nvPr/>
        </p:nvSpPr>
        <p:spPr>
          <a:xfrm>
            <a:off x="2023560" y="4035600"/>
            <a:ext cx="563652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POSKYTNUTÍ DOTACE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84" name="TextShape 10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4" name="Obrázek 13" descr="Obsah obrázku kreslení&#10;&#10;Popis byl vytvořen automaticky">
            <a:extLst>
              <a:ext uri="{FF2B5EF4-FFF2-40B4-BE49-F238E27FC236}">
                <a16:creationId xmlns:a16="http://schemas.microsoft.com/office/drawing/2014/main" id="{E169A198-10B4-46F8-8AAC-C598092DF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96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6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6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64" name="TextShape 5"/>
          <p:cNvSpPr txBox="1"/>
          <p:nvPr/>
        </p:nvSpPr>
        <p:spPr>
          <a:xfrm>
            <a:off x="395640" y="322560"/>
            <a:ext cx="468108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SOB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FINANCOVÁNÍ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965" name="TextShape 6"/>
          <p:cNvSpPr txBox="1"/>
          <p:nvPr/>
        </p:nvSpPr>
        <p:spPr>
          <a:xfrm>
            <a:off x="827640" y="1825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66" name="TextShape 7"/>
          <p:cNvSpPr txBox="1"/>
          <p:nvPr/>
        </p:nvSpPr>
        <p:spPr>
          <a:xfrm>
            <a:off x="1258920" y="1831320"/>
            <a:ext cx="5145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Aplikován režim Ex ante (zálohové financování)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67" name="TextShape 8"/>
          <p:cNvSpPr txBox="1"/>
          <p:nvPr/>
        </p:nvSpPr>
        <p:spPr>
          <a:xfrm>
            <a:off x="827640" y="23468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68" name="TextShape 9"/>
          <p:cNvSpPr txBox="1"/>
          <p:nvPr/>
        </p:nvSpPr>
        <p:spPr>
          <a:xfrm>
            <a:off x="1258920" y="2352240"/>
            <a:ext cx="414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Zálohové platby dle finan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ního plánu: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69" name="TextShape 10"/>
          <p:cNvSpPr txBox="1"/>
          <p:nvPr/>
        </p:nvSpPr>
        <p:spPr>
          <a:xfrm>
            <a:off x="1242360" y="282528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70" name="TextShape 11"/>
          <p:cNvSpPr txBox="1"/>
          <p:nvPr/>
        </p:nvSpPr>
        <p:spPr>
          <a:xfrm>
            <a:off x="1493640" y="2787120"/>
            <a:ext cx="2091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1. zálohová platba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1" name="TextShape 12"/>
          <p:cNvSpPr txBox="1"/>
          <p:nvPr/>
        </p:nvSpPr>
        <p:spPr>
          <a:xfrm>
            <a:off x="1493640" y="3092040"/>
            <a:ext cx="6557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= až do výše 100 % dotace, obvykle ve výši 30 % nebo 50 %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2" name="TextShape 13"/>
          <p:cNvSpPr txBox="1"/>
          <p:nvPr/>
        </p:nvSpPr>
        <p:spPr>
          <a:xfrm>
            <a:off x="1242360" y="351108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73" name="TextShape 14"/>
          <p:cNvSpPr txBox="1"/>
          <p:nvPr/>
        </p:nvSpPr>
        <p:spPr>
          <a:xfrm>
            <a:off x="1493640" y="3472920"/>
            <a:ext cx="2385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další zálohové platby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4" name="TextShape 15"/>
          <p:cNvSpPr txBox="1"/>
          <p:nvPr/>
        </p:nvSpPr>
        <p:spPr>
          <a:xfrm>
            <a:off x="1493640" y="3853800"/>
            <a:ext cx="6771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= součet vzniklých a zároveň vyúčtovaných způsobilých výdajů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5" name="TextShape 16"/>
          <p:cNvSpPr txBox="1"/>
          <p:nvPr/>
        </p:nvSpPr>
        <p:spPr>
          <a:xfrm>
            <a:off x="1242360" y="427356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76" name="TextShape 17"/>
          <p:cNvSpPr txBox="1"/>
          <p:nvPr/>
        </p:nvSpPr>
        <p:spPr>
          <a:xfrm>
            <a:off x="1493640" y="4235400"/>
            <a:ext cx="6313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záv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 platba/vratka dle vyúčtování zálohových plateb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7" name="TextShape 18"/>
          <p:cNvSpPr txBox="1"/>
          <p:nvPr/>
        </p:nvSpPr>
        <p:spPr>
          <a:xfrm>
            <a:off x="1493640" y="4539960"/>
            <a:ext cx="3431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skutečně prokázaných výdajů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78" name="TextShape 19"/>
          <p:cNvSpPr txBox="1"/>
          <p:nvPr/>
        </p:nvSpPr>
        <p:spPr>
          <a:xfrm>
            <a:off x="1258920" y="495036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979" name="TextShape 2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3" name="Obrázek 22" descr="Obsah obrázku kreslení&#10;&#10;Popis byl vytvořen automaticky">
            <a:extLst>
              <a:ext uri="{FF2B5EF4-FFF2-40B4-BE49-F238E27FC236}">
                <a16:creationId xmlns:a16="http://schemas.microsoft.com/office/drawing/2014/main" id="{40E09B5E-5B78-4ECA-A635-5DC0CFDBB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98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8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98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984" name="TextShape 5"/>
          <p:cNvSpPr txBox="1"/>
          <p:nvPr/>
        </p:nvSpPr>
        <p:spPr>
          <a:xfrm>
            <a:off x="395640" y="322560"/>
            <a:ext cx="409284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SOBILÉ VÝDAJE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985" name="TextShape 6"/>
          <p:cNvSpPr txBox="1"/>
          <p:nvPr/>
        </p:nvSpPr>
        <p:spPr>
          <a:xfrm>
            <a:off x="467280" y="1903320"/>
            <a:ext cx="4704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Všechny výdaje musejí spl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ň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ovat podmínku: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86" name="TextShape 7"/>
          <p:cNvSpPr txBox="1"/>
          <p:nvPr/>
        </p:nvSpPr>
        <p:spPr>
          <a:xfrm>
            <a:off x="882000" y="23774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87" name="TextShape 8"/>
          <p:cNvSpPr txBox="1"/>
          <p:nvPr/>
        </p:nvSpPr>
        <p:spPr>
          <a:xfrm>
            <a:off x="1133640" y="2338920"/>
            <a:ext cx="1622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Hospodárnosti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88" name="TextShape 9"/>
          <p:cNvSpPr txBox="1"/>
          <p:nvPr/>
        </p:nvSpPr>
        <p:spPr>
          <a:xfrm>
            <a:off x="882000" y="275868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89" name="TextShape 10"/>
          <p:cNvSpPr txBox="1"/>
          <p:nvPr/>
        </p:nvSpPr>
        <p:spPr>
          <a:xfrm>
            <a:off x="1133640" y="2720160"/>
            <a:ext cx="1299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Efektivnosti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0" name="TextShape 11"/>
          <p:cNvSpPr txBox="1"/>
          <p:nvPr/>
        </p:nvSpPr>
        <p:spPr>
          <a:xfrm>
            <a:off x="882000" y="313956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91" name="TextShape 12"/>
          <p:cNvSpPr txBox="1"/>
          <p:nvPr/>
        </p:nvSpPr>
        <p:spPr>
          <a:xfrm>
            <a:off x="1133640" y="3101400"/>
            <a:ext cx="1058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Účelnosti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2" name="TextShape 13"/>
          <p:cNvSpPr txBox="1"/>
          <p:nvPr/>
        </p:nvSpPr>
        <p:spPr>
          <a:xfrm>
            <a:off x="882000" y="352080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993" name="TextShape 14"/>
          <p:cNvSpPr txBox="1"/>
          <p:nvPr/>
        </p:nvSpPr>
        <p:spPr>
          <a:xfrm>
            <a:off x="1133640" y="3482280"/>
            <a:ext cx="3577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Vznikly v době realizace 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4" name="TextShape 15"/>
          <p:cNvSpPr txBox="1"/>
          <p:nvPr/>
        </p:nvSpPr>
        <p:spPr>
          <a:xfrm>
            <a:off x="1133640" y="38635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5" name="TextShape 16"/>
          <p:cNvSpPr txBox="1"/>
          <p:nvPr/>
        </p:nvSpPr>
        <p:spPr>
          <a:xfrm>
            <a:off x="467280" y="43243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6" name="TextShape 17"/>
          <p:cNvSpPr txBox="1"/>
          <p:nvPr/>
        </p:nvSpPr>
        <p:spPr>
          <a:xfrm>
            <a:off x="898920" y="4330080"/>
            <a:ext cx="683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Řídicí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7" name="TextShape 18"/>
          <p:cNvSpPr txBox="1"/>
          <p:nvPr/>
        </p:nvSpPr>
        <p:spPr>
          <a:xfrm>
            <a:off x="1708920" y="4330080"/>
            <a:ext cx="685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orgán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8" name="TextShape 19"/>
          <p:cNvSpPr txBox="1"/>
          <p:nvPr/>
        </p:nvSpPr>
        <p:spPr>
          <a:xfrm>
            <a:off x="2522520" y="4330080"/>
            <a:ext cx="590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(ŘO)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999" name="TextShape 20"/>
          <p:cNvSpPr txBox="1"/>
          <p:nvPr/>
        </p:nvSpPr>
        <p:spPr>
          <a:xfrm>
            <a:off x="3238920" y="4330080"/>
            <a:ext cx="255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0" name="TextShape 21"/>
          <p:cNvSpPr txBox="1"/>
          <p:nvPr/>
        </p:nvSpPr>
        <p:spPr>
          <a:xfrm>
            <a:off x="3620880" y="4330080"/>
            <a:ext cx="1073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oprávněn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1" name="TextShape 22"/>
          <p:cNvSpPr txBox="1"/>
          <p:nvPr/>
        </p:nvSpPr>
        <p:spPr>
          <a:xfrm>
            <a:off x="4825080" y="4330080"/>
            <a:ext cx="2415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2" name="TextShape 23"/>
          <p:cNvSpPr txBox="1"/>
          <p:nvPr/>
        </p:nvSpPr>
        <p:spPr>
          <a:xfrm>
            <a:off x="5195160" y="433008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od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3" name="TextShape 24"/>
          <p:cNvSpPr txBox="1"/>
          <p:nvPr/>
        </p:nvSpPr>
        <p:spPr>
          <a:xfrm>
            <a:off x="5658120" y="4330080"/>
            <a:ext cx="99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příjemce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4" name="TextShape 25"/>
          <p:cNvSpPr txBox="1"/>
          <p:nvPr/>
        </p:nvSpPr>
        <p:spPr>
          <a:xfrm>
            <a:off x="6779520" y="4330080"/>
            <a:ext cx="898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vyžádat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5" name="TextShape 26"/>
          <p:cNvSpPr txBox="1"/>
          <p:nvPr/>
        </p:nvSpPr>
        <p:spPr>
          <a:xfrm>
            <a:off x="7804800" y="4330080"/>
            <a:ext cx="857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jakýkoli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6" name="TextShape 27"/>
          <p:cNvSpPr txBox="1"/>
          <p:nvPr/>
        </p:nvSpPr>
        <p:spPr>
          <a:xfrm>
            <a:off x="898920" y="4698720"/>
            <a:ext cx="7895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dokument,  který  je  nezbytný  pro  ověření  způsobilosti  výdajů  v  rámci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7" name="TextShape 28"/>
          <p:cNvSpPr txBox="1"/>
          <p:nvPr/>
        </p:nvSpPr>
        <p:spPr>
          <a:xfrm>
            <a:off x="898920" y="5066640"/>
            <a:ext cx="7829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 (a  může  se  jednat  i  o  dokument,  který  vznikl  v  době  před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8" name="TextShape 29"/>
          <p:cNvSpPr txBox="1"/>
          <p:nvPr/>
        </p:nvSpPr>
        <p:spPr>
          <a:xfrm>
            <a:off x="898920" y="5435280"/>
            <a:ext cx="3285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zahájením realizace projektu).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09" name="TextShape 30"/>
          <p:cNvSpPr txBox="1"/>
          <p:nvPr/>
        </p:nvSpPr>
        <p:spPr>
          <a:xfrm>
            <a:off x="898920" y="589896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010" name="TextShape 31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4" name="Obrázek 33" descr="Obsah obrázku kreslení&#10;&#10;Popis byl vytvořen automaticky">
            <a:extLst>
              <a:ext uri="{FF2B5EF4-FFF2-40B4-BE49-F238E27FC236}">
                <a16:creationId xmlns:a16="http://schemas.microsoft.com/office/drawing/2014/main" id="{502C2BBA-7A64-4364-A122-1FA509A7F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012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13" name="Freeform 3"/>
          <p:cNvSpPr/>
          <p:nvPr/>
        </p:nvSpPr>
        <p:spPr>
          <a:xfrm>
            <a:off x="-1081" y="13284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14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15" name="TextShape 5"/>
          <p:cNvSpPr txBox="1"/>
          <p:nvPr/>
        </p:nvSpPr>
        <p:spPr>
          <a:xfrm>
            <a:off x="395640" y="322560"/>
            <a:ext cx="617292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REÁLNÉ VYKAZOVÁNÍ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VÝDAJ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016" name="TextShape 6"/>
          <p:cNvSpPr txBox="1"/>
          <p:nvPr/>
        </p:nvSpPr>
        <p:spPr>
          <a:xfrm>
            <a:off x="540000" y="1609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17" name="TextShape 7"/>
          <p:cNvSpPr txBox="1"/>
          <p:nvPr/>
        </p:nvSpPr>
        <p:spPr>
          <a:xfrm>
            <a:off x="971280" y="1614960"/>
            <a:ext cx="6915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Režim financování projektu metodou skute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vzniklých výdaj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18" name="TextShape 8"/>
          <p:cNvSpPr txBox="1"/>
          <p:nvPr/>
        </p:nvSpPr>
        <p:spPr>
          <a:xfrm>
            <a:off x="954360" y="20894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019" name="TextShape 9"/>
          <p:cNvSpPr txBox="1"/>
          <p:nvPr/>
        </p:nvSpPr>
        <p:spPr>
          <a:xfrm>
            <a:off x="1206000" y="2050920"/>
            <a:ext cx="6832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stanovení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způsobilosti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na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základě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vykázání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skutečně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084A8B"/>
                </a:solidFill>
                <a:latin typeface="Arial"/>
              </a:rPr>
              <a:t>vzniklých</a:t>
            </a:r>
            <a:r>
              <a:rPr lang="en-US" sz="1900" b="0" strike="noStrike" spc="-1" dirty="0">
                <a:solidFill>
                  <a:srgbClr val="084A8B"/>
                </a:solidFill>
                <a:latin typeface="Arial"/>
              </a:rPr>
              <a:t>  </a:t>
            </a:r>
            <a:endParaRPr lang="en-US" sz="1900" b="0" strike="noStrike" spc="-1" dirty="0">
              <a:latin typeface="Times New Roman"/>
            </a:endParaRPr>
          </a:p>
        </p:txBody>
      </p:sp>
      <p:sp>
        <p:nvSpPr>
          <p:cNvPr id="1020" name="TextShape 10"/>
          <p:cNvSpPr txBox="1"/>
          <p:nvPr/>
        </p:nvSpPr>
        <p:spPr>
          <a:xfrm>
            <a:off x="1206000" y="2356200"/>
            <a:ext cx="2346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uhrazených výdajů;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1" name="TextShape 11"/>
          <p:cNvSpPr txBox="1"/>
          <p:nvPr/>
        </p:nvSpPr>
        <p:spPr>
          <a:xfrm>
            <a:off x="954360" y="27752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022" name="TextShape 12"/>
          <p:cNvSpPr txBox="1"/>
          <p:nvPr/>
        </p:nvSpPr>
        <p:spPr>
          <a:xfrm>
            <a:off x="1206000" y="2737080"/>
            <a:ext cx="7197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způsobilé výdaje na základě doložení účetního, daňového či jiného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3" name="TextShape 13"/>
          <p:cNvSpPr txBox="1"/>
          <p:nvPr/>
        </p:nvSpPr>
        <p:spPr>
          <a:xfrm>
            <a:off x="1206000" y="3042000"/>
            <a:ext cx="979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dokladu.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4" name="TextShape 14"/>
          <p:cNvSpPr txBox="1"/>
          <p:nvPr/>
        </p:nvSpPr>
        <p:spPr>
          <a:xfrm>
            <a:off x="540000" y="35028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5" name="TextShape 15"/>
          <p:cNvSpPr txBox="1"/>
          <p:nvPr/>
        </p:nvSpPr>
        <p:spPr>
          <a:xfrm>
            <a:off x="971280" y="3508200"/>
            <a:ext cx="7297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asová zp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sobilost = datum vzniku nákladu musí spadat do období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6" name="TextShape 16"/>
          <p:cNvSpPr txBox="1"/>
          <p:nvPr/>
        </p:nvSpPr>
        <p:spPr>
          <a:xfrm>
            <a:off x="971280" y="3877200"/>
            <a:ext cx="2024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realizace projektu.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7" name="TextShape 17"/>
          <p:cNvSpPr txBox="1"/>
          <p:nvPr/>
        </p:nvSpPr>
        <p:spPr>
          <a:xfrm>
            <a:off x="540000" y="43916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8" name="TextShape 18"/>
          <p:cNvSpPr txBox="1"/>
          <p:nvPr/>
        </p:nvSpPr>
        <p:spPr>
          <a:xfrm>
            <a:off x="971280" y="4397040"/>
            <a:ext cx="6293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Úhrada výdaje = vždy je třeba mít doklad o úhradě výdaje.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29" name="TextShape 1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33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2" name="Obrázek 21" descr="Obsah obrázku kreslení&#10;&#10;Popis byl vytvořen automaticky">
            <a:extLst>
              <a:ext uri="{FF2B5EF4-FFF2-40B4-BE49-F238E27FC236}">
                <a16:creationId xmlns:a16="http://schemas.microsoft.com/office/drawing/2014/main" id="{73EFD1A7-1B20-452A-91E4-D95ADAC09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03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3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3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34" name="TextShape 5"/>
          <p:cNvSpPr txBox="1"/>
          <p:nvPr/>
        </p:nvSpPr>
        <p:spPr>
          <a:xfrm>
            <a:off x="395640" y="322560"/>
            <a:ext cx="47721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DOKLADOVÁNÍ VÝDAJ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035" name="TextShape 6"/>
          <p:cNvSpPr txBox="1"/>
          <p:nvPr/>
        </p:nvSpPr>
        <p:spPr>
          <a:xfrm>
            <a:off x="971280" y="14130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036" name="TextShape 7"/>
          <p:cNvSpPr txBox="1"/>
          <p:nvPr/>
        </p:nvSpPr>
        <p:spPr>
          <a:xfrm>
            <a:off x="540000" y="19868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37" name="TextShape 8"/>
          <p:cNvSpPr txBox="1"/>
          <p:nvPr/>
        </p:nvSpPr>
        <p:spPr>
          <a:xfrm>
            <a:off x="971280" y="1992600"/>
            <a:ext cx="6981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Veškeré výdaje, které svojí povahou spadají do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ímých náklad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38" name="TextShape 9"/>
          <p:cNvSpPr txBox="1"/>
          <p:nvPr/>
        </p:nvSpPr>
        <p:spPr>
          <a:xfrm>
            <a:off x="971280" y="2361240"/>
            <a:ext cx="5267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(PN) musí být příjemce schopen doložit.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39" name="TextShape 10"/>
          <p:cNvSpPr txBox="1"/>
          <p:nvPr/>
        </p:nvSpPr>
        <p:spPr>
          <a:xfrm>
            <a:off x="971280" y="288108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0" name="TextShape 11"/>
          <p:cNvSpPr txBox="1"/>
          <p:nvPr/>
        </p:nvSpPr>
        <p:spPr>
          <a:xfrm>
            <a:off x="540000" y="33969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1" name="TextShape 12"/>
          <p:cNvSpPr txBox="1"/>
          <p:nvPr/>
        </p:nvSpPr>
        <p:spPr>
          <a:xfrm>
            <a:off x="971280" y="3402360"/>
            <a:ext cx="71715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Originály doklad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musí být označeny registračním číslem projektu.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2" name="TextShape 13"/>
          <p:cNvSpPr txBox="1"/>
          <p:nvPr/>
        </p:nvSpPr>
        <p:spPr>
          <a:xfrm>
            <a:off x="971280" y="39236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3" name="TextShape 14"/>
          <p:cNvSpPr txBox="1"/>
          <p:nvPr/>
        </p:nvSpPr>
        <p:spPr>
          <a:xfrm>
            <a:off x="540000" y="44380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4" name="TextShape 15"/>
          <p:cNvSpPr txBox="1"/>
          <p:nvPr/>
        </p:nvSpPr>
        <p:spPr>
          <a:xfrm>
            <a:off x="971280" y="4443840"/>
            <a:ext cx="689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 IS KP2014+ je třeba naskenovat všechny doklady, z nichž je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5" name="TextShape 16"/>
          <p:cNvSpPr txBox="1"/>
          <p:nvPr/>
        </p:nvSpPr>
        <p:spPr>
          <a:xfrm>
            <a:off x="971280" y="4812480"/>
            <a:ext cx="6968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nárokována částka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esahující 10 000 K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, a s nimi také doklady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6" name="TextShape 17"/>
          <p:cNvSpPr txBox="1"/>
          <p:nvPr/>
        </p:nvSpPr>
        <p:spPr>
          <a:xfrm>
            <a:off x="971280" y="5181480"/>
            <a:ext cx="1367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 zaplacení.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47" name="TextShape 18"/>
          <p:cNvSpPr txBox="1"/>
          <p:nvPr/>
        </p:nvSpPr>
        <p:spPr>
          <a:xfrm>
            <a:off x="971280" y="564336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048" name="TextShape 19"/>
          <p:cNvSpPr txBox="1"/>
          <p:nvPr/>
        </p:nvSpPr>
        <p:spPr>
          <a:xfrm>
            <a:off x="971280" y="61646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049" name="TextShape 2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3" name="Obrázek 22" descr="Obsah obrázku kreslení&#10;&#10;Popis byl vytvořen automaticky">
            <a:extLst>
              <a:ext uri="{FF2B5EF4-FFF2-40B4-BE49-F238E27FC236}">
                <a16:creationId xmlns:a16="http://schemas.microsoft.com/office/drawing/2014/main" id="{36B25FB5-5C01-4769-921A-B888A1E91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05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52" name="Freeform 3"/>
          <p:cNvSpPr/>
          <p:nvPr/>
        </p:nvSpPr>
        <p:spPr>
          <a:xfrm>
            <a:off x="10620" y="-4608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5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54" name="TextShape 5"/>
          <p:cNvSpPr txBox="1"/>
          <p:nvPr/>
        </p:nvSpPr>
        <p:spPr>
          <a:xfrm>
            <a:off x="395640" y="322560"/>
            <a:ext cx="36856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Ú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Č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ETNÍ DOKLADY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055" name="TextShape 6"/>
          <p:cNvSpPr txBox="1"/>
          <p:nvPr/>
        </p:nvSpPr>
        <p:spPr>
          <a:xfrm>
            <a:off x="1115640" y="20419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56" name="TextShape 7"/>
          <p:cNvSpPr txBox="1"/>
          <p:nvPr/>
        </p:nvSpPr>
        <p:spPr>
          <a:xfrm>
            <a:off x="1546920" y="2047320"/>
            <a:ext cx="5736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Označení (faktura, příjmový doklad, výdajový doklad)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57" name="TextShape 8"/>
          <p:cNvSpPr txBox="1"/>
          <p:nvPr/>
        </p:nvSpPr>
        <p:spPr>
          <a:xfrm>
            <a:off x="1115640" y="25628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58" name="TextShape 9"/>
          <p:cNvSpPr txBox="1"/>
          <p:nvPr/>
        </p:nvSpPr>
        <p:spPr>
          <a:xfrm>
            <a:off x="1546920" y="2568600"/>
            <a:ext cx="2655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Obsah účetního případu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59" name="TextShape 10"/>
          <p:cNvSpPr txBox="1"/>
          <p:nvPr/>
        </p:nvSpPr>
        <p:spPr>
          <a:xfrm>
            <a:off x="1115640" y="30841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0" name="TextShape 11"/>
          <p:cNvSpPr txBox="1"/>
          <p:nvPr/>
        </p:nvSpPr>
        <p:spPr>
          <a:xfrm>
            <a:off x="1546920" y="3089880"/>
            <a:ext cx="2935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Účastníci účetního případu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1" name="TextShape 12"/>
          <p:cNvSpPr txBox="1"/>
          <p:nvPr/>
        </p:nvSpPr>
        <p:spPr>
          <a:xfrm>
            <a:off x="1115640" y="36043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2" name="TextShape 13"/>
          <p:cNvSpPr txBox="1"/>
          <p:nvPr/>
        </p:nvSpPr>
        <p:spPr>
          <a:xfrm>
            <a:off x="1546920" y="3609720"/>
            <a:ext cx="607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Peněžní částka (cena za měrnou jednotku/cena celkem)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3" name="TextShape 14"/>
          <p:cNvSpPr txBox="1"/>
          <p:nvPr/>
        </p:nvSpPr>
        <p:spPr>
          <a:xfrm>
            <a:off x="1115640" y="41256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4" name="TextShape 15"/>
          <p:cNvSpPr txBox="1"/>
          <p:nvPr/>
        </p:nvSpPr>
        <p:spPr>
          <a:xfrm>
            <a:off x="1546920" y="4131000"/>
            <a:ext cx="5572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Okamžik vyhotovení ÚD a okamžik uskutečnění ÚP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5" name="TextShape 16"/>
          <p:cNvSpPr txBox="1"/>
          <p:nvPr/>
        </p:nvSpPr>
        <p:spPr>
          <a:xfrm>
            <a:off x="1115640" y="46468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6" name="TextShape 17"/>
          <p:cNvSpPr txBox="1"/>
          <p:nvPr/>
        </p:nvSpPr>
        <p:spPr>
          <a:xfrm>
            <a:off x="1546920" y="4652640"/>
            <a:ext cx="4782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Podpisový záznam osoby odpovědné za ÚP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7" name="TextShape 18"/>
          <p:cNvSpPr txBox="1"/>
          <p:nvPr/>
        </p:nvSpPr>
        <p:spPr>
          <a:xfrm>
            <a:off x="1115640" y="51667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8" name="TextShape 19"/>
          <p:cNvSpPr txBox="1"/>
          <p:nvPr/>
        </p:nvSpPr>
        <p:spPr>
          <a:xfrm>
            <a:off x="1546920" y="5172120"/>
            <a:ext cx="5615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Podpisový záznam osoby odpovědné za zaúčtování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069" name="TextShape 2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35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3" name="Obrázek 22" descr="Obsah obrázku kreslení&#10;&#10;Popis byl vytvořen automaticky">
            <a:extLst>
              <a:ext uri="{FF2B5EF4-FFF2-40B4-BE49-F238E27FC236}">
                <a16:creationId xmlns:a16="http://schemas.microsoft.com/office/drawing/2014/main" id="{F7FE74C6-26A0-43A6-BD4D-6E276532E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07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7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7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074" name="TextShape 5"/>
          <p:cNvSpPr txBox="1"/>
          <p:nvPr/>
        </p:nvSpPr>
        <p:spPr>
          <a:xfrm>
            <a:off x="344269" y="127569"/>
            <a:ext cx="814032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strike="noStrike" spc="-1" dirty="0">
                <a:solidFill>
                  <a:srgbClr val="AFDDFA"/>
                </a:solidFill>
                <a:latin typeface="Arial"/>
              </a:rPr>
              <a:t>KATEGORIE ZP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strike="noStrike" spc="-1" dirty="0">
                <a:solidFill>
                  <a:srgbClr val="AFDDFA"/>
                </a:solidFill>
                <a:latin typeface="Arial"/>
              </a:rPr>
              <a:t>SOBILÝCH</a:t>
            </a:r>
            <a:endParaRPr lang="cs-CZ" sz="200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strike="noStrike" spc="-1" dirty="0">
                <a:solidFill>
                  <a:srgbClr val="AFDDFA"/>
                </a:solidFill>
                <a:latin typeface="Arial"/>
              </a:rPr>
              <a:t> VÝDAJ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strike="noStrike" spc="-1" dirty="0">
                <a:solidFill>
                  <a:srgbClr val="AFDDFA"/>
                </a:solidFill>
                <a:latin typeface="Arial"/>
              </a:rPr>
              <a:t> OPZ </a:t>
            </a:r>
            <a:endParaRPr lang="en-US" sz="2000" strike="noStrike" spc="-1" dirty="0">
              <a:latin typeface="Times New Roman"/>
            </a:endParaRPr>
          </a:p>
        </p:txBody>
      </p:sp>
      <p:sp>
        <p:nvSpPr>
          <p:cNvPr id="1075" name="TextShape 6"/>
          <p:cNvSpPr txBox="1"/>
          <p:nvPr/>
        </p:nvSpPr>
        <p:spPr>
          <a:xfrm>
            <a:off x="4644360" y="13575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76" name="TextShape 7"/>
          <p:cNvSpPr txBox="1"/>
          <p:nvPr/>
        </p:nvSpPr>
        <p:spPr>
          <a:xfrm>
            <a:off x="1403640" y="16567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77" name="TextShape 8"/>
          <p:cNvSpPr txBox="1"/>
          <p:nvPr/>
        </p:nvSpPr>
        <p:spPr>
          <a:xfrm>
            <a:off x="1834920" y="1662480"/>
            <a:ext cx="3243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 Celkové zp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sobilé výdaje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78" name="TextShape 9"/>
          <p:cNvSpPr txBox="1"/>
          <p:nvPr/>
        </p:nvSpPr>
        <p:spPr>
          <a:xfrm>
            <a:off x="1834920" y="196704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79" name="TextShape 10"/>
          <p:cNvSpPr txBox="1"/>
          <p:nvPr/>
        </p:nvSpPr>
        <p:spPr>
          <a:xfrm>
            <a:off x="1818360" y="23144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80" name="TextShape 11"/>
          <p:cNvSpPr txBox="1"/>
          <p:nvPr/>
        </p:nvSpPr>
        <p:spPr>
          <a:xfrm>
            <a:off x="2069640" y="2272320"/>
            <a:ext cx="2135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 P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ímé náklady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1" name="TextShape 12"/>
          <p:cNvSpPr txBox="1"/>
          <p:nvPr/>
        </p:nvSpPr>
        <p:spPr>
          <a:xfrm>
            <a:off x="1818360" y="25772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2" name="TextShape 13"/>
          <p:cNvSpPr txBox="1"/>
          <p:nvPr/>
        </p:nvSpPr>
        <p:spPr>
          <a:xfrm>
            <a:off x="2318040" y="25772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3" name="TextShape 14"/>
          <p:cNvSpPr txBox="1"/>
          <p:nvPr/>
        </p:nvSpPr>
        <p:spPr>
          <a:xfrm>
            <a:off x="3232800" y="25772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4" name="TextShape 15"/>
          <p:cNvSpPr txBox="1"/>
          <p:nvPr/>
        </p:nvSpPr>
        <p:spPr>
          <a:xfrm>
            <a:off x="2069640" y="30200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85" name="TextShape 16"/>
          <p:cNvSpPr txBox="1"/>
          <p:nvPr/>
        </p:nvSpPr>
        <p:spPr>
          <a:xfrm>
            <a:off x="2322720" y="2977920"/>
            <a:ext cx="2687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1.1.1  Osobní náklady 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6" name="TextShape 17"/>
          <p:cNvSpPr txBox="1"/>
          <p:nvPr/>
        </p:nvSpPr>
        <p:spPr>
          <a:xfrm>
            <a:off x="2069640" y="34776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87" name="TextShape 18"/>
          <p:cNvSpPr txBox="1"/>
          <p:nvPr/>
        </p:nvSpPr>
        <p:spPr>
          <a:xfrm>
            <a:off x="2322720" y="3435480"/>
            <a:ext cx="1854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1.1.2  Cestovné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88" name="TextShape 19"/>
          <p:cNvSpPr txBox="1"/>
          <p:nvPr/>
        </p:nvSpPr>
        <p:spPr>
          <a:xfrm>
            <a:off x="2069640" y="39348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89" name="TextShape 20"/>
          <p:cNvSpPr txBox="1"/>
          <p:nvPr/>
        </p:nvSpPr>
        <p:spPr>
          <a:xfrm>
            <a:off x="2322720" y="3892680"/>
            <a:ext cx="5191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1.1.3  Zařízení, vybavení a spotřební materiál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0" name="TextShape 21"/>
          <p:cNvSpPr txBox="1"/>
          <p:nvPr/>
        </p:nvSpPr>
        <p:spPr>
          <a:xfrm>
            <a:off x="2069640" y="439236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91" name="TextShape 22"/>
          <p:cNvSpPr txBox="1"/>
          <p:nvPr/>
        </p:nvSpPr>
        <p:spPr>
          <a:xfrm>
            <a:off x="2322720" y="4350240"/>
            <a:ext cx="2391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1.1.4  Nákup služeb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2" name="TextShape 23"/>
          <p:cNvSpPr txBox="1"/>
          <p:nvPr/>
        </p:nvSpPr>
        <p:spPr>
          <a:xfrm>
            <a:off x="2069640" y="484956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93" name="TextShape 24"/>
          <p:cNvSpPr txBox="1"/>
          <p:nvPr/>
        </p:nvSpPr>
        <p:spPr>
          <a:xfrm>
            <a:off x="2322720" y="4807440"/>
            <a:ext cx="51228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1.1.5  Drobné stavební úpravy (do 40 tis. Kč)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4" name="TextShape 25"/>
          <p:cNvSpPr txBox="1"/>
          <p:nvPr/>
        </p:nvSpPr>
        <p:spPr>
          <a:xfrm>
            <a:off x="2069640" y="530676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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95" name="TextShape 26"/>
          <p:cNvSpPr txBox="1"/>
          <p:nvPr/>
        </p:nvSpPr>
        <p:spPr>
          <a:xfrm>
            <a:off x="2322720" y="5264640"/>
            <a:ext cx="29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1.1.6  Přímá podpora CS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6" name="TextShape 27"/>
          <p:cNvSpPr txBox="1"/>
          <p:nvPr/>
        </p:nvSpPr>
        <p:spPr>
          <a:xfrm>
            <a:off x="2322720" y="560304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7" name="TextShape 28"/>
          <p:cNvSpPr txBox="1"/>
          <p:nvPr/>
        </p:nvSpPr>
        <p:spPr>
          <a:xfrm>
            <a:off x="1818360" y="59886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098" name="TextShape 29"/>
          <p:cNvSpPr txBox="1"/>
          <p:nvPr/>
        </p:nvSpPr>
        <p:spPr>
          <a:xfrm>
            <a:off x="2069640" y="5946120"/>
            <a:ext cx="2504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1.2 Nep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ímé náklady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099" name="TextShape 30"/>
          <p:cNvSpPr txBox="1"/>
          <p:nvPr/>
        </p:nvSpPr>
        <p:spPr>
          <a:xfrm>
            <a:off x="1818360" y="62892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00" name="TextShape 31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36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4" name="Obrázek 33" descr="Obsah obrázku kreslení&#10;&#10;Popis byl vytvořen automaticky">
            <a:extLst>
              <a:ext uri="{FF2B5EF4-FFF2-40B4-BE49-F238E27FC236}">
                <a16:creationId xmlns:a16="http://schemas.microsoft.com/office/drawing/2014/main" id="{0B889859-D6AA-4656-B92D-41FB7CBF2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102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03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104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05" name="TextShape 5"/>
          <p:cNvSpPr txBox="1"/>
          <p:nvPr/>
        </p:nvSpPr>
        <p:spPr>
          <a:xfrm>
            <a:off x="359640" y="345240"/>
            <a:ext cx="39783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NEP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ÍMÉ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106" name="TextShape 6"/>
          <p:cNvSpPr txBox="1"/>
          <p:nvPr/>
        </p:nvSpPr>
        <p:spPr>
          <a:xfrm>
            <a:off x="540000" y="1681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07" name="TextShape 7"/>
          <p:cNvSpPr txBox="1"/>
          <p:nvPr/>
        </p:nvSpPr>
        <p:spPr>
          <a:xfrm>
            <a:off x="971280" y="1686960"/>
            <a:ext cx="7034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Prokazují se % poměrem vůči skutečně vynaloženým způsobilým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08" name="TextShape 8"/>
          <p:cNvSpPr txBox="1"/>
          <p:nvPr/>
        </p:nvSpPr>
        <p:spPr>
          <a:xfrm>
            <a:off x="971280" y="2055960"/>
            <a:ext cx="4115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přímým nákladům v rámci ZoR s ŽoP.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09" name="TextShape 9"/>
          <p:cNvSpPr txBox="1"/>
          <p:nvPr/>
        </p:nvSpPr>
        <p:spPr>
          <a:xfrm>
            <a:off x="540000" y="25718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0" name="TextShape 10"/>
          <p:cNvSpPr txBox="1"/>
          <p:nvPr/>
        </p:nvSpPr>
        <p:spPr>
          <a:xfrm>
            <a:off x="971280" y="2577240"/>
            <a:ext cx="5415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Každá platba příjemci v sobě zahrnuje prostředky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1" name="TextShape 11"/>
          <p:cNvSpPr txBox="1"/>
          <p:nvPr/>
        </p:nvSpPr>
        <p:spPr>
          <a:xfrm>
            <a:off x="971280" y="2944440"/>
            <a:ext cx="5779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přímé i nepřímé náklady dle stanoveného poměru.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2" name="TextShape 12"/>
          <p:cNvSpPr txBox="1"/>
          <p:nvPr/>
        </p:nvSpPr>
        <p:spPr>
          <a:xfrm>
            <a:off x="540000" y="34606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3" name="TextShape 13"/>
          <p:cNvSpPr txBox="1"/>
          <p:nvPr/>
        </p:nvSpPr>
        <p:spPr>
          <a:xfrm>
            <a:off x="971280" y="3466080"/>
            <a:ext cx="3589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Nejčastěji 25%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ímých náklad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4" name="TextShape 14"/>
          <p:cNvSpPr txBox="1"/>
          <p:nvPr/>
        </p:nvSpPr>
        <p:spPr>
          <a:xfrm>
            <a:off x="540000" y="39819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5" name="TextShape 15"/>
          <p:cNvSpPr txBox="1"/>
          <p:nvPr/>
        </p:nvSpPr>
        <p:spPr>
          <a:xfrm>
            <a:off x="971280" y="3987360"/>
            <a:ext cx="6310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základě závěrečného vyúčtování se může % NN snížit.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16" name="TextShape 16"/>
          <p:cNvSpPr txBox="1"/>
          <p:nvPr/>
        </p:nvSpPr>
        <p:spPr>
          <a:xfrm>
            <a:off x="971280" y="444924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17" name="TextShape 17"/>
          <p:cNvSpPr txBox="1"/>
          <p:nvPr/>
        </p:nvSpPr>
        <p:spPr>
          <a:xfrm>
            <a:off x="971280" y="497052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18" name="TextShape 18"/>
          <p:cNvSpPr txBox="1"/>
          <p:nvPr/>
        </p:nvSpPr>
        <p:spPr>
          <a:xfrm>
            <a:off x="540000" y="54918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19" name="TextShape 1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37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2" name="Obrázek 21" descr="Obsah obrázku kreslení&#10;&#10;Popis byl vytvořen automaticky">
            <a:extLst>
              <a:ext uri="{FF2B5EF4-FFF2-40B4-BE49-F238E27FC236}">
                <a16:creationId xmlns:a16="http://schemas.microsoft.com/office/drawing/2014/main" id="{62E87ACC-D5F0-4541-86FD-C77AF00B1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12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2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12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24" name="TextShape 5"/>
          <p:cNvSpPr txBox="1"/>
          <p:nvPr/>
        </p:nvSpPr>
        <p:spPr>
          <a:xfrm>
            <a:off x="395640" y="322560"/>
            <a:ext cx="39783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NEP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ÍMÉ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125" name="TextShape 6"/>
          <p:cNvSpPr txBox="1"/>
          <p:nvPr/>
        </p:nvSpPr>
        <p:spPr>
          <a:xfrm>
            <a:off x="539640" y="14241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26" name="TextShape 7"/>
          <p:cNvSpPr txBox="1"/>
          <p:nvPr/>
        </p:nvSpPr>
        <p:spPr>
          <a:xfrm>
            <a:off x="970920" y="1429560"/>
            <a:ext cx="7680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projekty, u nichž podstatná většina nákladů vznikne formou nákupu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27" name="TextShape 8"/>
          <p:cNvSpPr txBox="1"/>
          <p:nvPr/>
        </p:nvSpPr>
        <p:spPr>
          <a:xfrm>
            <a:off x="970920" y="1719360"/>
            <a:ext cx="7265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služeb od externích dodavatelů, jsou způsobilá procenta nepřímých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28" name="TextShape 9"/>
          <p:cNvSpPr txBox="1"/>
          <p:nvPr/>
        </p:nvSpPr>
        <p:spPr>
          <a:xfrm>
            <a:off x="970920" y="2009160"/>
            <a:ext cx="1890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nákladů snížena.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29" name="TextShape 10"/>
          <p:cNvSpPr txBox="1"/>
          <p:nvPr/>
        </p:nvSpPr>
        <p:spPr>
          <a:xfrm>
            <a:off x="970920" y="2298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30" name="TextShape 11"/>
          <p:cNvSpPr txBox="1"/>
          <p:nvPr/>
        </p:nvSpPr>
        <p:spPr>
          <a:xfrm>
            <a:off x="539640" y="25830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31" name="TextShape 12"/>
          <p:cNvSpPr txBox="1"/>
          <p:nvPr/>
        </p:nvSpPr>
        <p:spPr>
          <a:xfrm>
            <a:off x="970920" y="2588400"/>
            <a:ext cx="699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Podíly pro nep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ímé náklady jsou sníženy pro projekty s objemem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32" name="TextShape 13"/>
          <p:cNvSpPr txBox="1"/>
          <p:nvPr/>
        </p:nvSpPr>
        <p:spPr>
          <a:xfrm>
            <a:off x="970920" y="2877840"/>
            <a:ext cx="3632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nákupu služeb v 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chto intencích: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33" name="TextShape 14"/>
          <p:cNvSpPr txBox="1"/>
          <p:nvPr/>
        </p:nvSpPr>
        <p:spPr>
          <a:xfrm>
            <a:off x="539640" y="32270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4" name="TextShape 15"/>
          <p:cNvSpPr txBox="1"/>
          <p:nvPr/>
        </p:nvSpPr>
        <p:spPr>
          <a:xfrm>
            <a:off x="970920" y="374832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5" name="TextShape 16"/>
          <p:cNvSpPr txBox="1"/>
          <p:nvPr/>
        </p:nvSpPr>
        <p:spPr>
          <a:xfrm>
            <a:off x="970920" y="426960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6" name="TextShape 17"/>
          <p:cNvSpPr txBox="1"/>
          <p:nvPr/>
        </p:nvSpPr>
        <p:spPr>
          <a:xfrm>
            <a:off x="970920" y="47898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7" name="TextShape 18"/>
          <p:cNvSpPr txBox="1"/>
          <p:nvPr/>
        </p:nvSpPr>
        <p:spPr>
          <a:xfrm>
            <a:off x="539640" y="531108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8" name="TextShape 19"/>
          <p:cNvSpPr txBox="1"/>
          <p:nvPr/>
        </p:nvSpPr>
        <p:spPr>
          <a:xfrm>
            <a:off x="970920" y="583236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39" name="Freeform 20"/>
          <p:cNvSpPr/>
          <p:nvPr/>
        </p:nvSpPr>
        <p:spPr>
          <a:xfrm>
            <a:off x="971280" y="3428640"/>
            <a:ext cx="3116880" cy="1168560"/>
          </a:xfrm>
          <a:custGeom>
            <a:avLst/>
            <a:gdLst/>
            <a:ahLst/>
            <a:cxnLst/>
            <a:rect l="0" t="0" r="r" b="b"/>
            <a:pathLst>
              <a:path w="8658" h="3246">
                <a:moveTo>
                  <a:pt x="0" y="0"/>
                </a:moveTo>
                <a:lnTo>
                  <a:pt x="8657" y="0"/>
                </a:lnTo>
                <a:lnTo>
                  <a:pt x="8657" y="3245"/>
                </a:lnTo>
                <a:lnTo>
                  <a:pt x="0" y="3245"/>
                </a:lnTo>
                <a:lnTo>
                  <a:pt x="0" y="0"/>
                </a:lnTo>
              </a:path>
            </a:pathLst>
          </a:custGeom>
          <a:solidFill>
            <a:srgbClr val="8DB4E2"/>
          </a:solidFill>
          <a:ln>
            <a:noFill/>
          </a:ln>
        </p:spPr>
      </p:sp>
      <p:sp>
        <p:nvSpPr>
          <p:cNvPr id="1140" name="Freeform 21"/>
          <p:cNvSpPr/>
          <p:nvPr/>
        </p:nvSpPr>
        <p:spPr>
          <a:xfrm>
            <a:off x="4087440" y="3428640"/>
            <a:ext cx="4517640" cy="1168560"/>
          </a:xfrm>
          <a:custGeom>
            <a:avLst/>
            <a:gdLst/>
            <a:ahLst/>
            <a:cxnLst/>
            <a:rect l="0" t="0" r="r" b="b"/>
            <a:pathLst>
              <a:path w="12549" h="3246">
                <a:moveTo>
                  <a:pt x="0" y="0"/>
                </a:moveTo>
                <a:lnTo>
                  <a:pt x="12548" y="0"/>
                </a:lnTo>
                <a:lnTo>
                  <a:pt x="12548" y="3245"/>
                </a:lnTo>
                <a:lnTo>
                  <a:pt x="0" y="3245"/>
                </a:lnTo>
                <a:lnTo>
                  <a:pt x="0" y="0"/>
                </a:lnTo>
              </a:path>
            </a:pathLst>
          </a:custGeom>
          <a:solidFill>
            <a:srgbClr val="8DB4E2"/>
          </a:solidFill>
          <a:ln>
            <a:noFill/>
          </a:ln>
        </p:spPr>
      </p:sp>
      <p:sp>
        <p:nvSpPr>
          <p:cNvPr id="1141" name="Line 22"/>
          <p:cNvSpPr/>
          <p:nvPr/>
        </p:nvSpPr>
        <p:spPr>
          <a:xfrm>
            <a:off x="4087440" y="3422520"/>
            <a:ext cx="0" cy="3006720"/>
          </a:xfrm>
          <a:prstGeom prst="line">
            <a:avLst/>
          </a:prstGeom>
          <a:ln w="612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2" name="Line 23"/>
          <p:cNvSpPr/>
          <p:nvPr/>
        </p:nvSpPr>
        <p:spPr>
          <a:xfrm>
            <a:off x="964800" y="4596480"/>
            <a:ext cx="7646040" cy="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3" name="Line 24"/>
          <p:cNvSpPr/>
          <p:nvPr/>
        </p:nvSpPr>
        <p:spPr>
          <a:xfrm>
            <a:off x="964800" y="5095080"/>
            <a:ext cx="7646040" cy="0"/>
          </a:xfrm>
          <a:prstGeom prst="line">
            <a:avLst/>
          </a:prstGeom>
          <a:ln w="612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4" name="Line 25"/>
          <p:cNvSpPr/>
          <p:nvPr/>
        </p:nvSpPr>
        <p:spPr>
          <a:xfrm>
            <a:off x="964800" y="5684040"/>
            <a:ext cx="7646040" cy="0"/>
          </a:xfrm>
          <a:prstGeom prst="line">
            <a:avLst/>
          </a:prstGeom>
          <a:ln w="612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5" name="Line 26"/>
          <p:cNvSpPr/>
          <p:nvPr/>
        </p:nvSpPr>
        <p:spPr>
          <a:xfrm>
            <a:off x="971280" y="3422520"/>
            <a:ext cx="0" cy="300672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6" name="Line 27"/>
          <p:cNvSpPr/>
          <p:nvPr/>
        </p:nvSpPr>
        <p:spPr>
          <a:xfrm>
            <a:off x="8604360" y="3422520"/>
            <a:ext cx="0" cy="300672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7" name="Line 28"/>
          <p:cNvSpPr/>
          <p:nvPr/>
        </p:nvSpPr>
        <p:spPr>
          <a:xfrm>
            <a:off x="964800" y="3428640"/>
            <a:ext cx="7646040" cy="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8" name="Line 29"/>
          <p:cNvSpPr/>
          <p:nvPr/>
        </p:nvSpPr>
        <p:spPr>
          <a:xfrm>
            <a:off x="964800" y="6422760"/>
            <a:ext cx="7646040" cy="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9" name="TextShape 3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38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150" name="TextShape 31"/>
          <p:cNvSpPr txBox="1"/>
          <p:nvPr/>
        </p:nvSpPr>
        <p:spPr>
          <a:xfrm>
            <a:off x="1361520" y="3450240"/>
            <a:ext cx="2305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Podíl nákupu služeb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1" name="TextShape 32"/>
          <p:cNvSpPr txBox="1"/>
          <p:nvPr/>
        </p:nvSpPr>
        <p:spPr>
          <a:xfrm>
            <a:off x="1266840" y="3739680"/>
            <a:ext cx="2397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celkových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ímých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2" name="TextShape 33"/>
          <p:cNvSpPr txBox="1"/>
          <p:nvPr/>
        </p:nvSpPr>
        <p:spPr>
          <a:xfrm>
            <a:off x="1207440" y="4029480"/>
            <a:ext cx="2506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sobilých nákladech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3" name="TextShape 34"/>
          <p:cNvSpPr txBox="1"/>
          <p:nvPr/>
        </p:nvSpPr>
        <p:spPr>
          <a:xfrm>
            <a:off x="2053440" y="431892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4" name="TextShape 35"/>
          <p:cNvSpPr txBox="1"/>
          <p:nvPr/>
        </p:nvSpPr>
        <p:spPr>
          <a:xfrm>
            <a:off x="4393440" y="3594960"/>
            <a:ext cx="3738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Snížení podílu nep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ímých náklad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5" name="TextShape 36"/>
          <p:cNvSpPr txBox="1"/>
          <p:nvPr/>
        </p:nvSpPr>
        <p:spPr>
          <a:xfrm>
            <a:off x="5085720" y="3884400"/>
            <a:ext cx="2425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vyhlášeného ve výzv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6" name="TextShape 37"/>
          <p:cNvSpPr txBox="1"/>
          <p:nvPr/>
        </p:nvSpPr>
        <p:spPr>
          <a:xfrm>
            <a:off x="6346080" y="41742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63768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7" name="TextShape 38"/>
          <p:cNvSpPr txBox="1"/>
          <p:nvPr/>
        </p:nvSpPr>
        <p:spPr>
          <a:xfrm>
            <a:off x="1710360" y="4718160"/>
            <a:ext cx="1701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 60% včetně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8" name="TextShape 39"/>
          <p:cNvSpPr txBox="1"/>
          <p:nvPr/>
        </p:nvSpPr>
        <p:spPr>
          <a:xfrm>
            <a:off x="4209480" y="4718160"/>
            <a:ext cx="4329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Platí základní podíly nepřímých nákladů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59" name="TextShape 40"/>
          <p:cNvSpPr txBox="1"/>
          <p:nvPr/>
        </p:nvSpPr>
        <p:spPr>
          <a:xfrm>
            <a:off x="1119240" y="5117040"/>
            <a:ext cx="2881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Více než 60% a méně než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0" name="TextShape 41"/>
          <p:cNvSpPr txBox="1"/>
          <p:nvPr/>
        </p:nvSpPr>
        <p:spPr>
          <a:xfrm>
            <a:off x="2288160" y="5406480"/>
            <a:ext cx="549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90%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1" name="TextShape 42"/>
          <p:cNvSpPr txBox="1"/>
          <p:nvPr/>
        </p:nvSpPr>
        <p:spPr>
          <a:xfrm>
            <a:off x="4195440" y="5117040"/>
            <a:ext cx="4356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Snížení na 3/5 (60%) základního podílu,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2" name="TextShape 43"/>
          <p:cNvSpPr txBox="1"/>
          <p:nvPr/>
        </p:nvSpPr>
        <p:spPr>
          <a:xfrm>
            <a:off x="5978520" y="5406480"/>
            <a:ext cx="803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tj. 15%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3" name="TextShape 44"/>
          <p:cNvSpPr txBox="1"/>
          <p:nvPr/>
        </p:nvSpPr>
        <p:spPr>
          <a:xfrm>
            <a:off x="1905480" y="5925600"/>
            <a:ext cx="1312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90% a výše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4" name="TextShape 45"/>
          <p:cNvSpPr txBox="1"/>
          <p:nvPr/>
        </p:nvSpPr>
        <p:spPr>
          <a:xfrm>
            <a:off x="4195440" y="5780880"/>
            <a:ext cx="4356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Snížení na 1/5 (20%) základního podílu,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65" name="TextShape 46"/>
          <p:cNvSpPr txBox="1"/>
          <p:nvPr/>
        </p:nvSpPr>
        <p:spPr>
          <a:xfrm>
            <a:off x="6045840" y="6070320"/>
            <a:ext cx="66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tj. 5% </a:t>
            </a:r>
            <a:endParaRPr lang="en-US" sz="1900" b="0" strike="noStrike" spc="-1">
              <a:latin typeface="Times New Roman"/>
            </a:endParaRPr>
          </a:p>
        </p:txBody>
      </p:sp>
      <p:pic>
        <p:nvPicPr>
          <p:cNvPr id="49" name="Obrázek 48" descr="Obsah obrázku kreslení&#10;&#10;Popis byl vytvořen automaticky">
            <a:extLst>
              <a:ext uri="{FF2B5EF4-FFF2-40B4-BE49-F238E27FC236}">
                <a16:creationId xmlns:a16="http://schemas.microsoft.com/office/drawing/2014/main" id="{B300DA2C-D612-4D2B-B566-2769BE61B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167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68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169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70" name="TextShape 5"/>
          <p:cNvSpPr txBox="1"/>
          <p:nvPr/>
        </p:nvSpPr>
        <p:spPr>
          <a:xfrm>
            <a:off x="395640" y="322560"/>
            <a:ext cx="39783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NEP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ÍMÉ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171" name="TextShape 6"/>
          <p:cNvSpPr txBox="1"/>
          <p:nvPr/>
        </p:nvSpPr>
        <p:spPr>
          <a:xfrm>
            <a:off x="611640" y="1753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2" name="TextShape 7"/>
          <p:cNvSpPr txBox="1"/>
          <p:nvPr/>
        </p:nvSpPr>
        <p:spPr>
          <a:xfrm>
            <a:off x="1042920" y="1758960"/>
            <a:ext cx="1648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Administrativa,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3" name="TextShape 8"/>
          <p:cNvSpPr txBox="1"/>
          <p:nvPr/>
        </p:nvSpPr>
        <p:spPr>
          <a:xfrm>
            <a:off x="2998440" y="1758960"/>
            <a:ext cx="683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ízení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4" name="TextShape 9"/>
          <p:cNvSpPr txBox="1"/>
          <p:nvPr/>
        </p:nvSpPr>
        <p:spPr>
          <a:xfrm>
            <a:off x="3837240" y="175896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5" name="TextShape 10"/>
          <p:cNvSpPr txBox="1"/>
          <p:nvPr/>
        </p:nvSpPr>
        <p:spPr>
          <a:xfrm>
            <a:off x="4999320" y="1758960"/>
            <a:ext cx="858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(včetně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6" name="TextShape 11"/>
          <p:cNvSpPr txBox="1"/>
          <p:nvPr/>
        </p:nvSpPr>
        <p:spPr>
          <a:xfrm>
            <a:off x="6001920" y="1758960"/>
            <a:ext cx="1328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finančního),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7" name="TextShape 12"/>
          <p:cNvSpPr txBox="1"/>
          <p:nvPr/>
        </p:nvSpPr>
        <p:spPr>
          <a:xfrm>
            <a:off x="7476120" y="1758960"/>
            <a:ext cx="1166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etnictví,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8" name="TextShape 13"/>
          <p:cNvSpPr txBox="1"/>
          <p:nvPr/>
        </p:nvSpPr>
        <p:spPr>
          <a:xfrm>
            <a:off x="1042920" y="2127960"/>
            <a:ext cx="1541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personalistika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79" name="TextShape 14"/>
          <p:cNvSpPr txBox="1"/>
          <p:nvPr/>
        </p:nvSpPr>
        <p:spPr>
          <a:xfrm>
            <a:off x="2823120" y="2127960"/>
            <a:ext cx="1434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komunika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0" name="TextShape 15"/>
          <p:cNvSpPr txBox="1"/>
          <p:nvPr/>
        </p:nvSpPr>
        <p:spPr>
          <a:xfrm>
            <a:off x="4457160" y="2127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1" name="TextShape 16"/>
          <p:cNvSpPr txBox="1"/>
          <p:nvPr/>
        </p:nvSpPr>
        <p:spPr>
          <a:xfrm>
            <a:off x="4746600" y="2127960"/>
            <a:ext cx="1207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informa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2" name="TextShape 17"/>
          <p:cNvSpPr txBox="1"/>
          <p:nvPr/>
        </p:nvSpPr>
        <p:spPr>
          <a:xfrm>
            <a:off x="6136920" y="2127960"/>
            <a:ext cx="965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opat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ení,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3" name="TextShape 18"/>
          <p:cNvSpPr txBox="1"/>
          <p:nvPr/>
        </p:nvSpPr>
        <p:spPr>
          <a:xfrm>
            <a:off x="7312320" y="2127960"/>
            <a:ext cx="1395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ob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erstvení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4" name="TextShape 19"/>
          <p:cNvSpPr txBox="1"/>
          <p:nvPr/>
        </p:nvSpPr>
        <p:spPr>
          <a:xfrm>
            <a:off x="1042920" y="2496960"/>
            <a:ext cx="5618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stravování a podp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rné procesy (stravné i pro CS).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5" name="TextShape 20"/>
          <p:cNvSpPr txBox="1"/>
          <p:nvPr/>
        </p:nvSpPr>
        <p:spPr>
          <a:xfrm>
            <a:off x="611640" y="30110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6" name="TextShape 21"/>
          <p:cNvSpPr txBox="1"/>
          <p:nvPr/>
        </p:nvSpPr>
        <p:spPr>
          <a:xfrm>
            <a:off x="1042920" y="3016440"/>
            <a:ext cx="1018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Cestovní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7" name="TextShape 22"/>
          <p:cNvSpPr txBox="1"/>
          <p:nvPr/>
        </p:nvSpPr>
        <p:spPr>
          <a:xfrm>
            <a:off x="2235600" y="3016440"/>
            <a:ext cx="93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náhrady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8" name="TextShape 23"/>
          <p:cNvSpPr txBox="1"/>
          <p:nvPr/>
        </p:nvSpPr>
        <p:spPr>
          <a:xfrm>
            <a:off x="3348720" y="301644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spojené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89" name="TextShape 24"/>
          <p:cNvSpPr txBox="1"/>
          <p:nvPr/>
        </p:nvSpPr>
        <p:spPr>
          <a:xfrm>
            <a:off x="4434480" y="301644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0" name="TextShape 25"/>
          <p:cNvSpPr txBox="1"/>
          <p:nvPr/>
        </p:nvSpPr>
        <p:spPr>
          <a:xfrm>
            <a:off x="4740840" y="3016440"/>
            <a:ext cx="1247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pracovními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1" name="TextShape 26"/>
          <p:cNvSpPr txBox="1"/>
          <p:nvPr/>
        </p:nvSpPr>
        <p:spPr>
          <a:xfrm>
            <a:off x="6201000" y="3016440"/>
            <a:ext cx="898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cestami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2" name="TextShape 27"/>
          <p:cNvSpPr txBox="1"/>
          <p:nvPr/>
        </p:nvSpPr>
        <p:spPr>
          <a:xfrm>
            <a:off x="7274880" y="3016440"/>
            <a:ext cx="1381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realiza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3" name="TextShape 28"/>
          <p:cNvSpPr txBox="1"/>
          <p:nvPr/>
        </p:nvSpPr>
        <p:spPr>
          <a:xfrm>
            <a:off x="1042920" y="3385800"/>
            <a:ext cx="657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týmu.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4" name="TextShape 29"/>
          <p:cNvSpPr txBox="1"/>
          <p:nvPr/>
        </p:nvSpPr>
        <p:spPr>
          <a:xfrm>
            <a:off x="611640" y="39013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5" name="TextShape 30"/>
          <p:cNvSpPr txBox="1"/>
          <p:nvPr/>
        </p:nvSpPr>
        <p:spPr>
          <a:xfrm>
            <a:off x="1042920" y="3907080"/>
            <a:ext cx="6123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Spot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ební materiál, 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ízení a vybavení (neplatí pro CS).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6" name="TextShape 31"/>
          <p:cNvSpPr txBox="1"/>
          <p:nvPr/>
        </p:nvSpPr>
        <p:spPr>
          <a:xfrm>
            <a:off x="611640" y="4421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7" name="TextShape 32"/>
          <p:cNvSpPr txBox="1"/>
          <p:nvPr/>
        </p:nvSpPr>
        <p:spPr>
          <a:xfrm>
            <a:off x="1042920" y="4426920"/>
            <a:ext cx="7238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Prostory pro realizaci projektu (prostory k administraci, odpisy platí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8" name="TextShape 33"/>
          <p:cNvSpPr txBox="1"/>
          <p:nvPr/>
        </p:nvSpPr>
        <p:spPr>
          <a:xfrm>
            <a:off x="1042920" y="4795920"/>
            <a:ext cx="5038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pro CS, energie, vodné, stočné platí i pro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199" name="TextShape 34"/>
          <p:cNvSpPr txBox="1"/>
          <p:nvPr/>
        </p:nvSpPr>
        <p:spPr>
          <a:xfrm>
            <a:off x="611640" y="53118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00" name="TextShape 35"/>
          <p:cNvSpPr txBox="1"/>
          <p:nvPr/>
        </p:nvSpPr>
        <p:spPr>
          <a:xfrm>
            <a:off x="1042920" y="5317200"/>
            <a:ext cx="5496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Ostatní provozní výdaje (internet, telefon i pro CS).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01" name="TextShape 36"/>
          <p:cNvSpPr txBox="1"/>
          <p:nvPr/>
        </p:nvSpPr>
        <p:spPr>
          <a:xfrm>
            <a:off x="1042920" y="58482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202" name="TextShape 37"/>
          <p:cNvSpPr txBox="1"/>
          <p:nvPr/>
        </p:nvSpPr>
        <p:spPr>
          <a:xfrm>
            <a:off x="1042920" y="6369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203" name="TextShape 38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39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1" name="Obrázek 40" descr="Obsah obrázku kreslení&#10;&#10;Popis byl vytvořen automaticky">
            <a:extLst>
              <a:ext uri="{FF2B5EF4-FFF2-40B4-BE49-F238E27FC236}">
                <a16:creationId xmlns:a16="http://schemas.microsoft.com/office/drawing/2014/main" id="{58370117-13CA-4DF3-8412-FB592218A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20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20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20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208" name="TextShape 5"/>
          <p:cNvSpPr txBox="1"/>
          <p:nvPr/>
        </p:nvSpPr>
        <p:spPr>
          <a:xfrm>
            <a:off x="395640" y="322560"/>
            <a:ext cx="37087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OSOBNÍ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209" name="TextShape 6"/>
          <p:cNvSpPr txBox="1"/>
          <p:nvPr/>
        </p:nvSpPr>
        <p:spPr>
          <a:xfrm>
            <a:off x="539640" y="14241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0" name="TextShape 7"/>
          <p:cNvSpPr txBox="1"/>
          <p:nvPr/>
        </p:nvSpPr>
        <p:spPr>
          <a:xfrm>
            <a:off x="970920" y="1429560"/>
            <a:ext cx="7492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 úvazky zaměstnance se nesmí překrývat a není možné, aby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1" name="TextShape 8"/>
          <p:cNvSpPr txBox="1"/>
          <p:nvPr/>
        </p:nvSpPr>
        <p:spPr>
          <a:xfrm>
            <a:off x="970920" y="1719360"/>
            <a:ext cx="3886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byl za stejnou práci placen vícekrát.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2" name="TextShape 9"/>
          <p:cNvSpPr txBox="1"/>
          <p:nvPr/>
        </p:nvSpPr>
        <p:spPr>
          <a:xfrm>
            <a:off x="970920" y="20091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3" name="TextShape 10"/>
          <p:cNvSpPr txBox="1"/>
          <p:nvPr/>
        </p:nvSpPr>
        <p:spPr>
          <a:xfrm>
            <a:off x="539640" y="22932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4" name="TextShape 11"/>
          <p:cNvSpPr txBox="1"/>
          <p:nvPr/>
        </p:nvSpPr>
        <p:spPr>
          <a:xfrm>
            <a:off x="970920" y="2298960"/>
            <a:ext cx="602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Výše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5" name="TextShape 12"/>
          <p:cNvSpPr txBox="1"/>
          <p:nvPr/>
        </p:nvSpPr>
        <p:spPr>
          <a:xfrm>
            <a:off x="1801080" y="229896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úvazku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6" name="TextShape 13"/>
          <p:cNvSpPr txBox="1"/>
          <p:nvPr/>
        </p:nvSpPr>
        <p:spPr>
          <a:xfrm>
            <a:off x="2890440" y="2298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=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7" name="TextShape 14"/>
          <p:cNvSpPr txBox="1"/>
          <p:nvPr/>
        </p:nvSpPr>
        <p:spPr>
          <a:xfrm>
            <a:off x="3298320" y="2298960"/>
            <a:ext cx="1233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maximáln</a:t>
            </a:r>
            <a:r>
              <a:rPr lang="en-US" sz="1900" b="1" strike="noStrike" spc="-1">
                <a:solidFill>
                  <a:srgbClr val="FF0000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8" name="TextShape 15"/>
          <p:cNvSpPr txBox="1"/>
          <p:nvPr/>
        </p:nvSpPr>
        <p:spPr>
          <a:xfrm>
            <a:off x="4812480" y="2298960"/>
            <a:ext cx="403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1,0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19" name="TextShape 16"/>
          <p:cNvSpPr txBox="1"/>
          <p:nvPr/>
        </p:nvSpPr>
        <p:spPr>
          <a:xfrm>
            <a:off x="5415480" y="2298960"/>
            <a:ext cx="858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(součet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0" name="TextShape 17"/>
          <p:cNvSpPr txBox="1"/>
          <p:nvPr/>
        </p:nvSpPr>
        <p:spPr>
          <a:xfrm>
            <a:off x="6474600" y="2298960"/>
            <a:ext cx="1152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veškerých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1" name="TextShape 18"/>
          <p:cNvSpPr txBox="1"/>
          <p:nvPr/>
        </p:nvSpPr>
        <p:spPr>
          <a:xfrm>
            <a:off x="7830720" y="229896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úvazků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2" name="TextShape 19"/>
          <p:cNvSpPr txBox="1"/>
          <p:nvPr/>
        </p:nvSpPr>
        <p:spPr>
          <a:xfrm>
            <a:off x="970920" y="2588400"/>
            <a:ext cx="7707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zaměstnance  u  všech  subjektů  zapojených  do  projektu  –  příjemce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3" name="TextShape 20"/>
          <p:cNvSpPr txBox="1"/>
          <p:nvPr/>
        </p:nvSpPr>
        <p:spPr>
          <a:xfrm>
            <a:off x="970920" y="2877840"/>
            <a:ext cx="8046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i  partnera  projektu),  a  to  po  celou  dobu  zapojení  daného  pracovníka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4" name="TextShape 21"/>
          <p:cNvSpPr txBox="1"/>
          <p:nvPr/>
        </p:nvSpPr>
        <p:spPr>
          <a:xfrm>
            <a:off x="970920" y="3167640"/>
            <a:ext cx="2359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FF0000"/>
                </a:solidFill>
                <a:latin typeface="Arial"/>
              </a:rPr>
              <a:t>do realizace projektu.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5" name="TextShape 22"/>
          <p:cNvSpPr txBox="1"/>
          <p:nvPr/>
        </p:nvSpPr>
        <p:spPr>
          <a:xfrm>
            <a:off x="970920" y="34574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6" name="TextShape 23"/>
          <p:cNvSpPr txBox="1"/>
          <p:nvPr/>
        </p:nvSpPr>
        <p:spPr>
          <a:xfrm>
            <a:off x="539640" y="37414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7" name="TextShape 24"/>
          <p:cNvSpPr txBox="1"/>
          <p:nvPr/>
        </p:nvSpPr>
        <p:spPr>
          <a:xfrm>
            <a:off x="970920" y="3746880"/>
            <a:ext cx="7447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Realiza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tým projektu (RT) = zařazení mezi přímé/nepřímé náklady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8" name="TextShape 25"/>
          <p:cNvSpPr txBox="1"/>
          <p:nvPr/>
        </p:nvSpPr>
        <p:spPr>
          <a:xfrm>
            <a:off x="970920" y="4036680"/>
            <a:ext cx="7975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 dle  pracovní  náplně  v  projektu,  dle  vazby  na  CS  –  přímá  x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29" name="TextShape 26"/>
          <p:cNvSpPr txBox="1"/>
          <p:nvPr/>
        </p:nvSpPr>
        <p:spPr>
          <a:xfrm>
            <a:off x="970920" y="4326480"/>
            <a:ext cx="1730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nepřímá vazba.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0" name="TextShape 27"/>
          <p:cNvSpPr txBox="1"/>
          <p:nvPr/>
        </p:nvSpPr>
        <p:spPr>
          <a:xfrm>
            <a:off x="970920" y="46159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1" name="TextShape 28"/>
          <p:cNvSpPr txBox="1"/>
          <p:nvPr/>
        </p:nvSpPr>
        <p:spPr>
          <a:xfrm>
            <a:off x="539640" y="48999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2" name="TextShape 29"/>
          <p:cNvSpPr txBox="1"/>
          <p:nvPr/>
        </p:nvSpPr>
        <p:spPr>
          <a:xfrm>
            <a:off x="970920" y="4905720"/>
            <a:ext cx="7875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ÍMÉ  NÁKLADY:  pouze  přímá  práce  s  CS  nebo  zajištění  výstupu,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3" name="TextShape 30"/>
          <p:cNvSpPr txBox="1"/>
          <p:nvPr/>
        </p:nvSpPr>
        <p:spPr>
          <a:xfrm>
            <a:off x="970920" y="5195160"/>
            <a:ext cx="3940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který je určen k přímému využití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4" name="TextShape 31"/>
          <p:cNvSpPr txBox="1"/>
          <p:nvPr/>
        </p:nvSpPr>
        <p:spPr>
          <a:xfrm>
            <a:off x="970920" y="5484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5" name="TextShape 32"/>
          <p:cNvSpPr txBox="1"/>
          <p:nvPr/>
        </p:nvSpPr>
        <p:spPr>
          <a:xfrm>
            <a:off x="539640" y="57690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6" name="TextShape 33"/>
          <p:cNvSpPr txBox="1"/>
          <p:nvPr/>
        </p:nvSpPr>
        <p:spPr>
          <a:xfrm>
            <a:off x="970920" y="5774400"/>
            <a:ext cx="7660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ÍMÉ  NÁKLADY:  projektový/finanční  manažer  a  ostatní  pozice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7" name="TextShape 34"/>
          <p:cNvSpPr txBox="1"/>
          <p:nvPr/>
        </p:nvSpPr>
        <p:spPr>
          <a:xfrm>
            <a:off x="970920" y="6064200"/>
            <a:ext cx="6006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(administrativní, podpůrné), které nepracují přímo s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38" name="TextShape 35"/>
          <p:cNvSpPr txBox="1"/>
          <p:nvPr/>
        </p:nvSpPr>
        <p:spPr>
          <a:xfrm>
            <a:off x="970920" y="64130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39" name="TextShape 3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0" name="Obrázek 39" descr="Obsah obrázku kreslení&#10;&#10;Popis byl vytvořen automaticky">
            <a:extLst>
              <a:ext uri="{FF2B5EF4-FFF2-40B4-BE49-F238E27FC236}">
                <a16:creationId xmlns:a16="http://schemas.microsoft.com/office/drawing/2014/main" id="{49AC613E-6B64-4817-9CFC-3BC7360A6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86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7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88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89" name="TextShape 5"/>
          <p:cNvSpPr txBox="1"/>
          <p:nvPr/>
        </p:nvSpPr>
        <p:spPr>
          <a:xfrm>
            <a:off x="395640" y="322560"/>
            <a:ext cx="481500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ZÁKLADNÍ DOKUMENTY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90" name="TextShape 6"/>
          <p:cNvSpPr txBox="1"/>
          <p:nvPr/>
        </p:nvSpPr>
        <p:spPr>
          <a:xfrm>
            <a:off x="540000" y="184320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1" name="TextShape 7"/>
          <p:cNvSpPr txBox="1"/>
          <p:nvPr/>
        </p:nvSpPr>
        <p:spPr>
          <a:xfrm>
            <a:off x="971280" y="1849680"/>
            <a:ext cx="152172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Výzva MAS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2" name="TextShape 8"/>
          <p:cNvSpPr txBox="1"/>
          <p:nvPr/>
        </p:nvSpPr>
        <p:spPr>
          <a:xfrm>
            <a:off x="540000" y="239796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3" name="TextShape 9"/>
          <p:cNvSpPr txBox="1"/>
          <p:nvPr/>
        </p:nvSpPr>
        <p:spPr>
          <a:xfrm>
            <a:off x="971280" y="2404440"/>
            <a:ext cx="610776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Obecná</a:t>
            </a:r>
            <a:r>
              <a:rPr lang="en-US" sz="22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pravidla</a:t>
            </a:r>
            <a:r>
              <a:rPr lang="en-US" sz="2200" b="0" strike="noStrike" spc="-1" dirty="0">
                <a:solidFill>
                  <a:srgbClr val="084A8B"/>
                </a:solidFill>
                <a:latin typeface="Arial"/>
              </a:rPr>
              <a:t> pro </a:t>
            </a:r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žadatele</a:t>
            </a:r>
            <a:r>
              <a:rPr lang="en-US" sz="2200" b="0" strike="noStrike" spc="-1" dirty="0">
                <a:solidFill>
                  <a:srgbClr val="084A8B"/>
                </a:solidFill>
                <a:latin typeface="Arial"/>
              </a:rPr>
              <a:t> a </a:t>
            </a:r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p</a:t>
            </a:r>
            <a:r>
              <a:rPr lang="en-US" sz="2200" b="1" strike="noStrike" spc="-1" dirty="0" err="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íjemce</a:t>
            </a:r>
            <a:r>
              <a:rPr lang="en-US" sz="2200" b="0" strike="noStrike" spc="-1" dirty="0">
                <a:solidFill>
                  <a:srgbClr val="084A8B"/>
                </a:solidFill>
                <a:latin typeface="Arial"/>
              </a:rPr>
              <a:t> v </a:t>
            </a:r>
            <a:r>
              <a:rPr lang="en-US" sz="2200" b="0" strike="noStrike" spc="-1" dirty="0" err="1">
                <a:solidFill>
                  <a:srgbClr val="084A8B"/>
                </a:solidFill>
                <a:latin typeface="Arial"/>
              </a:rPr>
              <a:t>rámci</a:t>
            </a:r>
            <a:r>
              <a:rPr lang="en-US" sz="22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endParaRPr lang="en-US" sz="2200" b="0" strike="noStrike" spc="-1" dirty="0">
              <a:latin typeface="Times New Roman"/>
            </a:endParaRPr>
          </a:p>
        </p:txBody>
      </p:sp>
      <p:sp>
        <p:nvSpPr>
          <p:cNvPr id="94" name="TextShape 10"/>
          <p:cNvSpPr txBox="1"/>
          <p:nvPr/>
        </p:nvSpPr>
        <p:spPr>
          <a:xfrm>
            <a:off x="971280" y="2807280"/>
            <a:ext cx="461376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opera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ního programu Zam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stnanost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5" name="TextShape 11"/>
          <p:cNvSpPr txBox="1"/>
          <p:nvPr/>
        </p:nvSpPr>
        <p:spPr>
          <a:xfrm>
            <a:off x="540000" y="335556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6" name="TextShape 12"/>
          <p:cNvSpPr txBox="1"/>
          <p:nvPr/>
        </p:nvSpPr>
        <p:spPr>
          <a:xfrm>
            <a:off x="971280" y="3362040"/>
            <a:ext cx="701136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Specifická 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ást pravidel pro žadatele a p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íjemce v rámci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7" name="TextShape 13"/>
          <p:cNvSpPr txBox="1"/>
          <p:nvPr/>
        </p:nvSpPr>
        <p:spPr>
          <a:xfrm>
            <a:off x="971280" y="3764520"/>
            <a:ext cx="713484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OPZ se skute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n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 vzniklými výdaji a s nep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ímými náklady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8" name="TextShape 14"/>
          <p:cNvSpPr txBox="1"/>
          <p:nvPr/>
        </p:nvSpPr>
        <p:spPr>
          <a:xfrm>
            <a:off x="540000" y="431280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99" name="Freeform 15"/>
          <p:cNvSpPr/>
          <p:nvPr/>
        </p:nvSpPr>
        <p:spPr>
          <a:xfrm>
            <a:off x="2931120" y="4599360"/>
            <a:ext cx="1751760" cy="29880"/>
          </a:xfrm>
          <a:custGeom>
            <a:avLst/>
            <a:gdLst/>
            <a:ahLst/>
            <a:cxnLst/>
            <a:rect l="0" t="0" r="r" b="b"/>
            <a:pathLst>
              <a:path w="4866" h="83">
                <a:moveTo>
                  <a:pt x="0" y="0"/>
                </a:moveTo>
                <a:lnTo>
                  <a:pt x="4865" y="0"/>
                </a:lnTo>
                <a:lnTo>
                  <a:pt x="4865" y="82"/>
                </a:lnTo>
                <a:lnTo>
                  <a:pt x="0" y="8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0" name="TextShape 16"/>
          <p:cNvSpPr txBox="1"/>
          <p:nvPr/>
        </p:nvSpPr>
        <p:spPr>
          <a:xfrm>
            <a:off x="971280" y="4319280"/>
            <a:ext cx="352872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K dispozici na www.esfcr.cz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01" name="TextShape 17"/>
          <p:cNvSpPr txBox="1"/>
          <p:nvPr/>
        </p:nvSpPr>
        <p:spPr>
          <a:xfrm>
            <a:off x="540000" y="486756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02" name="TextShape 18"/>
          <p:cNvSpPr txBox="1"/>
          <p:nvPr/>
        </p:nvSpPr>
        <p:spPr>
          <a:xfrm>
            <a:off x="971280" y="4874040"/>
            <a:ext cx="382320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Pokyny k vypln</a:t>
            </a:r>
            <a:r>
              <a:rPr lang="en-US" sz="22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ní ZoR a ŽOP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03" name="Freeform 19"/>
          <p:cNvSpPr/>
          <p:nvPr/>
        </p:nvSpPr>
        <p:spPr>
          <a:xfrm>
            <a:off x="970920" y="5556600"/>
            <a:ext cx="6551280" cy="29520"/>
          </a:xfrm>
          <a:custGeom>
            <a:avLst/>
            <a:gdLst/>
            <a:ahLst/>
            <a:cxnLst/>
            <a:rect l="0" t="0" r="r" b="b"/>
            <a:pathLst>
              <a:path w="18198" h="82">
                <a:moveTo>
                  <a:pt x="0" y="0"/>
                </a:moveTo>
                <a:lnTo>
                  <a:pt x="18197" y="0"/>
                </a:lnTo>
                <a:lnTo>
                  <a:pt x="18197" y="81"/>
                </a:lnTo>
                <a:lnTo>
                  <a:pt x="0" y="8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4" name="TextShape 20"/>
          <p:cNvSpPr txBox="1"/>
          <p:nvPr/>
        </p:nvSpPr>
        <p:spPr>
          <a:xfrm>
            <a:off x="971280" y="5276880"/>
            <a:ext cx="606312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https://www.esfcr.cz/pokyny-k-vyplneni-zpravy-o-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05" name="Freeform 21"/>
          <p:cNvSpPr/>
          <p:nvPr/>
        </p:nvSpPr>
        <p:spPr>
          <a:xfrm>
            <a:off x="970920" y="5958720"/>
            <a:ext cx="6485760" cy="29880"/>
          </a:xfrm>
          <a:custGeom>
            <a:avLst/>
            <a:gdLst/>
            <a:ahLst/>
            <a:cxnLst/>
            <a:rect l="0" t="0" r="r" b="b"/>
            <a:pathLst>
              <a:path w="18016" h="83">
                <a:moveTo>
                  <a:pt x="0" y="0"/>
                </a:moveTo>
                <a:lnTo>
                  <a:pt x="18015" y="0"/>
                </a:lnTo>
                <a:lnTo>
                  <a:pt x="18015" y="82"/>
                </a:lnTo>
                <a:lnTo>
                  <a:pt x="0" y="8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06" name="TextShape 22"/>
          <p:cNvSpPr txBox="1"/>
          <p:nvPr/>
        </p:nvSpPr>
        <p:spPr>
          <a:xfrm>
            <a:off x="971280" y="5679000"/>
            <a:ext cx="621864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realizaci-zadosti-o-platbu-a-zadosti-o-zmenu-opz 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07" name="TextShape 23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6" name="Obrázek 25" descr="Obsah obrázku kreslení&#10;&#10;Popis byl vytvořen automaticky">
            <a:extLst>
              <a:ext uri="{FF2B5EF4-FFF2-40B4-BE49-F238E27FC236}">
                <a16:creationId xmlns:a16="http://schemas.microsoft.com/office/drawing/2014/main" id="{89ED34C6-F351-453B-949E-6EF583694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24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24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24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244" name="TextShape 5"/>
          <p:cNvSpPr txBox="1"/>
          <p:nvPr/>
        </p:nvSpPr>
        <p:spPr>
          <a:xfrm>
            <a:off x="359640" y="345240"/>
            <a:ext cx="37087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OSOBNÍ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245" name="TextShape 6"/>
          <p:cNvSpPr txBox="1"/>
          <p:nvPr/>
        </p:nvSpPr>
        <p:spPr>
          <a:xfrm>
            <a:off x="540000" y="170100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46" name="TextShape 7"/>
          <p:cNvSpPr txBox="1"/>
          <p:nvPr/>
        </p:nvSpPr>
        <p:spPr>
          <a:xfrm>
            <a:off x="971280" y="22226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47" name="TextShape 8"/>
          <p:cNvSpPr txBox="1"/>
          <p:nvPr/>
        </p:nvSpPr>
        <p:spPr>
          <a:xfrm>
            <a:off x="540000" y="274392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48" name="TextShape 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41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249" name="TextShape 10"/>
          <p:cNvSpPr txBox="1"/>
          <p:nvPr/>
        </p:nvSpPr>
        <p:spPr>
          <a:xfrm>
            <a:off x="575280" y="13978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0" name="TextShape 11"/>
          <p:cNvSpPr txBox="1"/>
          <p:nvPr/>
        </p:nvSpPr>
        <p:spPr>
          <a:xfrm>
            <a:off x="1006560" y="1403640"/>
            <a:ext cx="7488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  smlouvy,  DP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a  DPP  musí  být  uzavřeny  v  souladu  se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1" name="TextShape 12"/>
          <p:cNvSpPr txBox="1"/>
          <p:nvPr/>
        </p:nvSpPr>
        <p:spPr>
          <a:xfrm>
            <a:off x="1006560" y="1693080"/>
            <a:ext cx="1971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zákoníkem práce.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2" name="TextShape 13"/>
          <p:cNvSpPr txBox="1"/>
          <p:nvPr/>
        </p:nvSpPr>
        <p:spPr>
          <a:xfrm>
            <a:off x="575280" y="19825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3" name="TextShape 14"/>
          <p:cNvSpPr txBox="1"/>
          <p:nvPr/>
        </p:nvSpPr>
        <p:spPr>
          <a:xfrm>
            <a:off x="575280" y="22669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4" name="TextShape 15"/>
          <p:cNvSpPr txBox="1"/>
          <p:nvPr/>
        </p:nvSpPr>
        <p:spPr>
          <a:xfrm>
            <a:off x="1006560" y="2272680"/>
            <a:ext cx="7511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Mzdové  náklady  =  hrubá  mzda  /  plat  nebo  odměna  (DPČ,  DPP,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5" name="TextShape 16"/>
          <p:cNvSpPr txBox="1"/>
          <p:nvPr/>
        </p:nvSpPr>
        <p:spPr>
          <a:xfrm>
            <a:off x="1006560" y="2562120"/>
            <a:ext cx="7348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OSVČ)  +  odvody  zam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stnavatele  na  SP  a  ZP  a  další  poplatky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6" name="TextShape 17"/>
          <p:cNvSpPr txBox="1"/>
          <p:nvPr/>
        </p:nvSpPr>
        <p:spPr>
          <a:xfrm>
            <a:off x="1006560" y="285156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spojené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7" name="TextShape 18"/>
          <p:cNvSpPr txBox="1"/>
          <p:nvPr/>
        </p:nvSpPr>
        <p:spPr>
          <a:xfrm>
            <a:off x="2081880" y="285156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8" name="TextShape 19"/>
          <p:cNvSpPr txBox="1"/>
          <p:nvPr/>
        </p:nvSpPr>
        <p:spPr>
          <a:xfrm>
            <a:off x="2565360" y="2851560"/>
            <a:ext cx="1703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zaměstnancem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59" name="TextShape 20"/>
          <p:cNvSpPr txBox="1"/>
          <p:nvPr/>
        </p:nvSpPr>
        <p:spPr>
          <a:xfrm>
            <a:off x="4433400" y="2851560"/>
            <a:ext cx="93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hrazené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0" name="TextShape 21"/>
          <p:cNvSpPr txBox="1"/>
          <p:nvPr/>
        </p:nvSpPr>
        <p:spPr>
          <a:xfrm>
            <a:off x="5537880" y="2851560"/>
            <a:ext cx="1957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zaměstnavatelem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1" name="TextShape 22"/>
          <p:cNvSpPr txBox="1"/>
          <p:nvPr/>
        </p:nvSpPr>
        <p:spPr>
          <a:xfrm>
            <a:off x="7661880" y="2851560"/>
            <a:ext cx="979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povinně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2" name="TextShape 23"/>
          <p:cNvSpPr txBox="1"/>
          <p:nvPr/>
        </p:nvSpPr>
        <p:spPr>
          <a:xfrm>
            <a:off x="1006560" y="3141360"/>
            <a:ext cx="7360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základě právních předpisů (např. zákonné pojištění odpovědnosti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3" name="TextShape 24"/>
          <p:cNvSpPr txBox="1"/>
          <p:nvPr/>
        </p:nvSpPr>
        <p:spPr>
          <a:xfrm>
            <a:off x="1006560" y="3431160"/>
            <a:ext cx="1756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zaměstnavatele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4" name="TextShape 25"/>
          <p:cNvSpPr txBox="1"/>
          <p:nvPr/>
        </p:nvSpPr>
        <p:spPr>
          <a:xfrm>
            <a:off x="2926440" y="343116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5" name="TextShape 26"/>
          <p:cNvSpPr txBox="1"/>
          <p:nvPr/>
        </p:nvSpPr>
        <p:spPr>
          <a:xfrm>
            <a:off x="3407760" y="3431160"/>
            <a:ext cx="711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škodu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6" name="TextShape 27"/>
          <p:cNvSpPr txBox="1"/>
          <p:nvPr/>
        </p:nvSpPr>
        <p:spPr>
          <a:xfrm>
            <a:off x="4281120" y="343116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7" name="TextShape 28"/>
          <p:cNvSpPr txBox="1"/>
          <p:nvPr/>
        </p:nvSpPr>
        <p:spPr>
          <a:xfrm>
            <a:off x="4776120" y="3431160"/>
            <a:ext cx="1194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8" name="TextShape 29"/>
          <p:cNvSpPr txBox="1"/>
          <p:nvPr/>
        </p:nvSpPr>
        <p:spPr>
          <a:xfrm>
            <a:off x="6131880" y="3431160"/>
            <a:ext cx="671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úrazu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69" name="TextShape 30"/>
          <p:cNvSpPr txBox="1"/>
          <p:nvPr/>
        </p:nvSpPr>
        <p:spPr>
          <a:xfrm>
            <a:off x="6965640" y="343116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0" name="TextShape 31"/>
          <p:cNvSpPr txBox="1"/>
          <p:nvPr/>
        </p:nvSpPr>
        <p:spPr>
          <a:xfrm>
            <a:off x="7730640" y="343116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nemoci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1" name="TextShape 32"/>
          <p:cNvSpPr txBox="1"/>
          <p:nvPr/>
        </p:nvSpPr>
        <p:spPr>
          <a:xfrm>
            <a:off x="1006560" y="3720600"/>
            <a:ext cx="1314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 povolání).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2" name="TextShape 33"/>
          <p:cNvSpPr txBox="1"/>
          <p:nvPr/>
        </p:nvSpPr>
        <p:spPr>
          <a:xfrm>
            <a:off x="575280" y="40104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3" name="TextShape 34"/>
          <p:cNvSpPr txBox="1"/>
          <p:nvPr/>
        </p:nvSpPr>
        <p:spPr>
          <a:xfrm>
            <a:off x="575280" y="42944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4" name="TextShape 35"/>
          <p:cNvSpPr txBox="1"/>
          <p:nvPr/>
        </p:nvSpPr>
        <p:spPr>
          <a:xfrm>
            <a:off x="1006560" y="4299840"/>
            <a:ext cx="1046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Náhrady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5" name="TextShape 36"/>
          <p:cNvSpPr txBox="1"/>
          <p:nvPr/>
        </p:nvSpPr>
        <p:spPr>
          <a:xfrm>
            <a:off x="1032480" y="45896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Arial"/>
              </a:rPr>
              <a:t>•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6" name="TextShape 37"/>
          <p:cNvSpPr txBox="1"/>
          <p:nvPr/>
        </p:nvSpPr>
        <p:spPr>
          <a:xfrm>
            <a:off x="1375560" y="458964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7" name="TextShape 38"/>
          <p:cNvSpPr txBox="1"/>
          <p:nvPr/>
        </p:nvSpPr>
        <p:spPr>
          <a:xfrm>
            <a:off x="1875240" y="4589640"/>
            <a:ext cx="1180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dovolenou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8" name="TextShape 39"/>
          <p:cNvSpPr txBox="1"/>
          <p:nvPr/>
        </p:nvSpPr>
        <p:spPr>
          <a:xfrm>
            <a:off x="3342960" y="4589640"/>
            <a:ext cx="3495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(4,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79" name="TextShape 40"/>
          <p:cNvSpPr txBox="1"/>
          <p:nvPr/>
        </p:nvSpPr>
        <p:spPr>
          <a:xfrm>
            <a:off x="3870000" y="45896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5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0" name="TextShape 41"/>
          <p:cNvSpPr txBox="1"/>
          <p:nvPr/>
        </p:nvSpPr>
        <p:spPr>
          <a:xfrm>
            <a:off x="4250880" y="458964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1" name="TextShape 42"/>
          <p:cNvSpPr txBox="1"/>
          <p:nvPr/>
        </p:nvSpPr>
        <p:spPr>
          <a:xfrm>
            <a:off x="5035320" y="45896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8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2" name="TextShape 43"/>
          <p:cNvSpPr txBox="1"/>
          <p:nvPr/>
        </p:nvSpPr>
        <p:spPr>
          <a:xfrm>
            <a:off x="5414760" y="4589640"/>
            <a:ext cx="657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týdnů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3" name="TextShape 44"/>
          <p:cNvSpPr txBox="1"/>
          <p:nvPr/>
        </p:nvSpPr>
        <p:spPr>
          <a:xfrm>
            <a:off x="6252480" y="4589640"/>
            <a:ext cx="1046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dovolené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4" name="TextShape 45"/>
          <p:cNvSpPr txBox="1"/>
          <p:nvPr/>
        </p:nvSpPr>
        <p:spPr>
          <a:xfrm>
            <a:off x="7482240" y="4589640"/>
            <a:ext cx="389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dle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5" name="TextShape 46"/>
          <p:cNvSpPr txBox="1"/>
          <p:nvPr/>
        </p:nvSpPr>
        <p:spPr>
          <a:xfrm>
            <a:off x="8050680" y="4589640"/>
            <a:ext cx="523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typu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6" name="TextShape 47"/>
          <p:cNvSpPr txBox="1"/>
          <p:nvPr/>
        </p:nvSpPr>
        <p:spPr>
          <a:xfrm>
            <a:off x="1375560" y="4879080"/>
            <a:ext cx="7171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zaměstnavatele, viz § 213 zákona č. 262/2006 Sb., zákoník práce)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7" name="TextShape 48"/>
          <p:cNvSpPr txBox="1"/>
          <p:nvPr/>
        </p:nvSpPr>
        <p:spPr>
          <a:xfrm>
            <a:off x="1375560" y="516888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-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8" name="TextShape 49"/>
          <p:cNvSpPr txBox="1"/>
          <p:nvPr/>
        </p:nvSpPr>
        <p:spPr>
          <a:xfrm>
            <a:off x="1646640" y="516888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způsobilé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89" name="TextShape 50"/>
          <p:cNvSpPr txBox="1"/>
          <p:nvPr/>
        </p:nvSpPr>
        <p:spPr>
          <a:xfrm>
            <a:off x="2861280" y="5168880"/>
            <a:ext cx="724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pouze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0" name="TextShape 51"/>
          <p:cNvSpPr txBox="1"/>
          <p:nvPr/>
        </p:nvSpPr>
        <p:spPr>
          <a:xfrm>
            <a:off x="3709800" y="516888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1" name="TextShape 52"/>
          <p:cNvSpPr txBox="1"/>
          <p:nvPr/>
        </p:nvSpPr>
        <p:spPr>
          <a:xfrm>
            <a:off x="4020480" y="5168880"/>
            <a:ext cx="99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rozsahu,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2" name="TextShape 53"/>
          <p:cNvSpPr txBox="1"/>
          <p:nvPr/>
        </p:nvSpPr>
        <p:spPr>
          <a:xfrm>
            <a:off x="5140440" y="516888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3" name="TextShape 54"/>
          <p:cNvSpPr txBox="1"/>
          <p:nvPr/>
        </p:nvSpPr>
        <p:spPr>
          <a:xfrm>
            <a:off x="5451120" y="5168880"/>
            <a:ext cx="711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jakém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4" name="TextShape 55"/>
          <p:cNvSpPr txBox="1"/>
          <p:nvPr/>
        </p:nvSpPr>
        <p:spPr>
          <a:xfrm>
            <a:off x="6287400" y="5168880"/>
            <a:ext cx="1180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odpovídají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5" name="TextShape 56"/>
          <p:cNvSpPr txBox="1"/>
          <p:nvPr/>
        </p:nvSpPr>
        <p:spPr>
          <a:xfrm>
            <a:off x="7594200" y="5168880"/>
            <a:ext cx="979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zapojení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6" name="TextShape 57"/>
          <p:cNvSpPr txBox="1"/>
          <p:nvPr/>
        </p:nvSpPr>
        <p:spPr>
          <a:xfrm>
            <a:off x="1375560" y="5458320"/>
            <a:ext cx="3794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zaměstnance do realizace projektu;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7" name="TextShape 58"/>
          <p:cNvSpPr txBox="1"/>
          <p:nvPr/>
        </p:nvSpPr>
        <p:spPr>
          <a:xfrm>
            <a:off x="1032480" y="57481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3193F3"/>
                </a:solidFill>
                <a:latin typeface="Arial"/>
              </a:rPr>
              <a:t>•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8" name="TextShape 59"/>
          <p:cNvSpPr txBox="1"/>
          <p:nvPr/>
        </p:nvSpPr>
        <p:spPr>
          <a:xfrm>
            <a:off x="1375560" y="5748120"/>
            <a:ext cx="6473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ípad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ekážek v práci (v souladu se zákoníkem práce);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299" name="TextShape 60"/>
          <p:cNvSpPr txBox="1"/>
          <p:nvPr/>
        </p:nvSpPr>
        <p:spPr>
          <a:xfrm>
            <a:off x="1032480" y="60379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3193F3"/>
                </a:solidFill>
                <a:latin typeface="Arial"/>
              </a:rPr>
              <a:t>•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00" name="TextShape 61"/>
          <p:cNvSpPr txBox="1"/>
          <p:nvPr/>
        </p:nvSpPr>
        <p:spPr>
          <a:xfrm>
            <a:off x="1375560" y="6037920"/>
            <a:ext cx="6675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dny do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asné pracovní neschopnosti nebo karantény (jejich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01" name="TextShape 62"/>
          <p:cNvSpPr txBox="1"/>
          <p:nvPr/>
        </p:nvSpPr>
        <p:spPr>
          <a:xfrm>
            <a:off x="1375560" y="6327360"/>
            <a:ext cx="1677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poměrná část). </a:t>
            </a:r>
            <a:endParaRPr lang="en-US" sz="1900" b="0" strike="noStrike" spc="-1">
              <a:latin typeface="Times New Roman"/>
            </a:endParaRPr>
          </a:p>
        </p:txBody>
      </p:sp>
      <p:pic>
        <p:nvPicPr>
          <p:cNvPr id="65" name="Obrázek 64" descr="Obsah obrázku kreslení&#10;&#10;Popis byl vytvořen automaticky">
            <a:extLst>
              <a:ext uri="{FF2B5EF4-FFF2-40B4-BE49-F238E27FC236}">
                <a16:creationId xmlns:a16="http://schemas.microsoft.com/office/drawing/2014/main" id="{D6D825E2-2C31-43C9-B34B-CB056F03F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303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04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05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06" name="TextShape 5"/>
          <p:cNvSpPr txBox="1"/>
          <p:nvPr/>
        </p:nvSpPr>
        <p:spPr>
          <a:xfrm>
            <a:off x="359640" y="345240"/>
            <a:ext cx="37087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OSOBNÍ NÁKLADY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307" name="TextShape 6"/>
          <p:cNvSpPr txBox="1"/>
          <p:nvPr/>
        </p:nvSpPr>
        <p:spPr>
          <a:xfrm>
            <a:off x="539640" y="1609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08" name="TextShape 7"/>
          <p:cNvSpPr txBox="1"/>
          <p:nvPr/>
        </p:nvSpPr>
        <p:spPr>
          <a:xfrm>
            <a:off x="970920" y="1614960"/>
            <a:ext cx="3036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Náležitosti PS, DP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a DPP: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09" name="TextShape 8"/>
          <p:cNvSpPr txBox="1"/>
          <p:nvPr/>
        </p:nvSpPr>
        <p:spPr>
          <a:xfrm>
            <a:off x="954360" y="205740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10" name="TextShape 9"/>
          <p:cNvSpPr txBox="1"/>
          <p:nvPr/>
        </p:nvSpPr>
        <p:spPr>
          <a:xfrm>
            <a:off x="1205640" y="2018880"/>
            <a:ext cx="5106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Popis pracovní činnosti vykonávané pro projekt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1" name="TextShape 10"/>
          <p:cNvSpPr txBox="1"/>
          <p:nvPr/>
        </p:nvSpPr>
        <p:spPr>
          <a:xfrm>
            <a:off x="954360" y="23468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12" name="TextShape 11"/>
          <p:cNvSpPr txBox="1"/>
          <p:nvPr/>
        </p:nvSpPr>
        <p:spPr>
          <a:xfrm>
            <a:off x="1205640" y="2308680"/>
            <a:ext cx="4370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Identifikace projektu (název či reg. číslo)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3" name="TextShape 12"/>
          <p:cNvSpPr txBox="1"/>
          <p:nvPr/>
        </p:nvSpPr>
        <p:spPr>
          <a:xfrm>
            <a:off x="954360" y="26366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14" name="TextShape 13"/>
          <p:cNvSpPr txBox="1"/>
          <p:nvPr/>
        </p:nvSpPr>
        <p:spPr>
          <a:xfrm>
            <a:off x="1205640" y="2598480"/>
            <a:ext cx="5252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Výše úvazku či počet hodin za časovou jednotku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5" name="TextShape 14"/>
          <p:cNvSpPr txBox="1"/>
          <p:nvPr/>
        </p:nvSpPr>
        <p:spPr>
          <a:xfrm>
            <a:off x="954360" y="29264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16" name="TextShape 15"/>
          <p:cNvSpPr txBox="1"/>
          <p:nvPr/>
        </p:nvSpPr>
        <p:spPr>
          <a:xfrm>
            <a:off x="1205640" y="2887920"/>
            <a:ext cx="2894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Výše mzdy, platu, odměny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7" name="TextShape 16"/>
          <p:cNvSpPr txBox="1"/>
          <p:nvPr/>
        </p:nvSpPr>
        <p:spPr>
          <a:xfrm>
            <a:off x="539640" y="32893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8" name="TextShape 17"/>
          <p:cNvSpPr txBox="1"/>
          <p:nvPr/>
        </p:nvSpPr>
        <p:spPr>
          <a:xfrm>
            <a:off x="970920" y="3294720"/>
            <a:ext cx="4047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Další zákonem stanovené náležitosti: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19" name="TextShape 18"/>
          <p:cNvSpPr txBox="1"/>
          <p:nvPr/>
        </p:nvSpPr>
        <p:spPr>
          <a:xfrm>
            <a:off x="1205640" y="373572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20" name="TextShape 19"/>
          <p:cNvSpPr txBox="1"/>
          <p:nvPr/>
        </p:nvSpPr>
        <p:spPr>
          <a:xfrm>
            <a:off x="1458720" y="3697560"/>
            <a:ext cx="387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PS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1" name="TextShape 20"/>
          <p:cNvSpPr txBox="1"/>
          <p:nvPr/>
        </p:nvSpPr>
        <p:spPr>
          <a:xfrm>
            <a:off x="1944000" y="3697560"/>
            <a:ext cx="631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(druh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2" name="TextShape 21"/>
          <p:cNvSpPr txBox="1"/>
          <p:nvPr/>
        </p:nvSpPr>
        <p:spPr>
          <a:xfrm>
            <a:off x="2675520" y="3697560"/>
            <a:ext cx="738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práce,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3" name="TextShape 22"/>
          <p:cNvSpPr txBox="1"/>
          <p:nvPr/>
        </p:nvSpPr>
        <p:spPr>
          <a:xfrm>
            <a:off x="3513240" y="3697560"/>
            <a:ext cx="657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místo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4" name="TextShape 23"/>
          <p:cNvSpPr txBox="1"/>
          <p:nvPr/>
        </p:nvSpPr>
        <p:spPr>
          <a:xfrm>
            <a:off x="4268880" y="3697560"/>
            <a:ext cx="898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výkonu,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5" name="TextShape 24"/>
          <p:cNvSpPr txBox="1"/>
          <p:nvPr/>
        </p:nvSpPr>
        <p:spPr>
          <a:xfrm>
            <a:off x="5268240" y="3697560"/>
            <a:ext cx="470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den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6" name="TextShape 25"/>
          <p:cNvSpPr txBox="1"/>
          <p:nvPr/>
        </p:nvSpPr>
        <p:spPr>
          <a:xfrm>
            <a:off x="5838120" y="369756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nástupu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7" name="TextShape 26"/>
          <p:cNvSpPr txBox="1"/>
          <p:nvPr/>
        </p:nvSpPr>
        <p:spPr>
          <a:xfrm>
            <a:off x="6865200" y="369756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8" name="TextShape 27"/>
          <p:cNvSpPr txBox="1"/>
          <p:nvPr/>
        </p:nvSpPr>
        <p:spPr>
          <a:xfrm>
            <a:off x="7300440" y="3697560"/>
            <a:ext cx="738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práce,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29" name="TextShape 28"/>
          <p:cNvSpPr txBox="1"/>
          <p:nvPr/>
        </p:nvSpPr>
        <p:spPr>
          <a:xfrm>
            <a:off x="8138520" y="3697560"/>
            <a:ext cx="738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nárok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0" name="TextShape 29"/>
          <p:cNvSpPr txBox="1"/>
          <p:nvPr/>
        </p:nvSpPr>
        <p:spPr>
          <a:xfrm>
            <a:off x="1458720" y="3987000"/>
            <a:ext cx="4263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dovolenou, způsob výpovědi apod.);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1" name="TextShape 30"/>
          <p:cNvSpPr txBox="1"/>
          <p:nvPr/>
        </p:nvSpPr>
        <p:spPr>
          <a:xfrm>
            <a:off x="1205640" y="431496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32" name="TextShape 31"/>
          <p:cNvSpPr txBox="1"/>
          <p:nvPr/>
        </p:nvSpPr>
        <p:spPr>
          <a:xfrm>
            <a:off x="1458720" y="4276800"/>
            <a:ext cx="7116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DPP, DP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(doba na kterou se dohoda uzavírá, musí být uzavřena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3" name="TextShape 32"/>
          <p:cNvSpPr txBox="1"/>
          <p:nvPr/>
        </p:nvSpPr>
        <p:spPr>
          <a:xfrm>
            <a:off x="1458720" y="4566240"/>
            <a:ext cx="11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písemně).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4" name="TextShape 33"/>
          <p:cNvSpPr txBox="1"/>
          <p:nvPr/>
        </p:nvSpPr>
        <p:spPr>
          <a:xfrm>
            <a:off x="539640" y="49694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5" name="TextShape 34"/>
          <p:cNvSpPr txBox="1"/>
          <p:nvPr/>
        </p:nvSpPr>
        <p:spPr>
          <a:xfrm>
            <a:off x="970920" y="4974840"/>
            <a:ext cx="6590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Vykazují se v soupisce lidských zdroj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: SD – 2 Lidské zdroje.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6" name="TextShape 35"/>
          <p:cNvSpPr txBox="1"/>
          <p:nvPr/>
        </p:nvSpPr>
        <p:spPr>
          <a:xfrm>
            <a:off x="539640" y="53719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7" name="TextShape 36"/>
          <p:cNvSpPr txBox="1"/>
          <p:nvPr/>
        </p:nvSpPr>
        <p:spPr>
          <a:xfrm>
            <a:off x="970920" y="5377320"/>
            <a:ext cx="2415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8" name="TextShape 37"/>
          <p:cNvSpPr txBox="1"/>
          <p:nvPr/>
        </p:nvSpPr>
        <p:spPr>
          <a:xfrm>
            <a:off x="1351800" y="5377320"/>
            <a:ext cx="1046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osobních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39" name="TextShape 38"/>
          <p:cNvSpPr txBox="1"/>
          <p:nvPr/>
        </p:nvSpPr>
        <p:spPr>
          <a:xfrm>
            <a:off x="2541600" y="537732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nákladů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0" name="TextShape 39"/>
          <p:cNvSpPr txBox="1"/>
          <p:nvPr/>
        </p:nvSpPr>
        <p:spPr>
          <a:xfrm>
            <a:off x="3597480" y="537732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1" name="TextShape 40"/>
          <p:cNvSpPr txBox="1"/>
          <p:nvPr/>
        </p:nvSpPr>
        <p:spPr>
          <a:xfrm>
            <a:off x="4665600" y="5377320"/>
            <a:ext cx="470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nad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2" name="TextShape 41"/>
          <p:cNvSpPr txBox="1"/>
          <p:nvPr/>
        </p:nvSpPr>
        <p:spPr>
          <a:xfrm>
            <a:off x="5279400" y="537732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10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3" name="TextShape 42"/>
          <p:cNvSpPr txBox="1"/>
          <p:nvPr/>
        </p:nvSpPr>
        <p:spPr>
          <a:xfrm>
            <a:off x="5754600" y="5377320"/>
            <a:ext cx="375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tis.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4" name="TextShape 43"/>
          <p:cNvSpPr txBox="1"/>
          <p:nvPr/>
        </p:nvSpPr>
        <p:spPr>
          <a:xfrm>
            <a:off x="6269400" y="5377320"/>
            <a:ext cx="348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Kč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5" name="TextShape 44"/>
          <p:cNvSpPr txBox="1"/>
          <p:nvPr/>
        </p:nvSpPr>
        <p:spPr>
          <a:xfrm>
            <a:off x="6759720" y="5377320"/>
            <a:ext cx="99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příjemce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6" name="TextShape 45"/>
          <p:cNvSpPr txBox="1"/>
          <p:nvPr/>
        </p:nvSpPr>
        <p:spPr>
          <a:xfrm>
            <a:off x="7894800" y="5377320"/>
            <a:ext cx="979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dokládá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7" name="TextShape 46"/>
          <p:cNvSpPr txBox="1"/>
          <p:nvPr/>
        </p:nvSpPr>
        <p:spPr>
          <a:xfrm>
            <a:off x="970920" y="5666760"/>
            <a:ext cx="6122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ke kontrole také kopie výpis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z BÚ, případně kopie VPD.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8" name="TextShape 47"/>
          <p:cNvSpPr txBox="1"/>
          <p:nvPr/>
        </p:nvSpPr>
        <p:spPr>
          <a:xfrm>
            <a:off x="539640" y="60739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49" name="TextShape 48"/>
          <p:cNvSpPr txBox="1"/>
          <p:nvPr/>
        </p:nvSpPr>
        <p:spPr>
          <a:xfrm>
            <a:off x="970920" y="65952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50" name="TextShape 4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52" name="Obrázek 51" descr="Obsah obrázku kreslení&#10;&#10;Popis byl vytvořen automaticky">
            <a:extLst>
              <a:ext uri="{FF2B5EF4-FFF2-40B4-BE49-F238E27FC236}">
                <a16:creationId xmlns:a16="http://schemas.microsoft.com/office/drawing/2014/main" id="{14064E28-E5BA-4414-82A7-02A3200A1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352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53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54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55" name="TextShape 5"/>
          <p:cNvSpPr txBox="1"/>
          <p:nvPr/>
        </p:nvSpPr>
        <p:spPr>
          <a:xfrm>
            <a:off x="359640" y="345240"/>
            <a:ext cx="395712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PRACOVNÍ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VÝKAZY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356" name="TextShape 6"/>
          <p:cNvSpPr txBox="1"/>
          <p:nvPr/>
        </p:nvSpPr>
        <p:spPr>
          <a:xfrm>
            <a:off x="539640" y="1496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57" name="TextShape 7"/>
          <p:cNvSpPr txBox="1"/>
          <p:nvPr/>
        </p:nvSpPr>
        <p:spPr>
          <a:xfrm>
            <a:off x="970920" y="1501920"/>
            <a:ext cx="6499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 výkazy jsou u pracovníků projektu vyžadovány jen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58" name="TextShape 8"/>
          <p:cNvSpPr txBox="1"/>
          <p:nvPr/>
        </p:nvSpPr>
        <p:spPr>
          <a:xfrm>
            <a:off x="970920" y="1791720"/>
            <a:ext cx="5761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výskytu alespo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ň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jedné z následujících 2 okolností: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59" name="TextShape 9"/>
          <p:cNvSpPr txBox="1"/>
          <p:nvPr/>
        </p:nvSpPr>
        <p:spPr>
          <a:xfrm>
            <a:off x="539640" y="22334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Arial"/>
              </a:rPr>
              <a:t>a)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0" name="TextShape 10"/>
          <p:cNvSpPr txBox="1"/>
          <p:nvPr/>
        </p:nvSpPr>
        <p:spPr>
          <a:xfrm>
            <a:off x="996840" y="2233440"/>
            <a:ext cx="7642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jedná se o pracovníka, který v rámci daného pracovněprávního vztahu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1" name="TextShape 11"/>
          <p:cNvSpPr txBox="1"/>
          <p:nvPr/>
        </p:nvSpPr>
        <p:spPr>
          <a:xfrm>
            <a:off x="996840" y="2523240"/>
            <a:ext cx="4812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vykonává činnosti pro projekt i mimo projekt;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2" name="TextShape 12"/>
          <p:cNvSpPr txBox="1"/>
          <p:nvPr/>
        </p:nvSpPr>
        <p:spPr>
          <a:xfrm>
            <a:off x="539640" y="29653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Arial"/>
              </a:rPr>
              <a:t>b)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3" name="TextShape 13"/>
          <p:cNvSpPr txBox="1"/>
          <p:nvPr/>
        </p:nvSpPr>
        <p:spPr>
          <a:xfrm>
            <a:off x="996840" y="2965320"/>
            <a:ext cx="7251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jedná se o projekt, ve kterém se využívají nepřímé náklady, a popis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4" name="TextShape 14"/>
          <p:cNvSpPr txBox="1"/>
          <p:nvPr/>
        </p:nvSpPr>
        <p:spPr>
          <a:xfrm>
            <a:off x="996840" y="3255120"/>
            <a:ext cx="7465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 činnosti  u dané pracovní pozice obsahuje činnosti spadající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5" name="TextShape 15"/>
          <p:cNvSpPr txBox="1"/>
          <p:nvPr/>
        </p:nvSpPr>
        <p:spPr>
          <a:xfrm>
            <a:off x="996840" y="3544560"/>
            <a:ext cx="4746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jak do přímých, tak do nepřímých nákladů).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6" name="TextShape 16"/>
          <p:cNvSpPr txBox="1"/>
          <p:nvPr/>
        </p:nvSpPr>
        <p:spPr>
          <a:xfrm>
            <a:off x="539640" y="39812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7" name="TextShape 17"/>
          <p:cNvSpPr txBox="1"/>
          <p:nvPr/>
        </p:nvSpPr>
        <p:spPr>
          <a:xfrm>
            <a:off x="970920" y="3986640"/>
            <a:ext cx="843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Výkazy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8" name="TextShape 18"/>
          <p:cNvSpPr txBox="1"/>
          <p:nvPr/>
        </p:nvSpPr>
        <p:spPr>
          <a:xfrm>
            <a:off x="1991520" y="398664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69" name="TextShape 19"/>
          <p:cNvSpPr txBox="1"/>
          <p:nvPr/>
        </p:nvSpPr>
        <p:spPr>
          <a:xfrm>
            <a:off x="2463840" y="3986640"/>
            <a:ext cx="1420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zpracovávají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0" name="TextShape 20"/>
          <p:cNvSpPr txBox="1"/>
          <p:nvPr/>
        </p:nvSpPr>
        <p:spPr>
          <a:xfrm>
            <a:off x="4116240" y="398664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1" name="TextShape 21"/>
          <p:cNvSpPr txBox="1"/>
          <p:nvPr/>
        </p:nvSpPr>
        <p:spPr>
          <a:xfrm>
            <a:off x="4572000" y="398664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jednotlivé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2" name="TextShape 22"/>
          <p:cNvSpPr txBox="1"/>
          <p:nvPr/>
        </p:nvSpPr>
        <p:spPr>
          <a:xfrm>
            <a:off x="5899320" y="3986640"/>
            <a:ext cx="845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síce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3" name="TextShape 23"/>
          <p:cNvSpPr txBox="1"/>
          <p:nvPr/>
        </p:nvSpPr>
        <p:spPr>
          <a:xfrm>
            <a:off x="6921720" y="3986640"/>
            <a:ext cx="416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(ne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4" name="TextShape 24"/>
          <p:cNvSpPr txBox="1"/>
          <p:nvPr/>
        </p:nvSpPr>
        <p:spPr>
          <a:xfrm>
            <a:off x="7473240" y="398664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5" name="TextShape 25"/>
          <p:cNvSpPr txBox="1"/>
          <p:nvPr/>
        </p:nvSpPr>
        <p:spPr>
          <a:xfrm>
            <a:off x="7944120" y="3986640"/>
            <a:ext cx="858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dnech,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6" name="TextShape 26"/>
          <p:cNvSpPr txBox="1"/>
          <p:nvPr/>
        </p:nvSpPr>
        <p:spPr>
          <a:xfrm>
            <a:off x="970920" y="4276440"/>
            <a:ext cx="2922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ale po skupinách činností).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7" name="TextShape 27"/>
          <p:cNvSpPr txBox="1"/>
          <p:nvPr/>
        </p:nvSpPr>
        <p:spPr>
          <a:xfrm>
            <a:off x="539640" y="47538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8" name="TextShape 28"/>
          <p:cNvSpPr txBox="1"/>
          <p:nvPr/>
        </p:nvSpPr>
        <p:spPr>
          <a:xfrm>
            <a:off x="970920" y="4759560"/>
            <a:ext cx="1768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 výkaz: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79" name="TextShape 29"/>
          <p:cNvSpPr txBox="1"/>
          <p:nvPr/>
        </p:nvSpPr>
        <p:spPr>
          <a:xfrm>
            <a:off x="954360" y="520200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80" name="TextShape 30"/>
          <p:cNvSpPr txBox="1"/>
          <p:nvPr/>
        </p:nvSpPr>
        <p:spPr>
          <a:xfrm>
            <a:off x="1205640" y="5163480"/>
            <a:ext cx="740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musí být podepsán pracovníkem a nadřízeným pracovníkem, u obou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81" name="TextShape 31"/>
          <p:cNvSpPr txBox="1"/>
          <p:nvPr/>
        </p:nvSpPr>
        <p:spPr>
          <a:xfrm>
            <a:off x="1205640" y="5453280"/>
            <a:ext cx="4598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podpisů musí být uvedeno datum podpisu;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82" name="TextShape 32"/>
          <p:cNvSpPr txBox="1"/>
          <p:nvPr/>
        </p:nvSpPr>
        <p:spPr>
          <a:xfrm>
            <a:off x="954360" y="57812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383" name="TextShape 33"/>
          <p:cNvSpPr txBox="1"/>
          <p:nvPr/>
        </p:nvSpPr>
        <p:spPr>
          <a:xfrm>
            <a:off x="1205640" y="5742720"/>
            <a:ext cx="587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sken pracovního výkazu musí být nahrán do ISKP14+.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84" name="TextShape 34"/>
          <p:cNvSpPr txBox="1"/>
          <p:nvPr/>
        </p:nvSpPr>
        <p:spPr>
          <a:xfrm>
            <a:off x="539640" y="61441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85" name="Freeform 35"/>
          <p:cNvSpPr/>
          <p:nvPr/>
        </p:nvSpPr>
        <p:spPr>
          <a:xfrm>
            <a:off x="970560" y="6391800"/>
            <a:ext cx="4621680" cy="26640"/>
          </a:xfrm>
          <a:custGeom>
            <a:avLst/>
            <a:gdLst/>
            <a:ahLst/>
            <a:cxnLst/>
            <a:rect l="0" t="0" r="r" b="b"/>
            <a:pathLst>
              <a:path w="12838" h="74">
                <a:moveTo>
                  <a:pt x="0" y="0"/>
                </a:moveTo>
                <a:lnTo>
                  <a:pt x="12837" y="0"/>
                </a:lnTo>
                <a:lnTo>
                  <a:pt x="12837" y="73"/>
                </a:lnTo>
                <a:lnTo>
                  <a:pt x="0" y="73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86" name="TextShape 36"/>
          <p:cNvSpPr txBox="1"/>
          <p:nvPr/>
        </p:nvSpPr>
        <p:spPr>
          <a:xfrm>
            <a:off x="970920" y="6149880"/>
            <a:ext cx="4354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https://www.esfcr.cz/pracovni-vykaz-opz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387" name="TextShape 37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43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0" name="Obrázek 39" descr="Obsah obrázku kreslení&#10;&#10;Popis byl vytvořen automaticky">
            <a:extLst>
              <a:ext uri="{FF2B5EF4-FFF2-40B4-BE49-F238E27FC236}">
                <a16:creationId xmlns:a16="http://schemas.microsoft.com/office/drawing/2014/main" id="{076C1CFD-DABD-44D4-BBE3-08080D08E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38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9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9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92" name="TextShape 5"/>
          <p:cNvSpPr txBox="1"/>
          <p:nvPr/>
        </p:nvSpPr>
        <p:spPr>
          <a:xfrm>
            <a:off x="395640" y="322560"/>
            <a:ext cx="517788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PRACOVNÍ VÝKAZ - VZOR </a:t>
            </a:r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1393" name="Obrázek 1392"/>
          <p:cNvPicPr/>
          <p:nvPr/>
        </p:nvPicPr>
        <p:blipFill>
          <a:blip r:embed="rId2"/>
          <a:stretch/>
        </p:blipFill>
        <p:spPr>
          <a:xfrm>
            <a:off x="2483640" y="1268640"/>
            <a:ext cx="3938040" cy="5472360"/>
          </a:xfrm>
          <a:prstGeom prst="rect">
            <a:avLst/>
          </a:prstGeom>
          <a:ln>
            <a:noFill/>
          </a:ln>
        </p:spPr>
      </p:pic>
      <p:sp>
        <p:nvSpPr>
          <p:cNvPr id="1394" name="TextShape 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88083F34-B70B-438D-B631-107E0C850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396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97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98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99" name="TextShape 5"/>
          <p:cNvSpPr txBox="1"/>
          <p:nvPr/>
        </p:nvSpPr>
        <p:spPr>
          <a:xfrm>
            <a:off x="395640" y="322560"/>
            <a:ext cx="235224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CESTOVNÉ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400" name="TextShape 6"/>
          <p:cNvSpPr txBox="1"/>
          <p:nvPr/>
        </p:nvSpPr>
        <p:spPr>
          <a:xfrm>
            <a:off x="467280" y="1573920"/>
            <a:ext cx="1018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Cestovní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1" name="TextShape 7"/>
          <p:cNvSpPr txBox="1"/>
          <p:nvPr/>
        </p:nvSpPr>
        <p:spPr>
          <a:xfrm>
            <a:off x="1652400" y="1573920"/>
            <a:ext cx="93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náhrady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2" name="TextShape 8"/>
          <p:cNvSpPr txBox="1"/>
          <p:nvPr/>
        </p:nvSpPr>
        <p:spPr>
          <a:xfrm>
            <a:off x="2757960" y="15739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=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3" name="TextShape 9"/>
          <p:cNvSpPr txBox="1"/>
          <p:nvPr/>
        </p:nvSpPr>
        <p:spPr>
          <a:xfrm>
            <a:off x="3064320" y="1573920"/>
            <a:ext cx="93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náhrady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4" name="TextShape 10"/>
          <p:cNvSpPr txBox="1"/>
          <p:nvPr/>
        </p:nvSpPr>
        <p:spPr>
          <a:xfrm>
            <a:off x="4104720" y="157392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5" name="TextShape 11"/>
          <p:cNvSpPr txBox="1"/>
          <p:nvPr/>
        </p:nvSpPr>
        <p:spPr>
          <a:xfrm>
            <a:off x="4525200" y="1573920"/>
            <a:ext cx="643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jízdní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6" name="TextShape 12"/>
          <p:cNvSpPr txBox="1"/>
          <p:nvPr/>
        </p:nvSpPr>
        <p:spPr>
          <a:xfrm>
            <a:off x="5267160" y="157392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výdaje,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7" name="TextShape 13"/>
          <p:cNvSpPr txBox="1"/>
          <p:nvPr/>
        </p:nvSpPr>
        <p:spPr>
          <a:xfrm>
            <a:off x="6197400" y="1573920"/>
            <a:ext cx="764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výdaje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8" name="TextShape 14"/>
          <p:cNvSpPr txBox="1"/>
          <p:nvPr/>
        </p:nvSpPr>
        <p:spPr>
          <a:xfrm>
            <a:off x="7061760" y="157392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09" name="TextShape 15"/>
          <p:cNvSpPr txBox="1"/>
          <p:nvPr/>
        </p:nvSpPr>
        <p:spPr>
          <a:xfrm>
            <a:off x="7483680" y="1573920"/>
            <a:ext cx="1247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ubytování,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0" name="TextShape 16"/>
          <p:cNvSpPr txBox="1"/>
          <p:nvPr/>
        </p:nvSpPr>
        <p:spPr>
          <a:xfrm>
            <a:off x="467280" y="1863720"/>
            <a:ext cx="4088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stravné a za nutné vedlejší výdaje.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1" name="TextShape 17"/>
          <p:cNvSpPr txBox="1"/>
          <p:nvPr/>
        </p:nvSpPr>
        <p:spPr>
          <a:xfrm>
            <a:off x="467280" y="215316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2" name="TextShape 18"/>
          <p:cNvSpPr txBox="1"/>
          <p:nvPr/>
        </p:nvSpPr>
        <p:spPr>
          <a:xfrm>
            <a:off x="467280" y="2442960"/>
            <a:ext cx="1018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Cestovní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3" name="TextShape 19"/>
          <p:cNvSpPr txBox="1"/>
          <p:nvPr/>
        </p:nvSpPr>
        <p:spPr>
          <a:xfrm>
            <a:off x="1779120" y="2442960"/>
            <a:ext cx="939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náhrady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4" name="TextShape 20"/>
          <p:cNvSpPr txBox="1"/>
          <p:nvPr/>
        </p:nvSpPr>
        <p:spPr>
          <a:xfrm>
            <a:off x="3012840" y="244296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spojené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5" name="TextShape 21"/>
          <p:cNvSpPr txBox="1"/>
          <p:nvPr/>
        </p:nvSpPr>
        <p:spPr>
          <a:xfrm>
            <a:off x="4215600" y="2442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6" name="TextShape 22"/>
          <p:cNvSpPr txBox="1"/>
          <p:nvPr/>
        </p:nvSpPr>
        <p:spPr>
          <a:xfrm>
            <a:off x="4642200" y="2442960"/>
            <a:ext cx="1247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pracovními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7" name="TextShape 23"/>
          <p:cNvSpPr txBox="1"/>
          <p:nvPr/>
        </p:nvSpPr>
        <p:spPr>
          <a:xfrm>
            <a:off x="6221520" y="2442960"/>
            <a:ext cx="898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cestami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8" name="TextShape 24"/>
          <p:cNvSpPr txBox="1"/>
          <p:nvPr/>
        </p:nvSpPr>
        <p:spPr>
          <a:xfrm>
            <a:off x="7413120" y="2442960"/>
            <a:ext cx="1247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(tuzemské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19" name="TextShape 25"/>
          <p:cNvSpPr txBox="1"/>
          <p:nvPr/>
        </p:nvSpPr>
        <p:spPr>
          <a:xfrm>
            <a:off x="467280" y="2732400"/>
            <a:ext cx="7185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zahrani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ní) realiza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ního týmu jsou hrazeny z nep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ímých náklad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!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0" name="TextShape 26"/>
          <p:cNvSpPr txBox="1"/>
          <p:nvPr/>
        </p:nvSpPr>
        <p:spPr>
          <a:xfrm>
            <a:off x="467280" y="30222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1" name="TextShape 27"/>
          <p:cNvSpPr txBox="1"/>
          <p:nvPr/>
        </p:nvSpPr>
        <p:spPr>
          <a:xfrm>
            <a:off x="467280" y="33062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2" name="TextShape 28"/>
          <p:cNvSpPr txBox="1"/>
          <p:nvPr/>
        </p:nvSpPr>
        <p:spPr>
          <a:xfrm>
            <a:off x="898920" y="3311640"/>
            <a:ext cx="7129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zam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stnance 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eských subjekt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zahrani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ních cestách (PN)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3" name="TextShape 29"/>
          <p:cNvSpPr txBox="1"/>
          <p:nvPr/>
        </p:nvSpPr>
        <p:spPr>
          <a:xfrm>
            <a:off x="898920" y="3601440"/>
            <a:ext cx="7541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– dle vyhlášky MPSV a MF, cestovné po ČR NN, kapesné v cizí měně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4" name="TextShape 30"/>
          <p:cNvSpPr txBox="1"/>
          <p:nvPr/>
        </p:nvSpPr>
        <p:spPr>
          <a:xfrm>
            <a:off x="898920" y="3890880"/>
            <a:ext cx="4958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 způsobilým výdajem až do 40 % stravného.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5" name="TextShape 31"/>
          <p:cNvSpPr txBox="1"/>
          <p:nvPr/>
        </p:nvSpPr>
        <p:spPr>
          <a:xfrm>
            <a:off x="467280" y="418068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6" name="TextShape 32"/>
          <p:cNvSpPr txBox="1"/>
          <p:nvPr/>
        </p:nvSpPr>
        <p:spPr>
          <a:xfrm>
            <a:off x="467280" y="44647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7" name="TextShape 33"/>
          <p:cNvSpPr txBox="1"/>
          <p:nvPr/>
        </p:nvSpPr>
        <p:spPr>
          <a:xfrm>
            <a:off x="898920" y="4470120"/>
            <a:ext cx="7667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 zahrani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 experty 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 pracovní  cest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do 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 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  (PN)  –  tzv.  „per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8" name="TextShape 34"/>
          <p:cNvSpPr txBox="1"/>
          <p:nvPr/>
        </p:nvSpPr>
        <p:spPr>
          <a:xfrm>
            <a:off x="898920" y="4759920"/>
            <a:ext cx="7695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diems“  ve  výši  230  EUR  (http://ec.europa.eu/europeaid/perdiem_en)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29" name="TextShape 35"/>
          <p:cNvSpPr txBox="1"/>
          <p:nvPr/>
        </p:nvSpPr>
        <p:spPr>
          <a:xfrm>
            <a:off x="898920" y="504972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0" name="TextShape 36"/>
          <p:cNvSpPr txBox="1"/>
          <p:nvPr/>
        </p:nvSpPr>
        <p:spPr>
          <a:xfrm>
            <a:off x="1645560" y="5049720"/>
            <a:ext cx="777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paušál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1" name="TextShape 37"/>
          <p:cNvSpPr txBox="1"/>
          <p:nvPr/>
        </p:nvSpPr>
        <p:spPr>
          <a:xfrm>
            <a:off x="2567160" y="504972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75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2" name="TextShape 38"/>
          <p:cNvSpPr txBox="1"/>
          <p:nvPr/>
        </p:nvSpPr>
        <p:spPr>
          <a:xfrm>
            <a:off x="3044160" y="5049720"/>
            <a:ext cx="64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EUR,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3" name="TextShape 39"/>
          <p:cNvSpPr txBox="1"/>
          <p:nvPr/>
        </p:nvSpPr>
        <p:spPr>
          <a:xfrm>
            <a:off x="3828240" y="504972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zahrnují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4" name="TextShape 40"/>
          <p:cNvSpPr txBox="1"/>
          <p:nvPr/>
        </p:nvSpPr>
        <p:spPr>
          <a:xfrm>
            <a:off x="4896360" y="5049720"/>
            <a:ext cx="898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náklady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5" name="TextShape 41"/>
          <p:cNvSpPr txBox="1"/>
          <p:nvPr/>
        </p:nvSpPr>
        <p:spPr>
          <a:xfrm>
            <a:off x="5938560" y="504972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6" name="TextShape 42"/>
          <p:cNvSpPr txBox="1"/>
          <p:nvPr/>
        </p:nvSpPr>
        <p:spPr>
          <a:xfrm>
            <a:off x="6415200" y="5049720"/>
            <a:ext cx="1180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ubytování,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7" name="TextShape 43"/>
          <p:cNvSpPr txBox="1"/>
          <p:nvPr/>
        </p:nvSpPr>
        <p:spPr>
          <a:xfrm>
            <a:off x="7738920" y="5049720"/>
            <a:ext cx="992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stravné,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8" name="TextShape 44"/>
          <p:cNvSpPr txBox="1"/>
          <p:nvPr/>
        </p:nvSpPr>
        <p:spPr>
          <a:xfrm>
            <a:off x="898920" y="5339160"/>
            <a:ext cx="6338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cestovné v ČR a výdaj za dopravu experta do ČR a zpět.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39" name="TextShape 45"/>
          <p:cNvSpPr txBox="1"/>
          <p:nvPr/>
        </p:nvSpPr>
        <p:spPr>
          <a:xfrm>
            <a:off x="898920" y="558540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40" name="TextShape 46"/>
          <p:cNvSpPr txBox="1"/>
          <p:nvPr/>
        </p:nvSpPr>
        <p:spPr>
          <a:xfrm>
            <a:off x="467280" y="573156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41" name="TextShape 47"/>
          <p:cNvSpPr txBox="1"/>
          <p:nvPr/>
        </p:nvSpPr>
        <p:spPr>
          <a:xfrm>
            <a:off x="467280" y="611892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42" name="TextShape 48"/>
          <p:cNvSpPr txBox="1"/>
          <p:nvPr/>
        </p:nvSpPr>
        <p:spPr>
          <a:xfrm>
            <a:off x="898920" y="647568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43" name="TextShape 4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45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52" name="Obrázek 51" descr="Obsah obrázku kreslení&#10;&#10;Popis byl vytvořen automaticky">
            <a:extLst>
              <a:ext uri="{FF2B5EF4-FFF2-40B4-BE49-F238E27FC236}">
                <a16:creationId xmlns:a16="http://schemas.microsoft.com/office/drawing/2014/main" id="{D3A91463-3636-4931-AC94-688102315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44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44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44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448" name="TextShape 5"/>
          <p:cNvSpPr txBox="1"/>
          <p:nvPr/>
        </p:nvSpPr>
        <p:spPr>
          <a:xfrm>
            <a:off x="395640" y="136800"/>
            <a:ext cx="707544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ZA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ÍZENÍ A VYBAVENÍ, SPOT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EBNÍ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449" name="TextShape 6"/>
          <p:cNvSpPr txBox="1"/>
          <p:nvPr/>
        </p:nvSpPr>
        <p:spPr>
          <a:xfrm>
            <a:off x="395640" y="624600"/>
            <a:ext cx="67809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MATERIÁL (V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Č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. NÁJMU A ODPIS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)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450" name="TextShape 7"/>
          <p:cNvSpPr txBox="1"/>
          <p:nvPr/>
        </p:nvSpPr>
        <p:spPr>
          <a:xfrm>
            <a:off x="395640" y="135108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51" name="TextShape 8"/>
          <p:cNvSpPr txBox="1"/>
          <p:nvPr/>
        </p:nvSpPr>
        <p:spPr>
          <a:xfrm>
            <a:off x="395640" y="15534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2" name="TextShape 9"/>
          <p:cNvSpPr txBox="1"/>
          <p:nvPr/>
        </p:nvSpPr>
        <p:spPr>
          <a:xfrm>
            <a:off x="826920" y="1559160"/>
            <a:ext cx="7781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Investi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 výdaje  =  odpisovaný  hmotný  majetek  (pořizovací  hodnota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3" name="TextShape 10"/>
          <p:cNvSpPr txBox="1"/>
          <p:nvPr/>
        </p:nvSpPr>
        <p:spPr>
          <a:xfrm>
            <a:off x="826920" y="1790280"/>
            <a:ext cx="769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vyšší než 40 tis. Kč) a nehmotný majetek (pořizovací cena vyšší než 60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4" name="TextShape 11"/>
          <p:cNvSpPr txBox="1"/>
          <p:nvPr/>
        </p:nvSpPr>
        <p:spPr>
          <a:xfrm>
            <a:off x="826920" y="2022480"/>
            <a:ext cx="87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tis. Kč).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5" name="TextShape 12"/>
          <p:cNvSpPr txBox="1"/>
          <p:nvPr/>
        </p:nvSpPr>
        <p:spPr>
          <a:xfrm>
            <a:off x="395640" y="24012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6" name="TextShape 13"/>
          <p:cNvSpPr txBox="1"/>
          <p:nvPr/>
        </p:nvSpPr>
        <p:spPr>
          <a:xfrm>
            <a:off x="826920" y="2406600"/>
            <a:ext cx="7592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Neinvesti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výdaje = neodpisovaný hmotný (pořizovací hodnota nižší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7" name="TextShape 14"/>
          <p:cNvSpPr txBox="1"/>
          <p:nvPr/>
        </p:nvSpPr>
        <p:spPr>
          <a:xfrm>
            <a:off x="826920" y="2638440"/>
            <a:ext cx="7893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než 40 tis. Kč) a nehmotný majetek (pořizovací cena nižší než 60 tis. Kč).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8" name="TextShape 15"/>
          <p:cNvSpPr txBox="1"/>
          <p:nvPr/>
        </p:nvSpPr>
        <p:spPr>
          <a:xfrm>
            <a:off x="395640" y="30168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59" name="TextShape 16"/>
          <p:cNvSpPr txBox="1"/>
          <p:nvPr/>
        </p:nvSpPr>
        <p:spPr>
          <a:xfrm>
            <a:off x="826920" y="3022200"/>
            <a:ext cx="7654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ízení  a  vybavení  pro 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 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leny  RT,  kteří  přímo  pracují  s  CS  nebo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0" name="TextShape 17"/>
          <p:cNvSpPr txBox="1"/>
          <p:nvPr/>
        </p:nvSpPr>
        <p:spPr>
          <a:xfrm>
            <a:off x="826920" y="3254400"/>
            <a:ext cx="4082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zajišťují výstup k přímému využití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1" name="TextShape 18"/>
          <p:cNvSpPr txBox="1"/>
          <p:nvPr/>
        </p:nvSpPr>
        <p:spPr>
          <a:xfrm>
            <a:off x="395640" y="36327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2" name="TextShape 19"/>
          <p:cNvSpPr txBox="1"/>
          <p:nvPr/>
        </p:nvSpPr>
        <p:spPr>
          <a:xfrm>
            <a:off x="826920" y="3638520"/>
            <a:ext cx="764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Nákup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3" name="TextShape 20"/>
          <p:cNvSpPr txBox="1"/>
          <p:nvPr/>
        </p:nvSpPr>
        <p:spPr>
          <a:xfrm>
            <a:off x="1742400" y="3638520"/>
            <a:ext cx="1032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vybavení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4" name="TextShape 21"/>
          <p:cNvSpPr txBox="1"/>
          <p:nvPr/>
        </p:nvSpPr>
        <p:spPr>
          <a:xfrm>
            <a:off x="2946960" y="3638520"/>
            <a:ext cx="416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5" name="TextShape 22"/>
          <p:cNvSpPr txBox="1"/>
          <p:nvPr/>
        </p:nvSpPr>
        <p:spPr>
          <a:xfrm>
            <a:off x="3508920" y="3638520"/>
            <a:ext cx="456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RT,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6" name="TextShape 23"/>
          <p:cNvSpPr txBox="1"/>
          <p:nvPr/>
        </p:nvSpPr>
        <p:spPr>
          <a:xfrm>
            <a:off x="4070520" y="3638520"/>
            <a:ext cx="618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např.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7" name="TextShape 24"/>
          <p:cNvSpPr txBox="1"/>
          <p:nvPr/>
        </p:nvSpPr>
        <p:spPr>
          <a:xfrm>
            <a:off x="4794120" y="36385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8" name="TextShape 25"/>
          <p:cNvSpPr txBox="1"/>
          <p:nvPr/>
        </p:nvSpPr>
        <p:spPr>
          <a:xfrm>
            <a:off x="4967640" y="3638520"/>
            <a:ext cx="724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nákup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69" name="TextShape 26"/>
          <p:cNvSpPr txBox="1"/>
          <p:nvPr/>
        </p:nvSpPr>
        <p:spPr>
          <a:xfrm>
            <a:off x="5798160" y="3638520"/>
            <a:ext cx="1099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výpočetní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0" name="TextShape 27"/>
          <p:cNvSpPr txBox="1"/>
          <p:nvPr/>
        </p:nvSpPr>
        <p:spPr>
          <a:xfrm>
            <a:off x="7007400" y="3638520"/>
            <a:ext cx="951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techniky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1" name="TextShape 28"/>
          <p:cNvSpPr txBox="1"/>
          <p:nvPr/>
        </p:nvSpPr>
        <p:spPr>
          <a:xfrm>
            <a:off x="8066520" y="36385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-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2" name="TextShape 29"/>
          <p:cNvSpPr txBox="1"/>
          <p:nvPr/>
        </p:nvSpPr>
        <p:spPr>
          <a:xfrm>
            <a:off x="8319240" y="3638520"/>
            <a:ext cx="416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3" name="TextShape 30"/>
          <p:cNvSpPr txBox="1"/>
          <p:nvPr/>
        </p:nvSpPr>
        <p:spPr>
          <a:xfrm>
            <a:off x="826920" y="3870000"/>
            <a:ext cx="7747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pracovníky RT lze pořídit pouze takový počet  kusů zařízení a vybavení,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4" name="TextShape 31"/>
          <p:cNvSpPr txBox="1"/>
          <p:nvPr/>
        </p:nvSpPr>
        <p:spPr>
          <a:xfrm>
            <a:off x="826920" y="4101840"/>
            <a:ext cx="7994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který  odpovídá  výši  úvazku  členů  RT  =  1  ks  na  1  úvazek;  pokud  je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5" name="TextShape 32"/>
          <p:cNvSpPr txBox="1"/>
          <p:nvPr/>
        </p:nvSpPr>
        <p:spPr>
          <a:xfrm>
            <a:off x="826920" y="433332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úvazek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6" name="TextShape 33"/>
          <p:cNvSpPr txBox="1"/>
          <p:nvPr/>
        </p:nvSpPr>
        <p:spPr>
          <a:xfrm>
            <a:off x="1747440" y="4333320"/>
            <a:ext cx="630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nižší,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7" name="TextShape 34"/>
          <p:cNvSpPr txBox="1"/>
          <p:nvPr/>
        </p:nvSpPr>
        <p:spPr>
          <a:xfrm>
            <a:off x="2464560" y="4333320"/>
            <a:ext cx="375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lze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8" name="TextShape 35"/>
          <p:cNvSpPr txBox="1"/>
          <p:nvPr/>
        </p:nvSpPr>
        <p:spPr>
          <a:xfrm>
            <a:off x="2927520" y="4333320"/>
            <a:ext cx="1635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uplatnit  pouze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79" name="TextShape 36"/>
          <p:cNvSpPr txBox="1"/>
          <p:nvPr/>
        </p:nvSpPr>
        <p:spPr>
          <a:xfrm>
            <a:off x="4673160" y="4333320"/>
            <a:ext cx="509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část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0" name="TextShape 37"/>
          <p:cNvSpPr txBox="1"/>
          <p:nvPr/>
        </p:nvSpPr>
        <p:spPr>
          <a:xfrm>
            <a:off x="5270040" y="4333320"/>
            <a:ext cx="1166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pořizovací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1" name="TextShape 38"/>
          <p:cNvSpPr txBox="1"/>
          <p:nvPr/>
        </p:nvSpPr>
        <p:spPr>
          <a:xfrm>
            <a:off x="6527160" y="4333320"/>
            <a:ext cx="643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ceny,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2" name="TextShape 39"/>
          <p:cNvSpPr txBox="1"/>
          <p:nvPr/>
        </p:nvSpPr>
        <p:spPr>
          <a:xfrm>
            <a:off x="7241760" y="433332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vztahující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3" name="TextShape 40"/>
          <p:cNvSpPr txBox="1"/>
          <p:nvPr/>
        </p:nvSpPr>
        <p:spPr>
          <a:xfrm>
            <a:off x="8416080" y="4333320"/>
            <a:ext cx="389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se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4" name="TextShape 41"/>
          <p:cNvSpPr txBox="1"/>
          <p:nvPr/>
        </p:nvSpPr>
        <p:spPr>
          <a:xfrm>
            <a:off x="826920" y="4565160"/>
            <a:ext cx="8141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  danému  úvazku  (0,5  úvazek  =  0,5  ceny  výpočetní  techniky),  úvazky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5" name="TextShape 42"/>
          <p:cNvSpPr txBox="1"/>
          <p:nvPr/>
        </p:nvSpPr>
        <p:spPr>
          <a:xfrm>
            <a:off x="826920" y="4797000"/>
            <a:ext cx="411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jednotlivých členů RT je možné sčítat.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6" name="TextShape 43"/>
          <p:cNvSpPr txBox="1"/>
          <p:nvPr/>
        </p:nvSpPr>
        <p:spPr>
          <a:xfrm>
            <a:off x="395640" y="51753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7" name="TextShape 44"/>
          <p:cNvSpPr txBox="1"/>
          <p:nvPr/>
        </p:nvSpPr>
        <p:spPr>
          <a:xfrm>
            <a:off x="826920" y="5181120"/>
            <a:ext cx="7506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Nově zařazen do této skupiny výdajů i nábytek (rozdíl oproti OP LZZ).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8" name="TextShape 45"/>
          <p:cNvSpPr txBox="1"/>
          <p:nvPr/>
        </p:nvSpPr>
        <p:spPr>
          <a:xfrm>
            <a:off x="395640" y="55594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89" name="TextShape 46"/>
          <p:cNvSpPr txBox="1"/>
          <p:nvPr/>
        </p:nvSpPr>
        <p:spPr>
          <a:xfrm>
            <a:off x="826920" y="5565240"/>
            <a:ext cx="8094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Pokud  jakýkoliv  nákup  zařízení  a  vybavení  patří  na  základě  vymezení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90" name="TextShape 47"/>
          <p:cNvSpPr txBox="1"/>
          <p:nvPr/>
        </p:nvSpPr>
        <p:spPr>
          <a:xfrm>
            <a:off x="826920" y="5797080"/>
            <a:ext cx="7869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nepřímých  nákladů  (dle kapitoly  6.4.16  Spec.  pravidel)  mezi  nepřímé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91" name="TextShape 48"/>
          <p:cNvSpPr txBox="1"/>
          <p:nvPr/>
        </p:nvSpPr>
        <p:spPr>
          <a:xfrm>
            <a:off x="826920" y="6028560"/>
            <a:ext cx="6674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náklady, nelze tyto výdaje řadit mezi přímé způsobilé náklady.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492" name="TextShape 49"/>
          <p:cNvSpPr txBox="1"/>
          <p:nvPr/>
        </p:nvSpPr>
        <p:spPr>
          <a:xfrm>
            <a:off x="826920" y="635112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93" name="TextShape 50"/>
          <p:cNvSpPr txBox="1"/>
          <p:nvPr/>
        </p:nvSpPr>
        <p:spPr>
          <a:xfrm>
            <a:off x="395640" y="649728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94" name="TextShape 51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46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54" name="Obrázek 53" descr="Obsah obrázku kreslení&#10;&#10;Popis byl vytvořen automaticky">
            <a:extLst>
              <a:ext uri="{FF2B5EF4-FFF2-40B4-BE49-F238E27FC236}">
                <a16:creationId xmlns:a16="http://schemas.microsoft.com/office/drawing/2014/main" id="{3B135D95-DE90-4E87-8B93-9B27CCF12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496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497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498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499" name="TextShape 5"/>
          <p:cNvSpPr txBox="1"/>
          <p:nvPr/>
        </p:nvSpPr>
        <p:spPr>
          <a:xfrm>
            <a:off x="395640" y="78840"/>
            <a:ext cx="707544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ZA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ÍZENÍ A VYBAVENÍ, SPOT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EBNÍ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500" name="TextShape 6"/>
          <p:cNvSpPr txBox="1"/>
          <p:nvPr/>
        </p:nvSpPr>
        <p:spPr>
          <a:xfrm>
            <a:off x="395640" y="566640"/>
            <a:ext cx="67809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MATERIÁL (V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Č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. NÁJMU A ODPIS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Ů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)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501" name="TextShape 7"/>
          <p:cNvSpPr txBox="1"/>
          <p:nvPr/>
        </p:nvSpPr>
        <p:spPr>
          <a:xfrm>
            <a:off x="323640" y="1443960"/>
            <a:ext cx="3403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 rámci kapitoly lze také hradit: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2" name="TextShape 8"/>
          <p:cNvSpPr txBox="1"/>
          <p:nvPr/>
        </p:nvSpPr>
        <p:spPr>
          <a:xfrm>
            <a:off x="323640" y="16758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3" name="TextShape 9"/>
          <p:cNvSpPr txBox="1"/>
          <p:nvPr/>
        </p:nvSpPr>
        <p:spPr>
          <a:xfrm>
            <a:off x="323640" y="20772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4" name="TextShape 10"/>
          <p:cNvSpPr txBox="1"/>
          <p:nvPr/>
        </p:nvSpPr>
        <p:spPr>
          <a:xfrm>
            <a:off x="754920" y="2082600"/>
            <a:ext cx="4810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Nájem 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leasing za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ízení a vybavení, budov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5" name="TextShape 11"/>
          <p:cNvSpPr txBox="1"/>
          <p:nvPr/>
        </p:nvSpPr>
        <p:spPr>
          <a:xfrm>
            <a:off x="738000" y="25250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506" name="TextShape 12"/>
          <p:cNvSpPr txBox="1"/>
          <p:nvPr/>
        </p:nvSpPr>
        <p:spPr>
          <a:xfrm>
            <a:off x="989640" y="2486520"/>
            <a:ext cx="7646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Operativní  leasing  =  nájemné  (splátky)  leasingu,  smlouva  o  nájmu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7" name="TextShape 13"/>
          <p:cNvSpPr txBox="1"/>
          <p:nvPr/>
        </p:nvSpPr>
        <p:spPr>
          <a:xfrm>
            <a:off x="989640" y="2776320"/>
            <a:ext cx="2896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nebo operativním leasingu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8" name="TextShape 14"/>
          <p:cNvSpPr txBox="1"/>
          <p:nvPr/>
        </p:nvSpPr>
        <p:spPr>
          <a:xfrm>
            <a:off x="738000" y="306612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09" name="TextShape 15"/>
          <p:cNvSpPr txBox="1"/>
          <p:nvPr/>
        </p:nvSpPr>
        <p:spPr>
          <a:xfrm>
            <a:off x="738000" y="339372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510" name="TextShape 16"/>
          <p:cNvSpPr txBox="1"/>
          <p:nvPr/>
        </p:nvSpPr>
        <p:spPr>
          <a:xfrm>
            <a:off x="989640" y="3355560"/>
            <a:ext cx="7684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Finan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ní leasing = způsobilé jsou pouze splátky leasingu, vztahující se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1" name="TextShape 17"/>
          <p:cNvSpPr txBox="1"/>
          <p:nvPr/>
        </p:nvSpPr>
        <p:spPr>
          <a:xfrm>
            <a:off x="989640" y="36450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2" name="TextShape 18"/>
          <p:cNvSpPr txBox="1"/>
          <p:nvPr/>
        </p:nvSpPr>
        <p:spPr>
          <a:xfrm>
            <a:off x="1309320" y="3645000"/>
            <a:ext cx="805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období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3" name="TextShape 19"/>
          <p:cNvSpPr txBox="1"/>
          <p:nvPr/>
        </p:nvSpPr>
        <p:spPr>
          <a:xfrm>
            <a:off x="2247840" y="3645000"/>
            <a:ext cx="671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trvání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4" name="TextShape 20"/>
          <p:cNvSpPr txBox="1"/>
          <p:nvPr/>
        </p:nvSpPr>
        <p:spPr>
          <a:xfrm>
            <a:off x="3052080" y="364500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5" name="TextShape 21"/>
          <p:cNvSpPr txBox="1"/>
          <p:nvPr/>
        </p:nvSpPr>
        <p:spPr>
          <a:xfrm>
            <a:off x="4114080" y="3645000"/>
            <a:ext cx="685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(daně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6" name="TextShape 22"/>
          <p:cNvSpPr txBox="1"/>
          <p:nvPr/>
        </p:nvSpPr>
        <p:spPr>
          <a:xfrm>
            <a:off x="4932360" y="36450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7" name="TextShape 23"/>
          <p:cNvSpPr txBox="1"/>
          <p:nvPr/>
        </p:nvSpPr>
        <p:spPr>
          <a:xfrm>
            <a:off x="5265720" y="364500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finanční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8" name="TextShape 24"/>
          <p:cNvSpPr txBox="1"/>
          <p:nvPr/>
        </p:nvSpPr>
        <p:spPr>
          <a:xfrm>
            <a:off x="6311880" y="364500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činnost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19" name="TextShape 25"/>
          <p:cNvSpPr txBox="1"/>
          <p:nvPr/>
        </p:nvSpPr>
        <p:spPr>
          <a:xfrm>
            <a:off x="7279200" y="3645000"/>
            <a:ext cx="1529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pronajímatele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0" name="TextShape 26"/>
          <p:cNvSpPr txBox="1"/>
          <p:nvPr/>
        </p:nvSpPr>
        <p:spPr>
          <a:xfrm>
            <a:off x="989640" y="3935160"/>
            <a:ext cx="5868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související s leasingovou smlouvou nejsou způsobilými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1" name="TextShape 27"/>
          <p:cNvSpPr txBox="1"/>
          <p:nvPr/>
        </p:nvSpPr>
        <p:spPr>
          <a:xfrm>
            <a:off x="6948000" y="3935160"/>
            <a:ext cx="764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výdaji).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2" name="TextShape 28"/>
          <p:cNvSpPr txBox="1"/>
          <p:nvPr/>
        </p:nvSpPr>
        <p:spPr>
          <a:xfrm>
            <a:off x="754920" y="42246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3" name="TextShape 29"/>
          <p:cNvSpPr txBox="1"/>
          <p:nvPr/>
        </p:nvSpPr>
        <p:spPr>
          <a:xfrm>
            <a:off x="323640" y="46260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4" name="TextShape 30"/>
          <p:cNvSpPr txBox="1"/>
          <p:nvPr/>
        </p:nvSpPr>
        <p:spPr>
          <a:xfrm>
            <a:off x="754920" y="4631400"/>
            <a:ext cx="1851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Odpisy (da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ň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ové)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5" name="TextShape 31"/>
          <p:cNvSpPr txBox="1"/>
          <p:nvPr/>
        </p:nvSpPr>
        <p:spPr>
          <a:xfrm>
            <a:off x="738000" y="50720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526" name="TextShape 32"/>
          <p:cNvSpPr txBox="1"/>
          <p:nvPr/>
        </p:nvSpPr>
        <p:spPr>
          <a:xfrm>
            <a:off x="989640" y="5033880"/>
            <a:ext cx="1635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Dlouhodobého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7" name="TextShape 33"/>
          <p:cNvSpPr txBox="1"/>
          <p:nvPr/>
        </p:nvSpPr>
        <p:spPr>
          <a:xfrm>
            <a:off x="2844000" y="5033880"/>
            <a:ext cx="11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hmotného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8" name="TextShape 34"/>
          <p:cNvSpPr txBox="1"/>
          <p:nvPr/>
        </p:nvSpPr>
        <p:spPr>
          <a:xfrm>
            <a:off x="4200120" y="503388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29" name="TextShape 35"/>
          <p:cNvSpPr txBox="1"/>
          <p:nvPr/>
        </p:nvSpPr>
        <p:spPr>
          <a:xfrm>
            <a:off x="4611600" y="5033880"/>
            <a:ext cx="1409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nehmotného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0" name="TextShape 36"/>
          <p:cNvSpPr txBox="1"/>
          <p:nvPr/>
        </p:nvSpPr>
        <p:spPr>
          <a:xfrm>
            <a:off x="6234120" y="5033880"/>
            <a:ext cx="9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majetku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1" name="TextShape 37"/>
          <p:cNvSpPr txBox="1"/>
          <p:nvPr/>
        </p:nvSpPr>
        <p:spPr>
          <a:xfrm>
            <a:off x="7359840" y="5033880"/>
            <a:ext cx="1515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používaného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2" name="TextShape 38"/>
          <p:cNvSpPr txBox="1"/>
          <p:nvPr/>
        </p:nvSpPr>
        <p:spPr>
          <a:xfrm>
            <a:off x="989640" y="5323680"/>
            <a:ext cx="3993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účely projektu, které využívá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3" name="TextShape 39"/>
          <p:cNvSpPr txBox="1"/>
          <p:nvPr/>
        </p:nvSpPr>
        <p:spPr>
          <a:xfrm>
            <a:off x="738000" y="5651640"/>
            <a:ext cx="194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53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530" b="0" strike="noStrike" spc="-1">
              <a:latin typeface="Times New Roman"/>
            </a:endParaRPr>
          </a:p>
        </p:txBody>
      </p:sp>
      <p:sp>
        <p:nvSpPr>
          <p:cNvPr id="1534" name="TextShape 40"/>
          <p:cNvSpPr txBox="1"/>
          <p:nvPr/>
        </p:nvSpPr>
        <p:spPr>
          <a:xfrm>
            <a:off x="989640" y="5613120"/>
            <a:ext cx="80564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Jsou  způsobilým  výdajem  po  dobu  trvání  projektu  za  předpokladu,  že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5" name="TextShape 41"/>
          <p:cNvSpPr txBox="1"/>
          <p:nvPr/>
        </p:nvSpPr>
        <p:spPr>
          <a:xfrm>
            <a:off x="989640" y="5902920"/>
            <a:ext cx="7465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nákup takového majetku není součástí způsobilých výdajů na projekt.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36" name="TextShape 42"/>
          <p:cNvSpPr txBox="1"/>
          <p:nvPr/>
        </p:nvSpPr>
        <p:spPr>
          <a:xfrm>
            <a:off x="323640" y="6188040"/>
            <a:ext cx="1778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1537" name="TextShape 43"/>
          <p:cNvSpPr txBox="1"/>
          <p:nvPr/>
        </p:nvSpPr>
        <p:spPr>
          <a:xfrm>
            <a:off x="323640" y="6559560"/>
            <a:ext cx="202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538" name="TextShape 4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47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7" name="Obrázek 46" descr="Obsah obrázku kreslení&#10;&#10;Popis byl vytvořen automaticky">
            <a:extLst>
              <a:ext uri="{FF2B5EF4-FFF2-40B4-BE49-F238E27FC236}">
                <a16:creationId xmlns:a16="http://schemas.microsoft.com/office/drawing/2014/main" id="{011908E4-FD07-4F8B-A8CB-5EA2CD531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540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541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542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543" name="TextShape 5"/>
          <p:cNvSpPr txBox="1"/>
          <p:nvPr/>
        </p:nvSpPr>
        <p:spPr>
          <a:xfrm>
            <a:off x="252222" y="121753"/>
            <a:ext cx="7302240" cy="8016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NÁKUP SLUŽEB, DROBNÉ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STAVEBNÍ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544" name="TextShape 6"/>
          <p:cNvSpPr txBox="1"/>
          <p:nvPr/>
        </p:nvSpPr>
        <p:spPr>
          <a:xfrm>
            <a:off x="1531800" y="418534"/>
            <a:ext cx="178668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ÚPRAVY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545" name="TextShape 7"/>
          <p:cNvSpPr txBox="1"/>
          <p:nvPr/>
        </p:nvSpPr>
        <p:spPr>
          <a:xfrm>
            <a:off x="323640" y="1386720"/>
            <a:ext cx="1616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Nákup služeb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6" name="TextShape 8"/>
          <p:cNvSpPr txBox="1"/>
          <p:nvPr/>
        </p:nvSpPr>
        <p:spPr>
          <a:xfrm>
            <a:off x="323640" y="1802520"/>
            <a:ext cx="85654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Dodání služby musí být nezbytné k realizaci projektu a musí vytvářet novou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7" name="TextShape 9"/>
          <p:cNvSpPr txBox="1"/>
          <p:nvPr/>
        </p:nvSpPr>
        <p:spPr>
          <a:xfrm>
            <a:off x="323640" y="2107800"/>
            <a:ext cx="1852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hodnotu, např.: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8" name="TextShape 10"/>
          <p:cNvSpPr txBox="1"/>
          <p:nvPr/>
        </p:nvSpPr>
        <p:spPr>
          <a:xfrm>
            <a:off x="323640" y="24066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9" name="TextShape 11"/>
          <p:cNvSpPr txBox="1"/>
          <p:nvPr/>
        </p:nvSpPr>
        <p:spPr>
          <a:xfrm>
            <a:off x="754920" y="2412360"/>
            <a:ext cx="41353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zpracování analýz, průzkumů, studií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0" name="TextShape 12"/>
          <p:cNvSpPr txBox="1"/>
          <p:nvPr/>
        </p:nvSpPr>
        <p:spPr>
          <a:xfrm>
            <a:off x="323640" y="27115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1" name="TextShape 13"/>
          <p:cNvSpPr txBox="1"/>
          <p:nvPr/>
        </p:nvSpPr>
        <p:spPr>
          <a:xfrm>
            <a:off x="754920" y="2717280"/>
            <a:ext cx="1886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lektorské služby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2" name="TextShape 14"/>
          <p:cNvSpPr txBox="1"/>
          <p:nvPr/>
        </p:nvSpPr>
        <p:spPr>
          <a:xfrm>
            <a:off x="323640" y="301644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3" name="TextShape 15"/>
          <p:cNvSpPr txBox="1"/>
          <p:nvPr/>
        </p:nvSpPr>
        <p:spPr>
          <a:xfrm>
            <a:off x="754920" y="3022200"/>
            <a:ext cx="1771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školení a kurzy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4" name="TextShape 16"/>
          <p:cNvSpPr txBox="1"/>
          <p:nvPr/>
        </p:nvSpPr>
        <p:spPr>
          <a:xfrm>
            <a:off x="323640" y="332136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5" name="TextShape 17"/>
          <p:cNvSpPr txBox="1"/>
          <p:nvPr/>
        </p:nvSpPr>
        <p:spPr>
          <a:xfrm>
            <a:off x="754920" y="3327480"/>
            <a:ext cx="8097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vytvoření nových publikací, školicích materiálů nebo manuálů, CD/DVD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6" name="TextShape 18"/>
          <p:cNvSpPr txBox="1"/>
          <p:nvPr/>
        </p:nvSpPr>
        <p:spPr>
          <a:xfrm>
            <a:off x="323640" y="362628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7" name="TextShape 19"/>
          <p:cNvSpPr txBox="1"/>
          <p:nvPr/>
        </p:nvSpPr>
        <p:spPr>
          <a:xfrm>
            <a:off x="754920" y="3632040"/>
            <a:ext cx="6527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pronájem prostor pro práci s CS (např. pronájem učebny)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8" name="TextShape 20"/>
          <p:cNvSpPr txBox="1"/>
          <p:nvPr/>
        </p:nvSpPr>
        <p:spPr>
          <a:xfrm>
            <a:off x="754920" y="39369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9" name="TextShape 21"/>
          <p:cNvSpPr txBox="1"/>
          <p:nvPr/>
        </p:nvSpPr>
        <p:spPr>
          <a:xfrm>
            <a:off x="323640" y="4241880"/>
            <a:ext cx="2777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Drobné stavební úpravy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0" name="TextShape 22"/>
          <p:cNvSpPr txBox="1"/>
          <p:nvPr/>
        </p:nvSpPr>
        <p:spPr>
          <a:xfrm>
            <a:off x="323640" y="461700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1" name="TextShape 23"/>
          <p:cNvSpPr txBox="1"/>
          <p:nvPr/>
        </p:nvSpPr>
        <p:spPr>
          <a:xfrm>
            <a:off x="754920" y="4623120"/>
            <a:ext cx="680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Cena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2" name="TextShape 24"/>
          <p:cNvSpPr txBox="1"/>
          <p:nvPr/>
        </p:nvSpPr>
        <p:spPr>
          <a:xfrm>
            <a:off x="1531800" y="4623120"/>
            <a:ext cx="738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všech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3" name="TextShape 25"/>
          <p:cNvSpPr txBox="1"/>
          <p:nvPr/>
        </p:nvSpPr>
        <p:spPr>
          <a:xfrm>
            <a:off x="2362320" y="4623120"/>
            <a:ext cx="15750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dokončených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4" name="TextShape 26"/>
          <p:cNvSpPr txBox="1"/>
          <p:nvPr/>
        </p:nvSpPr>
        <p:spPr>
          <a:xfrm>
            <a:off x="4028040" y="4623120"/>
            <a:ext cx="1303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stavebních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5" name="TextShape 27"/>
          <p:cNvSpPr txBox="1"/>
          <p:nvPr/>
        </p:nvSpPr>
        <p:spPr>
          <a:xfrm>
            <a:off x="5421600" y="4623120"/>
            <a:ext cx="709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úprav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6" name="TextShape 28"/>
          <p:cNvSpPr txBox="1"/>
          <p:nvPr/>
        </p:nvSpPr>
        <p:spPr>
          <a:xfrm>
            <a:off x="6226560" y="46231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7" name="TextShape 29"/>
          <p:cNvSpPr txBox="1"/>
          <p:nvPr/>
        </p:nvSpPr>
        <p:spPr>
          <a:xfrm>
            <a:off x="6520320" y="4623120"/>
            <a:ext cx="9061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jednom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8" name="TextShape 30"/>
          <p:cNvSpPr txBox="1"/>
          <p:nvPr/>
        </p:nvSpPr>
        <p:spPr>
          <a:xfrm>
            <a:off x="7521120" y="4623120"/>
            <a:ext cx="1445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zdaňovacím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9" name="TextShape 31"/>
          <p:cNvSpPr txBox="1"/>
          <p:nvPr/>
        </p:nvSpPr>
        <p:spPr>
          <a:xfrm>
            <a:off x="754920" y="4927680"/>
            <a:ext cx="8359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období,  která  nepřesáhne  v  úhrnu  40  000  K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 na  každou  jednotlivou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0" name="TextShape 32"/>
          <p:cNvSpPr txBox="1"/>
          <p:nvPr/>
        </p:nvSpPr>
        <p:spPr>
          <a:xfrm>
            <a:off x="754920" y="5232600"/>
            <a:ext cx="27453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účetní položku majetku.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1" name="TextShape 33"/>
          <p:cNvSpPr txBox="1"/>
          <p:nvPr/>
        </p:nvSpPr>
        <p:spPr>
          <a:xfrm>
            <a:off x="323640" y="5607720"/>
            <a:ext cx="255240" cy="29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2" name="TextShape 34"/>
          <p:cNvSpPr txBox="1"/>
          <p:nvPr/>
        </p:nvSpPr>
        <p:spPr>
          <a:xfrm>
            <a:off x="754920" y="5613840"/>
            <a:ext cx="694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Např.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3" name="TextShape 35"/>
          <p:cNvSpPr txBox="1"/>
          <p:nvPr/>
        </p:nvSpPr>
        <p:spPr>
          <a:xfrm>
            <a:off x="1612440" y="5613840"/>
            <a:ext cx="851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úprava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4" name="TextShape 36"/>
          <p:cNvSpPr txBox="1"/>
          <p:nvPr/>
        </p:nvSpPr>
        <p:spPr>
          <a:xfrm>
            <a:off x="2624400" y="5613840"/>
            <a:ext cx="1332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pracovního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5" name="TextShape 37"/>
          <p:cNvSpPr txBox="1"/>
          <p:nvPr/>
        </p:nvSpPr>
        <p:spPr>
          <a:xfrm>
            <a:off x="4115880" y="5613840"/>
            <a:ext cx="7628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místa,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6" name="TextShape 38"/>
          <p:cNvSpPr txBox="1"/>
          <p:nvPr/>
        </p:nvSpPr>
        <p:spPr>
          <a:xfrm>
            <a:off x="5038560" y="5613840"/>
            <a:ext cx="637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které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7" name="TextShape 39"/>
          <p:cNvSpPr txBox="1"/>
          <p:nvPr/>
        </p:nvSpPr>
        <p:spPr>
          <a:xfrm>
            <a:off x="5838480" y="5613840"/>
            <a:ext cx="907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usnadní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8" name="TextShape 40"/>
          <p:cNvSpPr txBox="1"/>
          <p:nvPr/>
        </p:nvSpPr>
        <p:spPr>
          <a:xfrm>
            <a:off x="6976440" y="5613840"/>
            <a:ext cx="849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přístup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9" name="TextShape 41"/>
          <p:cNvSpPr txBox="1"/>
          <p:nvPr/>
        </p:nvSpPr>
        <p:spPr>
          <a:xfrm>
            <a:off x="7986600" y="5613840"/>
            <a:ext cx="977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osobám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80" name="TextShape 42"/>
          <p:cNvSpPr txBox="1"/>
          <p:nvPr/>
        </p:nvSpPr>
        <p:spPr>
          <a:xfrm>
            <a:off x="754920" y="5918760"/>
            <a:ext cx="2620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zdravotně postiženým.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81" name="TextShape 43"/>
          <p:cNvSpPr txBox="1"/>
          <p:nvPr/>
        </p:nvSpPr>
        <p:spPr>
          <a:xfrm>
            <a:off x="754920" y="622368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82" name="TextShape 4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48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7" name="Obrázek 46" descr="Obsah obrázku kreslení&#10;&#10;Popis byl vytvořen automaticky">
            <a:extLst>
              <a:ext uri="{FF2B5EF4-FFF2-40B4-BE49-F238E27FC236}">
                <a16:creationId xmlns:a16="http://schemas.microsoft.com/office/drawing/2014/main" id="{1403A2BC-E9B5-42F6-829A-BB59E8809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584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585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586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587" name="TextShape 5"/>
          <p:cNvSpPr txBox="1"/>
          <p:nvPr/>
        </p:nvSpPr>
        <p:spPr>
          <a:xfrm>
            <a:off x="395640" y="322560"/>
            <a:ext cx="522360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ÍMÁ PODPORA PRO CS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588" name="TextShape 6"/>
          <p:cNvSpPr txBox="1"/>
          <p:nvPr/>
        </p:nvSpPr>
        <p:spPr>
          <a:xfrm>
            <a:off x="467280" y="1568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89" name="TextShape 7"/>
          <p:cNvSpPr txBox="1"/>
          <p:nvPr/>
        </p:nvSpPr>
        <p:spPr>
          <a:xfrm>
            <a:off x="898920" y="1573920"/>
            <a:ext cx="81435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Mzdy  zaměstnanců  z  CS  (PS,  DPČ,  DPP  ne)  –  max.  limit  stanovený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0" name="TextShape 8"/>
          <p:cNvSpPr txBox="1"/>
          <p:nvPr/>
        </p:nvSpPr>
        <p:spPr>
          <a:xfrm>
            <a:off x="898920" y="1863720"/>
            <a:ext cx="8082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  měsíc  práce  zaměstnance  je  ve  výši  trojnásobku  minimální  mzdy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1" name="TextShape 9"/>
          <p:cNvSpPr txBox="1"/>
          <p:nvPr/>
        </p:nvSpPr>
        <p:spPr>
          <a:xfrm>
            <a:off x="898920" y="2153160"/>
            <a:ext cx="5202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 měsíc při 40hodinové týdenní pracovní době.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2" name="TextShape 10"/>
          <p:cNvSpPr txBox="1"/>
          <p:nvPr/>
        </p:nvSpPr>
        <p:spPr>
          <a:xfrm>
            <a:off x="898920" y="24429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3" name="TextShape 11"/>
          <p:cNvSpPr txBox="1"/>
          <p:nvPr/>
        </p:nvSpPr>
        <p:spPr>
          <a:xfrm>
            <a:off x="467280" y="27270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4" name="TextShape 12"/>
          <p:cNvSpPr txBox="1"/>
          <p:nvPr/>
        </p:nvSpPr>
        <p:spPr>
          <a:xfrm>
            <a:off x="898920" y="2732400"/>
            <a:ext cx="6660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Cestovné, ubytování a stravné při služebních cestách pro CS.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5" name="TextShape 13"/>
          <p:cNvSpPr txBox="1"/>
          <p:nvPr/>
        </p:nvSpPr>
        <p:spPr>
          <a:xfrm>
            <a:off x="898920" y="302220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6" name="TextShape 14"/>
          <p:cNvSpPr txBox="1"/>
          <p:nvPr/>
        </p:nvSpPr>
        <p:spPr>
          <a:xfrm>
            <a:off x="467280" y="33062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7" name="TextShape 15"/>
          <p:cNvSpPr txBox="1"/>
          <p:nvPr/>
        </p:nvSpPr>
        <p:spPr>
          <a:xfrm>
            <a:off x="898920" y="3311640"/>
            <a:ext cx="7517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ísp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vek na pé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i o dít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a další závislé osoby – poskytuje se po dobu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8" name="TextShape 16"/>
          <p:cNvSpPr txBox="1"/>
          <p:nvPr/>
        </p:nvSpPr>
        <p:spPr>
          <a:xfrm>
            <a:off x="898920" y="3601440"/>
            <a:ext cx="671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trvání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599" name="TextShape 17"/>
          <p:cNvSpPr txBox="1"/>
          <p:nvPr/>
        </p:nvSpPr>
        <p:spPr>
          <a:xfrm>
            <a:off x="1681920" y="3601440"/>
            <a:ext cx="83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školení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0" name="TextShape 18"/>
          <p:cNvSpPr txBox="1"/>
          <p:nvPr/>
        </p:nvSpPr>
        <p:spPr>
          <a:xfrm>
            <a:off x="2627640" y="360144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1" name="TextShape 19"/>
          <p:cNvSpPr txBox="1"/>
          <p:nvPr/>
        </p:nvSpPr>
        <p:spPr>
          <a:xfrm>
            <a:off x="3345120" y="360144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2" name="TextShape 20"/>
          <p:cNvSpPr txBox="1"/>
          <p:nvPr/>
        </p:nvSpPr>
        <p:spPr>
          <a:xfrm>
            <a:off x="3793320" y="3601440"/>
            <a:ext cx="925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nástupu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3" name="TextShape 21"/>
          <p:cNvSpPr txBox="1"/>
          <p:nvPr/>
        </p:nvSpPr>
        <p:spPr>
          <a:xfrm>
            <a:off x="4833720" y="3601440"/>
            <a:ext cx="1649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nezaměstnané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4" name="TextShape 22"/>
          <p:cNvSpPr txBox="1"/>
          <p:nvPr/>
        </p:nvSpPr>
        <p:spPr>
          <a:xfrm>
            <a:off x="6600960" y="3601440"/>
            <a:ext cx="711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osoby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5" name="TextShape 23"/>
          <p:cNvSpPr txBox="1"/>
          <p:nvPr/>
        </p:nvSpPr>
        <p:spPr>
          <a:xfrm>
            <a:off x="7425720" y="360144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6" name="TextShape 24"/>
          <p:cNvSpPr txBox="1"/>
          <p:nvPr/>
        </p:nvSpPr>
        <p:spPr>
          <a:xfrm>
            <a:off x="7875000" y="3601440"/>
            <a:ext cx="858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nového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7" name="TextShape 25"/>
          <p:cNvSpPr txBox="1"/>
          <p:nvPr/>
        </p:nvSpPr>
        <p:spPr>
          <a:xfrm>
            <a:off x="898920" y="3890880"/>
            <a:ext cx="7012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zaměstnání (v tomto případě se poskytuje po dobu max. 6 měs.).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8" name="TextShape 26"/>
          <p:cNvSpPr txBox="1"/>
          <p:nvPr/>
        </p:nvSpPr>
        <p:spPr>
          <a:xfrm>
            <a:off x="898920" y="418068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09" name="TextShape 27"/>
          <p:cNvSpPr txBox="1"/>
          <p:nvPr/>
        </p:nvSpPr>
        <p:spPr>
          <a:xfrm>
            <a:off x="467280" y="44647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0" name="TextShape 28"/>
          <p:cNvSpPr txBox="1"/>
          <p:nvPr/>
        </p:nvSpPr>
        <p:spPr>
          <a:xfrm>
            <a:off x="898920" y="4470120"/>
            <a:ext cx="11516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ísp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vek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1" name="TextShape 29"/>
          <p:cNvSpPr txBox="1"/>
          <p:nvPr/>
        </p:nvSpPr>
        <p:spPr>
          <a:xfrm>
            <a:off x="2225520" y="447012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2" name="TextShape 30"/>
          <p:cNvSpPr txBox="1"/>
          <p:nvPr/>
        </p:nvSpPr>
        <p:spPr>
          <a:xfrm>
            <a:off x="2695680" y="4470120"/>
            <a:ext cx="1381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zapracování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3" name="TextShape 31"/>
          <p:cNvSpPr txBox="1"/>
          <p:nvPr/>
        </p:nvSpPr>
        <p:spPr>
          <a:xfrm>
            <a:off x="4281480" y="4470120"/>
            <a:ext cx="470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(dle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4" name="TextShape 32"/>
          <p:cNvSpPr txBox="1"/>
          <p:nvPr/>
        </p:nvSpPr>
        <p:spPr>
          <a:xfrm>
            <a:off x="4871520" y="4470120"/>
            <a:ext cx="844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zákona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5" name="TextShape 33"/>
          <p:cNvSpPr txBox="1"/>
          <p:nvPr/>
        </p:nvSpPr>
        <p:spPr>
          <a:xfrm>
            <a:off x="5837400" y="4470120"/>
            <a:ext cx="255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č.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6" name="TextShape 34"/>
          <p:cNvSpPr txBox="1"/>
          <p:nvPr/>
        </p:nvSpPr>
        <p:spPr>
          <a:xfrm>
            <a:off x="6211800" y="4470120"/>
            <a:ext cx="1073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435/2004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7" name="TextShape 35"/>
          <p:cNvSpPr txBox="1"/>
          <p:nvPr/>
        </p:nvSpPr>
        <p:spPr>
          <a:xfrm>
            <a:off x="7409160" y="4470120"/>
            <a:ext cx="496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Sb.,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8" name="TextShape 36"/>
          <p:cNvSpPr txBox="1"/>
          <p:nvPr/>
        </p:nvSpPr>
        <p:spPr>
          <a:xfrm>
            <a:off x="8024040" y="4470120"/>
            <a:ext cx="777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zákon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19" name="TextShape 37"/>
          <p:cNvSpPr txBox="1"/>
          <p:nvPr/>
        </p:nvSpPr>
        <p:spPr>
          <a:xfrm>
            <a:off x="898920" y="47599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0" name="TextShape 38"/>
          <p:cNvSpPr txBox="1"/>
          <p:nvPr/>
        </p:nvSpPr>
        <p:spPr>
          <a:xfrm>
            <a:off x="1203840" y="4759920"/>
            <a:ext cx="1703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zaměstnanosti)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1" name="TextShape 39"/>
          <p:cNvSpPr txBox="1"/>
          <p:nvPr/>
        </p:nvSpPr>
        <p:spPr>
          <a:xfrm>
            <a:off x="3016440" y="47599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–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2" name="TextShape 40"/>
          <p:cNvSpPr txBox="1"/>
          <p:nvPr/>
        </p:nvSpPr>
        <p:spPr>
          <a:xfrm>
            <a:off x="3321000" y="475992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poskytuje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3" name="TextShape 41"/>
          <p:cNvSpPr txBox="1"/>
          <p:nvPr/>
        </p:nvSpPr>
        <p:spPr>
          <a:xfrm>
            <a:off x="4513680" y="4759920"/>
            <a:ext cx="322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4" name="TextShape 42"/>
          <p:cNvSpPr txBox="1"/>
          <p:nvPr/>
        </p:nvSpPr>
        <p:spPr>
          <a:xfrm>
            <a:off x="4941000" y="4759920"/>
            <a:ext cx="3358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5" name="TextShape 43"/>
          <p:cNvSpPr txBox="1"/>
          <p:nvPr/>
        </p:nvSpPr>
        <p:spPr>
          <a:xfrm>
            <a:off x="5380920" y="4759920"/>
            <a:ext cx="604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dobu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6" name="TextShape 44"/>
          <p:cNvSpPr txBox="1"/>
          <p:nvPr/>
        </p:nvSpPr>
        <p:spPr>
          <a:xfrm>
            <a:off x="6089400" y="4759920"/>
            <a:ext cx="590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max.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7" name="TextShape 45"/>
          <p:cNvSpPr txBox="1"/>
          <p:nvPr/>
        </p:nvSpPr>
        <p:spPr>
          <a:xfrm>
            <a:off x="6784200" y="4759920"/>
            <a:ext cx="240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3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8" name="TextShape 46"/>
          <p:cNvSpPr txBox="1"/>
          <p:nvPr/>
        </p:nvSpPr>
        <p:spPr>
          <a:xfrm>
            <a:off x="7090200" y="4759920"/>
            <a:ext cx="657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měs.,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29" name="TextShape 47"/>
          <p:cNvSpPr txBox="1"/>
          <p:nvPr/>
        </p:nvSpPr>
        <p:spPr>
          <a:xfrm>
            <a:off x="7850160" y="4759920"/>
            <a:ext cx="951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nejvýše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0" name="TextShape 48"/>
          <p:cNvSpPr txBox="1"/>
          <p:nvPr/>
        </p:nvSpPr>
        <p:spPr>
          <a:xfrm>
            <a:off x="898920" y="5049720"/>
            <a:ext cx="30960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do poloviny minimální mzdy.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1" name="TextShape 49"/>
          <p:cNvSpPr txBox="1"/>
          <p:nvPr/>
        </p:nvSpPr>
        <p:spPr>
          <a:xfrm>
            <a:off x="898920" y="533916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2" name="TextShape 50"/>
          <p:cNvSpPr txBox="1"/>
          <p:nvPr/>
        </p:nvSpPr>
        <p:spPr>
          <a:xfrm>
            <a:off x="467280" y="562320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3" name="TextShape 51"/>
          <p:cNvSpPr txBox="1"/>
          <p:nvPr/>
        </p:nvSpPr>
        <p:spPr>
          <a:xfrm>
            <a:off x="898920" y="5628960"/>
            <a:ext cx="749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Jiné nezbytné náklady  pro CS pro realizování jejich  aktivit (prohlídka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4" name="TextShape 52"/>
          <p:cNvSpPr txBox="1"/>
          <p:nvPr/>
        </p:nvSpPr>
        <p:spPr>
          <a:xfrm>
            <a:off x="898920" y="5918400"/>
            <a:ext cx="6782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zdravotní způsobilosti pro výkon práce, výpis z rejstříku trestů).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35" name="TextShape 53"/>
          <p:cNvSpPr txBox="1"/>
          <p:nvPr/>
        </p:nvSpPr>
        <p:spPr>
          <a:xfrm>
            <a:off x="467280" y="620136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636" name="TextShape 54"/>
          <p:cNvSpPr txBox="1"/>
          <p:nvPr/>
        </p:nvSpPr>
        <p:spPr>
          <a:xfrm>
            <a:off x="898920" y="658836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637" name="TextShape 55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49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58" name="Obrázek 57" descr="Obsah obrázku kreslení&#10;&#10;Popis byl vytvořen automaticky">
            <a:extLst>
              <a:ext uri="{FF2B5EF4-FFF2-40B4-BE49-F238E27FC236}">
                <a16:creationId xmlns:a16="http://schemas.microsoft.com/office/drawing/2014/main" id="{72F465B0-4993-46D2-A557-F126CB2C2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63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64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64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642" name="TextShape 5"/>
          <p:cNvSpPr txBox="1"/>
          <p:nvPr/>
        </p:nvSpPr>
        <p:spPr>
          <a:xfrm>
            <a:off x="395640" y="322560"/>
            <a:ext cx="38901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ÍJMY PROJEKTU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643" name="TextShape 6"/>
          <p:cNvSpPr txBox="1"/>
          <p:nvPr/>
        </p:nvSpPr>
        <p:spPr>
          <a:xfrm>
            <a:off x="395640" y="12805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4" name="TextShape 7"/>
          <p:cNvSpPr txBox="1"/>
          <p:nvPr/>
        </p:nvSpPr>
        <p:spPr>
          <a:xfrm>
            <a:off x="826920" y="1285920"/>
            <a:ext cx="7933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Příjmy  za  poskytované  služby,  které jsou  i  jen  částečně  financované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5" name="TextShape 8"/>
          <p:cNvSpPr txBox="1"/>
          <p:nvPr/>
        </p:nvSpPr>
        <p:spPr>
          <a:xfrm>
            <a:off x="826920" y="1575360"/>
            <a:ext cx="7212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 rámci projektu (konferenční poplatky, poplatky za školení apod.).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6" name="TextShape 9"/>
          <p:cNvSpPr txBox="1"/>
          <p:nvPr/>
        </p:nvSpPr>
        <p:spPr>
          <a:xfrm>
            <a:off x="395640" y="20120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7" name="TextShape 10"/>
          <p:cNvSpPr txBox="1"/>
          <p:nvPr/>
        </p:nvSpPr>
        <p:spPr>
          <a:xfrm>
            <a:off x="826920" y="2017440"/>
            <a:ext cx="80017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Příjmy  za  prodej  výrobků,  které  vznikly  v  rámci  projektu  (tj.  výrobků,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8" name="TextShape 11"/>
          <p:cNvSpPr txBox="1"/>
          <p:nvPr/>
        </p:nvSpPr>
        <p:spPr>
          <a:xfrm>
            <a:off x="826920" y="2306880"/>
            <a:ext cx="5358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 jejichž vznik byly vynaloženy výdaje projektu).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49" name="TextShape 12"/>
          <p:cNvSpPr txBox="1"/>
          <p:nvPr/>
        </p:nvSpPr>
        <p:spPr>
          <a:xfrm>
            <a:off x="395640" y="27435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0" name="TextShape 13"/>
          <p:cNvSpPr txBox="1"/>
          <p:nvPr/>
        </p:nvSpPr>
        <p:spPr>
          <a:xfrm>
            <a:off x="826920" y="2749320"/>
            <a:ext cx="79362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Pronájem prostor, zařízení, softwaru atd. financovaných v rámci projektu.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1" name="TextShape 14"/>
          <p:cNvSpPr txBox="1"/>
          <p:nvPr/>
        </p:nvSpPr>
        <p:spPr>
          <a:xfrm>
            <a:off x="395640" y="31856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2" name="TextShape 15"/>
          <p:cNvSpPr txBox="1"/>
          <p:nvPr/>
        </p:nvSpPr>
        <p:spPr>
          <a:xfrm>
            <a:off x="826920" y="3191400"/>
            <a:ext cx="7934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Prostředky, kterými partner či další subjekt zapojený do realizace projektu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3" name="TextShape 16"/>
          <p:cNvSpPr txBox="1"/>
          <p:nvPr/>
        </p:nvSpPr>
        <p:spPr>
          <a:xfrm>
            <a:off x="826920" y="3480840"/>
            <a:ext cx="79210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(např.  jako  zaměstnavatel  školených  osob)  spolufinancuje  z  vlastních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4" name="TextShape 17"/>
          <p:cNvSpPr txBox="1"/>
          <p:nvPr/>
        </p:nvSpPr>
        <p:spPr>
          <a:xfrm>
            <a:off x="826920" y="3770640"/>
            <a:ext cx="27212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zdrojů projektové činnosti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5" name="TextShape 18"/>
          <p:cNvSpPr txBox="1"/>
          <p:nvPr/>
        </p:nvSpPr>
        <p:spPr>
          <a:xfrm>
            <a:off x="3659400" y="3770640"/>
            <a:ext cx="50648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 důvodu aplikace některé z blokových výjimek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6" name="TextShape 19"/>
          <p:cNvSpPr txBox="1"/>
          <p:nvPr/>
        </p:nvSpPr>
        <p:spPr>
          <a:xfrm>
            <a:off x="826920" y="4060080"/>
            <a:ext cx="3083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ze zákazu veřejné podpory.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7" name="Freeform 20"/>
          <p:cNvSpPr/>
          <p:nvPr/>
        </p:nvSpPr>
        <p:spPr>
          <a:xfrm>
            <a:off x="395280" y="4744800"/>
            <a:ext cx="3516480" cy="26640"/>
          </a:xfrm>
          <a:custGeom>
            <a:avLst/>
            <a:gdLst/>
            <a:ahLst/>
            <a:cxnLst/>
            <a:rect l="0" t="0" r="r" b="b"/>
            <a:pathLst>
              <a:path w="9768" h="74">
                <a:moveTo>
                  <a:pt x="0" y="0"/>
                </a:moveTo>
                <a:lnTo>
                  <a:pt x="9767" y="0"/>
                </a:lnTo>
                <a:lnTo>
                  <a:pt x="9767" y="73"/>
                </a:lnTo>
                <a:lnTo>
                  <a:pt x="0" y="73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658" name="TextShape 21"/>
          <p:cNvSpPr txBox="1"/>
          <p:nvPr/>
        </p:nvSpPr>
        <p:spPr>
          <a:xfrm>
            <a:off x="395640" y="4502160"/>
            <a:ext cx="3443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íjmem projektu nikdy nejsou: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59" name="TextShape 22"/>
          <p:cNvSpPr txBox="1"/>
          <p:nvPr/>
        </p:nvSpPr>
        <p:spPr>
          <a:xfrm>
            <a:off x="395640" y="4961880"/>
            <a:ext cx="240480" cy="27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0" name="TextShape 23"/>
          <p:cNvSpPr txBox="1"/>
          <p:nvPr/>
        </p:nvSpPr>
        <p:spPr>
          <a:xfrm>
            <a:off x="826920" y="4944600"/>
            <a:ext cx="58179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Úroky vygenerované na bankovních účtech příjemce.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1" name="TextShape 24"/>
          <p:cNvSpPr txBox="1"/>
          <p:nvPr/>
        </p:nvSpPr>
        <p:spPr>
          <a:xfrm>
            <a:off x="395640" y="5403960"/>
            <a:ext cx="240480" cy="27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2" name="TextShape 25"/>
          <p:cNvSpPr txBox="1"/>
          <p:nvPr/>
        </p:nvSpPr>
        <p:spPr>
          <a:xfrm>
            <a:off x="826920" y="5386320"/>
            <a:ext cx="8096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Platby,  které  příjemce  obdrží  ze  smluvních  pokut  v  důsledku  porušení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3" name="TextShape 26"/>
          <p:cNvSpPr txBox="1"/>
          <p:nvPr/>
        </p:nvSpPr>
        <p:spPr>
          <a:xfrm>
            <a:off x="826920" y="5676120"/>
            <a:ext cx="1085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smlouvy.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4" name="TextShape 27"/>
          <p:cNvSpPr txBox="1"/>
          <p:nvPr/>
        </p:nvSpPr>
        <p:spPr>
          <a:xfrm>
            <a:off x="395640" y="6135480"/>
            <a:ext cx="240840" cy="273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CourierNew"/>
              </a:rPr>
              <a:t>o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5" name="TextShape 28"/>
          <p:cNvSpPr txBox="1"/>
          <p:nvPr/>
        </p:nvSpPr>
        <p:spPr>
          <a:xfrm>
            <a:off x="826920" y="6118200"/>
            <a:ext cx="7881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Platby,  které  vznikají  v  důsledku  toho,  že  třetí  osoba  vybraná  podle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6" name="TextShape 29"/>
          <p:cNvSpPr txBox="1"/>
          <p:nvPr/>
        </p:nvSpPr>
        <p:spPr>
          <a:xfrm>
            <a:off x="826920" y="6408000"/>
            <a:ext cx="7466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pravidel pro zadávání zakázek svou nabídku stáhne (peněžní jistota).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67" name="TextShape 30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3" name="Obrázek 32" descr="Obsah obrázku kreslení&#10;&#10;Popis byl vytvořen automaticky">
            <a:extLst>
              <a:ext uri="{FF2B5EF4-FFF2-40B4-BE49-F238E27FC236}">
                <a16:creationId xmlns:a16="http://schemas.microsoft.com/office/drawing/2014/main" id="{A918B32D-2FB6-45D9-82B0-1675AA98F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0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0" name="Freeform 3"/>
          <p:cNvSpPr/>
          <p:nvPr/>
        </p:nvSpPr>
        <p:spPr>
          <a:xfrm>
            <a:off x="-360" y="14400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1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12" name="TextShape 5"/>
          <p:cNvSpPr txBox="1"/>
          <p:nvPr/>
        </p:nvSpPr>
        <p:spPr>
          <a:xfrm>
            <a:off x="395640" y="322560"/>
            <a:ext cx="777924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ROZHODNUTÍ O POSKYTNUTÍ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DOTACE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13" name="TextShape 6"/>
          <p:cNvSpPr txBox="1"/>
          <p:nvPr/>
        </p:nvSpPr>
        <p:spPr>
          <a:xfrm>
            <a:off x="540000" y="1766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4" name="TextShape 7"/>
          <p:cNvSpPr txBox="1"/>
          <p:nvPr/>
        </p:nvSpPr>
        <p:spPr>
          <a:xfrm>
            <a:off x="971280" y="1773360"/>
            <a:ext cx="457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5" name="TextShape 8"/>
          <p:cNvSpPr txBox="1"/>
          <p:nvPr/>
        </p:nvSpPr>
        <p:spPr>
          <a:xfrm>
            <a:off x="1546920" y="1773360"/>
            <a:ext cx="1321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ukončení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6" name="TextShape 9"/>
          <p:cNvSpPr txBox="1"/>
          <p:nvPr/>
        </p:nvSpPr>
        <p:spPr>
          <a:xfrm>
            <a:off x="2988360" y="1773360"/>
            <a:ext cx="11696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procesu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7" name="TextShape 10"/>
          <p:cNvSpPr txBox="1"/>
          <p:nvPr/>
        </p:nvSpPr>
        <p:spPr>
          <a:xfrm>
            <a:off x="4275720" y="1773360"/>
            <a:ext cx="1000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výběru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8" name="TextShape 11"/>
          <p:cNvSpPr txBox="1"/>
          <p:nvPr/>
        </p:nvSpPr>
        <p:spPr>
          <a:xfrm>
            <a:off x="5394240" y="1773360"/>
            <a:ext cx="11696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projektů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19" name="TextShape 12"/>
          <p:cNvSpPr txBox="1"/>
          <p:nvPr/>
        </p:nvSpPr>
        <p:spPr>
          <a:xfrm>
            <a:off x="6682680" y="1773360"/>
            <a:ext cx="6436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jsou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0" name="TextShape 13"/>
          <p:cNvSpPr txBox="1"/>
          <p:nvPr/>
        </p:nvSpPr>
        <p:spPr>
          <a:xfrm>
            <a:off x="7444800" y="1773360"/>
            <a:ext cx="12366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žadatelé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1" name="TextShape 14"/>
          <p:cNvSpPr txBox="1"/>
          <p:nvPr/>
        </p:nvSpPr>
        <p:spPr>
          <a:xfrm>
            <a:off x="971280" y="2142000"/>
            <a:ext cx="16603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informováni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2" name="TextShape 15"/>
          <p:cNvSpPr txBox="1"/>
          <p:nvPr/>
        </p:nvSpPr>
        <p:spPr>
          <a:xfrm>
            <a:off x="2773800" y="21420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3" name="TextShape 16"/>
          <p:cNvSpPr txBox="1"/>
          <p:nvPr/>
        </p:nvSpPr>
        <p:spPr>
          <a:xfrm>
            <a:off x="3168000" y="2142000"/>
            <a:ext cx="12700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výsledku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4" name="TextShape 17"/>
          <p:cNvSpPr txBox="1"/>
          <p:nvPr/>
        </p:nvSpPr>
        <p:spPr>
          <a:xfrm>
            <a:off x="4579200" y="2142000"/>
            <a:ext cx="21708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 dirty="0" err="1">
                <a:solidFill>
                  <a:srgbClr val="084A8B"/>
                </a:solidFill>
                <a:latin typeface="Arial"/>
              </a:rPr>
              <a:t>prostřednictvím</a:t>
            </a:r>
            <a:r>
              <a:rPr lang="en-US" sz="24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 dirty="0">
              <a:latin typeface="Times New Roman"/>
            </a:endParaRPr>
          </a:p>
        </p:txBody>
      </p:sp>
      <p:sp>
        <p:nvSpPr>
          <p:cNvPr id="125" name="TextShape 18"/>
          <p:cNvSpPr txBox="1"/>
          <p:nvPr/>
        </p:nvSpPr>
        <p:spPr>
          <a:xfrm>
            <a:off x="6887160" y="2142000"/>
            <a:ext cx="17974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Vyrozum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ní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6" name="TextShape 19"/>
          <p:cNvSpPr txBox="1"/>
          <p:nvPr/>
        </p:nvSpPr>
        <p:spPr>
          <a:xfrm>
            <a:off x="971280" y="2511000"/>
            <a:ext cx="45072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 doporu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ení projektu k podpo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7" name="TextShape 20"/>
          <p:cNvSpPr txBox="1"/>
          <p:nvPr/>
        </p:nvSpPr>
        <p:spPr>
          <a:xfrm>
            <a:off x="540000" y="302400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8" name="TextShape 21"/>
          <p:cNvSpPr txBox="1"/>
          <p:nvPr/>
        </p:nvSpPr>
        <p:spPr>
          <a:xfrm>
            <a:off x="971280" y="3030840"/>
            <a:ext cx="74682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Zápis z jednotlivých fází hodnocení zveřejněn na webu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29" name="TextShape 22"/>
          <p:cNvSpPr txBox="1"/>
          <p:nvPr/>
        </p:nvSpPr>
        <p:spPr>
          <a:xfrm>
            <a:off x="971280" y="3399840"/>
            <a:ext cx="745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MAS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30" name="TextShape 23"/>
          <p:cNvSpPr txBox="1"/>
          <p:nvPr/>
        </p:nvSpPr>
        <p:spPr>
          <a:xfrm>
            <a:off x="540000" y="39139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31" name="TextShape 24"/>
          <p:cNvSpPr txBox="1"/>
          <p:nvPr/>
        </p:nvSpPr>
        <p:spPr>
          <a:xfrm>
            <a:off x="971280" y="3921120"/>
            <a:ext cx="79682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Součástí  Vyrozumění  o  doporučení  projektu  k  podpoře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32" name="TextShape 25"/>
          <p:cNvSpPr txBox="1"/>
          <p:nvPr/>
        </p:nvSpPr>
        <p:spPr>
          <a:xfrm>
            <a:off x="971280" y="4288680"/>
            <a:ext cx="7455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je také výzva k předložení dokladů k přípravě právního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33" name="TextShape 26"/>
          <p:cNvSpPr txBox="1"/>
          <p:nvPr/>
        </p:nvSpPr>
        <p:spPr>
          <a:xfrm>
            <a:off x="971280" y="4657320"/>
            <a:ext cx="72183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aktu, včetně provedení požadovaných změn projektu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34" name="TextShape 27"/>
          <p:cNvSpPr txBox="1"/>
          <p:nvPr/>
        </p:nvSpPr>
        <p:spPr>
          <a:xfrm>
            <a:off x="954360" y="515556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 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35" name="TextShape 28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1" name="Obrázek 30" descr="Obsah obrázku kreslení&#10;&#10;Popis byl vytvořen automaticky">
            <a:extLst>
              <a:ext uri="{FF2B5EF4-FFF2-40B4-BE49-F238E27FC236}">
                <a16:creationId xmlns:a16="http://schemas.microsoft.com/office/drawing/2014/main" id="{7019BEB7-5B92-4025-9496-DF73DBE8C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20" y="144214"/>
            <a:ext cx="4868280" cy="802602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669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670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671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672" name="TextShape 5"/>
          <p:cNvSpPr txBox="1"/>
          <p:nvPr/>
        </p:nvSpPr>
        <p:spPr>
          <a:xfrm>
            <a:off x="395640" y="322560"/>
            <a:ext cx="393444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ZM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Ě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NY ROZPO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Č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TU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673" name="TextShape 6"/>
          <p:cNvSpPr txBox="1"/>
          <p:nvPr/>
        </p:nvSpPr>
        <p:spPr>
          <a:xfrm>
            <a:off x="395640" y="13521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4" name="TextShape 7"/>
          <p:cNvSpPr txBox="1"/>
          <p:nvPr/>
        </p:nvSpPr>
        <p:spPr>
          <a:xfrm>
            <a:off x="826920" y="1357920"/>
            <a:ext cx="779004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Změny rozpočtu jsou možné, nesmí ale narušit charakter a hlavní zám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5" name="TextShape 8"/>
          <p:cNvSpPr txBox="1"/>
          <p:nvPr/>
        </p:nvSpPr>
        <p:spPr>
          <a:xfrm>
            <a:off x="826920" y="1647360"/>
            <a:ext cx="5456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projektu, musí být pro projekt nezbytné a efektivní.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6" name="TextShape 9"/>
          <p:cNvSpPr txBox="1"/>
          <p:nvPr/>
        </p:nvSpPr>
        <p:spPr>
          <a:xfrm>
            <a:off x="395640" y="200772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7" name="TextShape 10"/>
          <p:cNvSpPr txBox="1"/>
          <p:nvPr/>
        </p:nvSpPr>
        <p:spPr>
          <a:xfrm>
            <a:off x="826920" y="2013120"/>
            <a:ext cx="80676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Rozlišují  se  podstatné  a  nepodstatné zm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ny  (kap.  5.1  Specifické  části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8" name="TextShape 11"/>
          <p:cNvSpPr txBox="1"/>
          <p:nvPr/>
        </p:nvSpPr>
        <p:spPr>
          <a:xfrm>
            <a:off x="826920" y="2302920"/>
            <a:ext cx="36475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pravidel pro žadatele a příjemce).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79" name="TextShape 12"/>
          <p:cNvSpPr txBox="1"/>
          <p:nvPr/>
        </p:nvSpPr>
        <p:spPr>
          <a:xfrm>
            <a:off x="395640" y="26632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0" name="TextShape 13"/>
          <p:cNvSpPr txBox="1"/>
          <p:nvPr/>
        </p:nvSpPr>
        <p:spPr>
          <a:xfrm>
            <a:off x="826920" y="2668680"/>
            <a:ext cx="49878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Každá změna rozpočtu musí být od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vodn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na.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1" name="TextShape 14"/>
          <p:cNvSpPr txBox="1"/>
          <p:nvPr/>
        </p:nvSpPr>
        <p:spPr>
          <a:xfrm>
            <a:off x="395640" y="30290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2" name="TextShape 15"/>
          <p:cNvSpPr txBox="1"/>
          <p:nvPr/>
        </p:nvSpPr>
        <p:spPr>
          <a:xfrm>
            <a:off x="826920" y="3034440"/>
            <a:ext cx="49996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Celková výše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tu nem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že být navýšena.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3" name="TextShape 16"/>
          <p:cNvSpPr txBox="1"/>
          <p:nvPr/>
        </p:nvSpPr>
        <p:spPr>
          <a:xfrm>
            <a:off x="395640" y="339516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4" name="TextShape 17"/>
          <p:cNvSpPr txBox="1"/>
          <p:nvPr/>
        </p:nvSpPr>
        <p:spPr>
          <a:xfrm>
            <a:off x="826920" y="3400560"/>
            <a:ext cx="47451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Položky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tu nemohou být p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erpány.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5" name="TextShape 18"/>
          <p:cNvSpPr txBox="1"/>
          <p:nvPr/>
        </p:nvSpPr>
        <p:spPr>
          <a:xfrm>
            <a:off x="395640" y="379908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6" name="TextShape 19"/>
          <p:cNvSpPr txBox="1"/>
          <p:nvPr/>
        </p:nvSpPr>
        <p:spPr>
          <a:xfrm>
            <a:off x="826920" y="3804480"/>
            <a:ext cx="32853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Nepodstatné zm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ny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tu: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7" name="TextShape 20"/>
          <p:cNvSpPr txBox="1"/>
          <p:nvPr/>
        </p:nvSpPr>
        <p:spPr>
          <a:xfrm>
            <a:off x="395640" y="4170240"/>
            <a:ext cx="78829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- změna rozpočtu projektu (přesun mezi položkami, vytváření nových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8" name="TextShape 21"/>
          <p:cNvSpPr txBox="1"/>
          <p:nvPr/>
        </p:nvSpPr>
        <p:spPr>
          <a:xfrm>
            <a:off x="395640" y="4460040"/>
            <a:ext cx="678240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  položek, zrušení položek) v rámci jedné kapitoly rozpočtu;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89" name="TextShape 22"/>
          <p:cNvSpPr txBox="1"/>
          <p:nvPr/>
        </p:nvSpPr>
        <p:spPr>
          <a:xfrm>
            <a:off x="395640" y="4749840"/>
            <a:ext cx="4397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- přesun prostředků mezi jednotlivými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0" name="TextShape 23"/>
          <p:cNvSpPr txBox="1"/>
          <p:nvPr/>
        </p:nvSpPr>
        <p:spPr>
          <a:xfrm>
            <a:off x="4870440" y="4749840"/>
            <a:ext cx="37252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kapitolami rozpočtu do výše 20 %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1" name="TextShape 24"/>
          <p:cNvSpPr txBox="1"/>
          <p:nvPr/>
        </p:nvSpPr>
        <p:spPr>
          <a:xfrm>
            <a:off x="395640" y="5039280"/>
            <a:ext cx="4810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  celkových způsobilých výdajů  projektu.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2" name="TextShape 25"/>
          <p:cNvSpPr txBox="1"/>
          <p:nvPr/>
        </p:nvSpPr>
        <p:spPr>
          <a:xfrm>
            <a:off x="395640" y="5399640"/>
            <a:ext cx="24156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3" name="TextShape 26"/>
          <p:cNvSpPr txBox="1"/>
          <p:nvPr/>
        </p:nvSpPr>
        <p:spPr>
          <a:xfrm>
            <a:off x="826920" y="5405040"/>
            <a:ext cx="3003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Podstatné zm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ny rozpo</a:t>
            </a:r>
            <a:r>
              <a:rPr lang="en-US" sz="19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tu: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4" name="TextShape 27"/>
          <p:cNvSpPr txBox="1"/>
          <p:nvPr/>
        </p:nvSpPr>
        <p:spPr>
          <a:xfrm>
            <a:off x="395640" y="5771160"/>
            <a:ext cx="439776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- přesun prostředků mezi jednotlivými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5" name="TextShape 28"/>
          <p:cNvSpPr txBox="1"/>
          <p:nvPr/>
        </p:nvSpPr>
        <p:spPr>
          <a:xfrm>
            <a:off x="4870440" y="5771160"/>
            <a:ext cx="39661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kapitolami rozpočtu vyšší než 20 % 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6" name="TextShape 29"/>
          <p:cNvSpPr txBox="1"/>
          <p:nvPr/>
        </p:nvSpPr>
        <p:spPr>
          <a:xfrm>
            <a:off x="395640" y="6060600"/>
            <a:ext cx="4810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  celkových způsobilých výdajů projektu; 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7" name="TextShape 30"/>
          <p:cNvSpPr txBox="1"/>
          <p:nvPr/>
        </p:nvSpPr>
        <p:spPr>
          <a:xfrm>
            <a:off x="395640" y="6350400"/>
            <a:ext cx="804132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     - přesun v rozpočtu mezi položkami na neinvestiční a investiční výdaje.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8" name="TextShape 31"/>
          <p:cNvSpPr txBox="1"/>
          <p:nvPr/>
        </p:nvSpPr>
        <p:spPr>
          <a:xfrm>
            <a:off x="395640" y="6639840"/>
            <a:ext cx="240480" cy="268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9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900" b="0" strike="noStrike" spc="-1">
              <a:latin typeface="Times New Roman"/>
            </a:endParaRPr>
          </a:p>
        </p:txBody>
      </p:sp>
      <p:sp>
        <p:nvSpPr>
          <p:cNvPr id="1699" name="TextShape 32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5" name="Obrázek 34" descr="Obsah obrázku kreslení&#10;&#10;Popis byl vytvořen automaticky">
            <a:extLst>
              <a:ext uri="{FF2B5EF4-FFF2-40B4-BE49-F238E27FC236}">
                <a16:creationId xmlns:a16="http://schemas.microsoft.com/office/drawing/2014/main" id="{F19B8788-144A-400E-BEDC-7865BD2CE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70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0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0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04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05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07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8" name="TextShape 8"/>
          <p:cNvSpPr txBox="1"/>
          <p:nvPr/>
        </p:nvSpPr>
        <p:spPr>
          <a:xfrm>
            <a:off x="4753080" y="2383920"/>
            <a:ext cx="50760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1709" name="TextShape 9"/>
          <p:cNvSpPr txBox="1"/>
          <p:nvPr/>
        </p:nvSpPr>
        <p:spPr>
          <a:xfrm>
            <a:off x="2413440" y="2993760"/>
            <a:ext cx="476316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ZM</a:t>
            </a:r>
            <a:r>
              <a:rPr lang="en-US" sz="40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NY PROJEKTU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1710" name="TextShape 10"/>
          <p:cNvSpPr txBox="1"/>
          <p:nvPr/>
        </p:nvSpPr>
        <p:spPr>
          <a:xfrm>
            <a:off x="777600" y="3603240"/>
            <a:ext cx="814500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(PODSTATNÉ A NEPODSTATNÉ) 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1711" name="TextShape 11"/>
          <p:cNvSpPr txBox="1"/>
          <p:nvPr/>
        </p:nvSpPr>
        <p:spPr>
          <a:xfrm>
            <a:off x="4753080" y="4213440"/>
            <a:ext cx="50724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1712" name="TextShape 12"/>
          <p:cNvSpPr txBox="1"/>
          <p:nvPr/>
        </p:nvSpPr>
        <p:spPr>
          <a:xfrm>
            <a:off x="4753080" y="481500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3209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713" name="TextShape 13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7" name="Obrázek 16" descr="Obsah obrázku kreslení&#10;&#10;Popis byl vytvořen automaticky">
            <a:extLst>
              <a:ext uri="{FF2B5EF4-FFF2-40B4-BE49-F238E27FC236}">
                <a16:creationId xmlns:a16="http://schemas.microsoft.com/office/drawing/2014/main" id="{F789D50B-2494-4115-9EC2-7D1A16648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71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1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1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18" name="TextShape 5"/>
          <p:cNvSpPr txBox="1"/>
          <p:nvPr/>
        </p:nvSpPr>
        <p:spPr>
          <a:xfrm>
            <a:off x="395640" y="322560"/>
            <a:ext cx="382140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ZMĚNY PROJEKTU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719" name="TextShape 6"/>
          <p:cNvSpPr txBox="1"/>
          <p:nvPr/>
        </p:nvSpPr>
        <p:spPr>
          <a:xfrm>
            <a:off x="970920" y="13410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20" name="TextShape 7"/>
          <p:cNvSpPr txBox="1"/>
          <p:nvPr/>
        </p:nvSpPr>
        <p:spPr>
          <a:xfrm>
            <a:off x="539640" y="17791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21" name="TextShape 8"/>
          <p:cNvSpPr txBox="1"/>
          <p:nvPr/>
        </p:nvSpPr>
        <p:spPr>
          <a:xfrm>
            <a:off x="970920" y="1785960"/>
            <a:ext cx="73872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podstatné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ny  – 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ed jejich provedením je pot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eba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22" name="TextShape 9"/>
          <p:cNvSpPr txBox="1"/>
          <p:nvPr/>
        </p:nvSpPr>
        <p:spPr>
          <a:xfrm>
            <a:off x="970920" y="2154960"/>
            <a:ext cx="40348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souhlas 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ídícího orgánu (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O)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23" name="TextShape 10"/>
          <p:cNvSpPr txBox="1"/>
          <p:nvPr/>
        </p:nvSpPr>
        <p:spPr>
          <a:xfrm>
            <a:off x="954360" y="27277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24" name="TextShape 11"/>
          <p:cNvSpPr txBox="1"/>
          <p:nvPr/>
        </p:nvSpPr>
        <p:spPr>
          <a:xfrm>
            <a:off x="1205640" y="2690280"/>
            <a:ext cx="524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 vyžadující vydání změnového právního aktu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25" name="TextShape 12"/>
          <p:cNvSpPr txBox="1"/>
          <p:nvPr/>
        </p:nvSpPr>
        <p:spPr>
          <a:xfrm>
            <a:off x="954360" y="31543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26" name="TextShape 13"/>
          <p:cNvSpPr txBox="1"/>
          <p:nvPr/>
        </p:nvSpPr>
        <p:spPr>
          <a:xfrm>
            <a:off x="1205640" y="3117240"/>
            <a:ext cx="5493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 nevyžadující vydání změnového právního aktu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27" name="TextShape 14"/>
          <p:cNvSpPr txBox="1"/>
          <p:nvPr/>
        </p:nvSpPr>
        <p:spPr>
          <a:xfrm>
            <a:off x="954360" y="35874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728" name="TextShape 15"/>
          <p:cNvSpPr txBox="1"/>
          <p:nvPr/>
        </p:nvSpPr>
        <p:spPr>
          <a:xfrm>
            <a:off x="1205640" y="3545280"/>
            <a:ext cx="439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vliv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29" name="TextShape 16"/>
          <p:cNvSpPr txBox="1"/>
          <p:nvPr/>
        </p:nvSpPr>
        <p:spPr>
          <a:xfrm>
            <a:off x="1737000" y="3545280"/>
            <a:ext cx="354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0" name="TextShape 17"/>
          <p:cNvSpPr txBox="1"/>
          <p:nvPr/>
        </p:nvSpPr>
        <p:spPr>
          <a:xfrm>
            <a:off x="2185200" y="3545280"/>
            <a:ext cx="1134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charakter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1" name="TextShape 18"/>
          <p:cNvSpPr txBox="1"/>
          <p:nvPr/>
        </p:nvSpPr>
        <p:spPr>
          <a:xfrm>
            <a:off x="3490560" y="3545280"/>
            <a:ext cx="1047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projektu,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2" name="TextShape 19"/>
          <p:cNvSpPr txBox="1"/>
          <p:nvPr/>
        </p:nvSpPr>
        <p:spPr>
          <a:xfrm>
            <a:off x="4724280" y="3545280"/>
            <a:ext cx="892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spln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3" name="TextShape 20"/>
          <p:cNvSpPr txBox="1"/>
          <p:nvPr/>
        </p:nvSpPr>
        <p:spPr>
          <a:xfrm>
            <a:off x="5774400" y="3545280"/>
            <a:ext cx="480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cíl</a:t>
            </a:r>
            <a:r>
              <a:rPr lang="en-US" sz="201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4" name="TextShape 21"/>
          <p:cNvSpPr txBox="1"/>
          <p:nvPr/>
        </p:nvSpPr>
        <p:spPr>
          <a:xfrm>
            <a:off x="6375960" y="3545280"/>
            <a:ext cx="637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5" name="TextShape 22"/>
          <p:cNvSpPr txBox="1"/>
          <p:nvPr/>
        </p:nvSpPr>
        <p:spPr>
          <a:xfrm>
            <a:off x="7104240" y="3545280"/>
            <a:ext cx="637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dobu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6" name="TextShape 23"/>
          <p:cNvSpPr txBox="1"/>
          <p:nvPr/>
        </p:nvSpPr>
        <p:spPr>
          <a:xfrm>
            <a:off x="7886160" y="3545280"/>
            <a:ext cx="1091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realizace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37" name="TextShape 24"/>
          <p:cNvSpPr txBox="1"/>
          <p:nvPr/>
        </p:nvSpPr>
        <p:spPr>
          <a:xfrm>
            <a:off x="1205640" y="3849120"/>
            <a:ext cx="875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projektu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38" name="TextShape 25"/>
          <p:cNvSpPr txBox="1"/>
          <p:nvPr/>
        </p:nvSpPr>
        <p:spPr>
          <a:xfrm>
            <a:off x="954360" y="43131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39" name="TextShape 26"/>
          <p:cNvSpPr txBox="1"/>
          <p:nvPr/>
        </p:nvSpPr>
        <p:spPr>
          <a:xfrm>
            <a:off x="1205640" y="4275720"/>
            <a:ext cx="29649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žádost o změnu v MS 2014+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40" name="TextShape 27"/>
          <p:cNvSpPr txBox="1"/>
          <p:nvPr/>
        </p:nvSpPr>
        <p:spPr>
          <a:xfrm>
            <a:off x="954360" y="47401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41" name="TextShape 28"/>
          <p:cNvSpPr txBox="1"/>
          <p:nvPr/>
        </p:nvSpPr>
        <p:spPr>
          <a:xfrm>
            <a:off x="1205640" y="4702680"/>
            <a:ext cx="7858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ŘO  má  na  posouzení  změny  20  pracovních  dn</a:t>
            </a:r>
            <a:r>
              <a:rPr lang="en-US" sz="18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 (od  předložení  žádosti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42" name="TextShape 29"/>
          <p:cNvSpPr txBox="1"/>
          <p:nvPr/>
        </p:nvSpPr>
        <p:spPr>
          <a:xfrm>
            <a:off x="1205640" y="4977000"/>
            <a:ext cx="1015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změnu)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43" name="TextShape 30"/>
          <p:cNvSpPr txBox="1"/>
          <p:nvPr/>
        </p:nvSpPr>
        <p:spPr>
          <a:xfrm>
            <a:off x="954360" y="54410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44" name="TextShape 31"/>
          <p:cNvSpPr txBox="1"/>
          <p:nvPr/>
        </p:nvSpPr>
        <p:spPr>
          <a:xfrm>
            <a:off x="1205640" y="5403960"/>
            <a:ext cx="7873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 nesmí  být  provedena  před  schválením  ze  strany  ŘO,  resp.  před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45" name="TextShape 32"/>
          <p:cNvSpPr txBox="1"/>
          <p:nvPr/>
        </p:nvSpPr>
        <p:spPr>
          <a:xfrm>
            <a:off x="1205640" y="5678280"/>
            <a:ext cx="3615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vydáním změnového právního aktu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46" name="TextShape 33"/>
          <p:cNvSpPr txBox="1"/>
          <p:nvPr/>
        </p:nvSpPr>
        <p:spPr>
          <a:xfrm>
            <a:off x="1205640" y="61063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47" name="TextShape 34"/>
          <p:cNvSpPr txBox="1"/>
          <p:nvPr/>
        </p:nvSpPr>
        <p:spPr>
          <a:xfrm>
            <a:off x="970920" y="64706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48" name="TextShape 35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53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8" name="Obrázek 37" descr="Obsah obrázku kreslení&#10;&#10;Popis byl vytvořen automaticky">
            <a:extLst>
              <a:ext uri="{FF2B5EF4-FFF2-40B4-BE49-F238E27FC236}">
                <a16:creationId xmlns:a16="http://schemas.microsoft.com/office/drawing/2014/main" id="{DEB75DEF-7F7F-4221-812C-5AE8B0139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750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51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52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53" name="TextShape 5"/>
          <p:cNvSpPr txBox="1"/>
          <p:nvPr/>
        </p:nvSpPr>
        <p:spPr>
          <a:xfrm>
            <a:off x="395640" y="322560"/>
            <a:ext cx="382140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ZMĚNY PROJEKTU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754" name="TextShape 6"/>
          <p:cNvSpPr txBox="1"/>
          <p:nvPr/>
        </p:nvSpPr>
        <p:spPr>
          <a:xfrm>
            <a:off x="539640" y="1766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55" name="TextShape 7"/>
          <p:cNvSpPr txBox="1"/>
          <p:nvPr/>
        </p:nvSpPr>
        <p:spPr>
          <a:xfrm>
            <a:off x="970920" y="1773360"/>
            <a:ext cx="74728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nepodstatné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ny – nevyžadují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nu právního aktu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56" name="TextShape 8"/>
          <p:cNvSpPr txBox="1"/>
          <p:nvPr/>
        </p:nvSpPr>
        <p:spPr>
          <a:xfrm>
            <a:off x="954360" y="234720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57" name="TextShape 9"/>
          <p:cNvSpPr txBox="1"/>
          <p:nvPr/>
        </p:nvSpPr>
        <p:spPr>
          <a:xfrm>
            <a:off x="1205640" y="2310120"/>
            <a:ext cx="77778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změny, o kterých je potřeba informovat ŘO bez zbytečného prodlení od data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58" name="TextShape 10"/>
          <p:cNvSpPr txBox="1"/>
          <p:nvPr/>
        </p:nvSpPr>
        <p:spPr>
          <a:xfrm>
            <a:off x="1205640" y="2584440"/>
            <a:ext cx="18144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provedení změny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59" name="TextShape 11"/>
          <p:cNvSpPr txBox="1"/>
          <p:nvPr/>
        </p:nvSpPr>
        <p:spPr>
          <a:xfrm>
            <a:off x="954360" y="30488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60" name="TextShape 12"/>
          <p:cNvSpPr txBox="1"/>
          <p:nvPr/>
        </p:nvSpPr>
        <p:spPr>
          <a:xfrm>
            <a:off x="1205640" y="3011400"/>
            <a:ext cx="7739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změny, o kterých je potřeba informovat ŘO 10 dnů před předložením zprávy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61" name="TextShape 13"/>
          <p:cNvSpPr txBox="1"/>
          <p:nvPr/>
        </p:nvSpPr>
        <p:spPr>
          <a:xfrm>
            <a:off x="1205640" y="3285720"/>
            <a:ext cx="2029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realizaci projektu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62" name="TextShape 14"/>
          <p:cNvSpPr txBox="1"/>
          <p:nvPr/>
        </p:nvSpPr>
        <p:spPr>
          <a:xfrm>
            <a:off x="954360" y="37497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63" name="TextShape 15"/>
          <p:cNvSpPr txBox="1"/>
          <p:nvPr/>
        </p:nvSpPr>
        <p:spPr>
          <a:xfrm>
            <a:off x="1205640" y="3712680"/>
            <a:ext cx="7131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 rozpočtu, o kterých je potřeba informovat ŘO spolu se zprávou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64" name="TextShape 16"/>
          <p:cNvSpPr txBox="1"/>
          <p:nvPr/>
        </p:nvSpPr>
        <p:spPr>
          <a:xfrm>
            <a:off x="1205640" y="3987000"/>
            <a:ext cx="2029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realizaci projektu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65" name="TextShape 17"/>
          <p:cNvSpPr txBox="1"/>
          <p:nvPr/>
        </p:nvSpPr>
        <p:spPr>
          <a:xfrm>
            <a:off x="1205640" y="44139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66" name="TextShape 18"/>
          <p:cNvSpPr txBox="1"/>
          <p:nvPr/>
        </p:nvSpPr>
        <p:spPr>
          <a:xfrm>
            <a:off x="539640" y="47419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67" name="TextShape 19"/>
          <p:cNvSpPr txBox="1"/>
          <p:nvPr/>
        </p:nvSpPr>
        <p:spPr>
          <a:xfrm>
            <a:off x="970920" y="4748760"/>
            <a:ext cx="34070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ny v osob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íjemce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68" name="TextShape 20"/>
          <p:cNvSpPr txBox="1"/>
          <p:nvPr/>
        </p:nvSpPr>
        <p:spPr>
          <a:xfrm>
            <a:off x="539640" y="53157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69" name="TextShape 21"/>
          <p:cNvSpPr txBox="1"/>
          <p:nvPr/>
        </p:nvSpPr>
        <p:spPr>
          <a:xfrm>
            <a:off x="882720" y="58356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70" name="TextShape 22"/>
          <p:cNvSpPr txBox="1"/>
          <p:nvPr/>
        </p:nvSpPr>
        <p:spPr>
          <a:xfrm>
            <a:off x="539640" y="631116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71" name="TextShape 23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54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6" name="Obrázek 25" descr="Obsah obrázku kreslení&#10;&#10;Popis byl vytvořen automaticky">
            <a:extLst>
              <a:ext uri="{FF2B5EF4-FFF2-40B4-BE49-F238E27FC236}">
                <a16:creationId xmlns:a16="http://schemas.microsoft.com/office/drawing/2014/main" id="{D74A344D-F58E-4F23-88D4-596055E85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773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74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75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76" name="TextShape 5"/>
          <p:cNvSpPr txBox="1"/>
          <p:nvPr/>
        </p:nvSpPr>
        <p:spPr>
          <a:xfrm>
            <a:off x="539640" y="1334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77" name="TextShape 6"/>
          <p:cNvSpPr txBox="1"/>
          <p:nvPr/>
        </p:nvSpPr>
        <p:spPr>
          <a:xfrm>
            <a:off x="970920" y="1341000"/>
            <a:ext cx="65937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Informovat 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 bez zbyte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ného prodlení od data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78" name="TextShape 7"/>
          <p:cNvSpPr txBox="1"/>
          <p:nvPr/>
        </p:nvSpPr>
        <p:spPr>
          <a:xfrm>
            <a:off x="970920" y="1710000"/>
            <a:ext cx="24238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provedení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79" name="TextShape 8"/>
          <p:cNvSpPr txBox="1"/>
          <p:nvPr/>
        </p:nvSpPr>
        <p:spPr>
          <a:xfrm>
            <a:off x="954360" y="22507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80" name="TextShape 9"/>
          <p:cNvSpPr txBox="1"/>
          <p:nvPr/>
        </p:nvSpPr>
        <p:spPr>
          <a:xfrm>
            <a:off x="1205640" y="2213280"/>
            <a:ext cx="7283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kontaktní osoby projektu (vč. kontaktních údajů, adresy pro doručení…)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81" name="TextShape 10"/>
          <p:cNvSpPr txBox="1"/>
          <p:nvPr/>
        </p:nvSpPr>
        <p:spPr>
          <a:xfrm>
            <a:off x="954360" y="263160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82" name="TextShape 11"/>
          <p:cNvSpPr txBox="1"/>
          <p:nvPr/>
        </p:nvSpPr>
        <p:spPr>
          <a:xfrm>
            <a:off x="1205640" y="2594520"/>
            <a:ext cx="2500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sídla příjemce podpory;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83" name="TextShape 12"/>
          <p:cNvSpPr txBox="1"/>
          <p:nvPr/>
        </p:nvSpPr>
        <p:spPr>
          <a:xfrm>
            <a:off x="954360" y="301248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84" name="TextShape 13"/>
          <p:cNvSpPr txBox="1"/>
          <p:nvPr/>
        </p:nvSpPr>
        <p:spPr>
          <a:xfrm>
            <a:off x="1205640" y="2975400"/>
            <a:ext cx="3591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osob statutárních orgánů příjemce;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85" name="TextShape 14"/>
          <p:cNvSpPr txBox="1"/>
          <p:nvPr/>
        </p:nvSpPr>
        <p:spPr>
          <a:xfrm>
            <a:off x="954360" y="339408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86" name="TextShape 15"/>
          <p:cNvSpPr txBox="1"/>
          <p:nvPr/>
        </p:nvSpPr>
        <p:spPr>
          <a:xfrm>
            <a:off x="1205640" y="3357000"/>
            <a:ext cx="7105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názvu příjemce (součástí nesmí být převod/přechod práv a povinností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87" name="TextShape 16"/>
          <p:cNvSpPr txBox="1"/>
          <p:nvPr/>
        </p:nvSpPr>
        <p:spPr>
          <a:xfrm>
            <a:off x="1205640" y="3661560"/>
            <a:ext cx="2704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příjemce z právního aktu).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88" name="TextShape 17"/>
          <p:cNvSpPr txBox="1"/>
          <p:nvPr/>
        </p:nvSpPr>
        <p:spPr>
          <a:xfrm>
            <a:off x="539640" y="405360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89" name="TextShape 18"/>
          <p:cNvSpPr txBox="1"/>
          <p:nvPr/>
        </p:nvSpPr>
        <p:spPr>
          <a:xfrm>
            <a:off x="970920" y="4060440"/>
            <a:ext cx="6253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Informovat 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 10 dn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ed 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edložením ZoR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90" name="TextShape 19"/>
          <p:cNvSpPr txBox="1"/>
          <p:nvPr/>
        </p:nvSpPr>
        <p:spPr>
          <a:xfrm>
            <a:off x="954360" y="46011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91" name="TextShape 20"/>
          <p:cNvSpPr txBox="1"/>
          <p:nvPr/>
        </p:nvSpPr>
        <p:spPr>
          <a:xfrm>
            <a:off x="1205640" y="4564080"/>
            <a:ext cx="2484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finančního plánu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2" name="TextShape 21"/>
          <p:cNvSpPr txBox="1"/>
          <p:nvPr/>
        </p:nvSpPr>
        <p:spPr>
          <a:xfrm>
            <a:off x="954360" y="498240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93" name="TextShape 22"/>
          <p:cNvSpPr txBox="1"/>
          <p:nvPr/>
        </p:nvSpPr>
        <p:spPr>
          <a:xfrm>
            <a:off x="1205640" y="4945320"/>
            <a:ext cx="7038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rozpočtu v rámci jedné kapitoly (přesun mezi položkami, nové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4" name="TextShape 23"/>
          <p:cNvSpPr txBox="1"/>
          <p:nvPr/>
        </p:nvSpPr>
        <p:spPr>
          <a:xfrm>
            <a:off x="1205640" y="5249880"/>
            <a:ext cx="913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položky)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5" name="TextShape 24"/>
          <p:cNvSpPr txBox="1"/>
          <p:nvPr/>
        </p:nvSpPr>
        <p:spPr>
          <a:xfrm>
            <a:off x="954360" y="56685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796" name="TextShape 25"/>
          <p:cNvSpPr txBox="1"/>
          <p:nvPr/>
        </p:nvSpPr>
        <p:spPr>
          <a:xfrm>
            <a:off x="1205640" y="5631480"/>
            <a:ext cx="6912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přesun prostředků mezi kapitolami rozpočtu do výše 20% celkových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7" name="TextShape 26"/>
          <p:cNvSpPr txBox="1"/>
          <p:nvPr/>
        </p:nvSpPr>
        <p:spPr>
          <a:xfrm>
            <a:off x="1205640" y="5936040"/>
            <a:ext cx="7215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způsobilých výdajů projektu (počítá se kumulovaně od vydání právního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8" name="TextShape 27"/>
          <p:cNvSpPr txBox="1"/>
          <p:nvPr/>
        </p:nvSpPr>
        <p:spPr>
          <a:xfrm>
            <a:off x="1205640" y="6240960"/>
            <a:ext cx="3527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aktu či poslední podstatné změny)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799" name="TextShape 28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55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800" name="TextShape 29"/>
          <p:cNvSpPr txBox="1"/>
          <p:nvPr/>
        </p:nvSpPr>
        <p:spPr>
          <a:xfrm>
            <a:off x="359640" y="322560"/>
            <a:ext cx="47023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NEPODSTATNÉ ZMĚNY </a:t>
            </a:r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32" name="Obrázek 31" descr="Obsah obrázku kreslení&#10;&#10;Popis byl vytvořen automaticky">
            <a:extLst>
              <a:ext uri="{FF2B5EF4-FFF2-40B4-BE49-F238E27FC236}">
                <a16:creationId xmlns:a16="http://schemas.microsoft.com/office/drawing/2014/main" id="{529CD6B7-1CE4-4477-9BAD-2E3332DD7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802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03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804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05" name="TextShape 5"/>
          <p:cNvSpPr txBox="1"/>
          <p:nvPr/>
        </p:nvSpPr>
        <p:spPr>
          <a:xfrm>
            <a:off x="539640" y="16221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06" name="TextShape 6"/>
          <p:cNvSpPr txBox="1"/>
          <p:nvPr/>
        </p:nvSpPr>
        <p:spPr>
          <a:xfrm>
            <a:off x="970920" y="1629000"/>
            <a:ext cx="69976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Informovat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 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 spolu se zprávou o realizaci projektu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07" name="TextShape 7"/>
          <p:cNvSpPr txBox="1"/>
          <p:nvPr/>
        </p:nvSpPr>
        <p:spPr>
          <a:xfrm>
            <a:off x="954360" y="21715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08" name="TextShape 8"/>
          <p:cNvSpPr txBox="1"/>
          <p:nvPr/>
        </p:nvSpPr>
        <p:spPr>
          <a:xfrm>
            <a:off x="1205640" y="2134080"/>
            <a:ext cx="749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09" name="TextShape 9"/>
          <p:cNvSpPr txBox="1"/>
          <p:nvPr/>
        </p:nvSpPr>
        <p:spPr>
          <a:xfrm>
            <a:off x="2043360" y="2134080"/>
            <a:ext cx="623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místa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0" name="TextShape 10"/>
          <p:cNvSpPr txBox="1"/>
          <p:nvPr/>
        </p:nvSpPr>
        <p:spPr>
          <a:xfrm>
            <a:off x="2755080" y="2134080"/>
            <a:ext cx="9759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realizace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1" name="TextShape 11"/>
          <p:cNvSpPr txBox="1"/>
          <p:nvPr/>
        </p:nvSpPr>
        <p:spPr>
          <a:xfrm>
            <a:off x="3821400" y="2134080"/>
            <a:ext cx="570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2" name="TextShape 12"/>
          <p:cNvSpPr txBox="1"/>
          <p:nvPr/>
        </p:nvSpPr>
        <p:spPr>
          <a:xfrm>
            <a:off x="4482720" y="2134080"/>
            <a:ext cx="686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území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3" name="TextShape 13"/>
          <p:cNvSpPr txBox="1"/>
          <p:nvPr/>
        </p:nvSpPr>
        <p:spPr>
          <a:xfrm>
            <a:off x="5258160" y="2134080"/>
            <a:ext cx="823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dopadu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4" name="TextShape 14"/>
          <p:cNvSpPr txBox="1"/>
          <p:nvPr/>
        </p:nvSpPr>
        <p:spPr>
          <a:xfrm>
            <a:off x="6171120" y="2134080"/>
            <a:ext cx="444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(jen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5" name="TextShape 15"/>
          <p:cNvSpPr txBox="1"/>
          <p:nvPr/>
        </p:nvSpPr>
        <p:spPr>
          <a:xfrm>
            <a:off x="6704280" y="2134080"/>
            <a:ext cx="825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případy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6" name="TextShape 16"/>
          <p:cNvSpPr txBox="1"/>
          <p:nvPr/>
        </p:nvSpPr>
        <p:spPr>
          <a:xfrm>
            <a:off x="7617960" y="2134080"/>
            <a:ext cx="432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bez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7" name="TextShape 17"/>
          <p:cNvSpPr txBox="1"/>
          <p:nvPr/>
        </p:nvSpPr>
        <p:spPr>
          <a:xfrm>
            <a:off x="8140680" y="2134080"/>
            <a:ext cx="584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vlivu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8" name="TextShape 18"/>
          <p:cNvSpPr txBox="1"/>
          <p:nvPr/>
        </p:nvSpPr>
        <p:spPr>
          <a:xfrm>
            <a:off x="1205640" y="2439000"/>
            <a:ext cx="2320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 způsobilost výdajů)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19" name="TextShape 19"/>
          <p:cNvSpPr txBox="1"/>
          <p:nvPr/>
        </p:nvSpPr>
        <p:spPr>
          <a:xfrm>
            <a:off x="954360" y="28573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20" name="TextShape 20"/>
          <p:cNvSpPr txBox="1"/>
          <p:nvPr/>
        </p:nvSpPr>
        <p:spPr>
          <a:xfrm>
            <a:off x="1205640" y="2819880"/>
            <a:ext cx="7539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 ve  způsobu  provádění  KA  bez  vlivu  na  plnění  cílů  (technické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1" name="TextShape 21"/>
          <p:cNvSpPr txBox="1"/>
          <p:nvPr/>
        </p:nvSpPr>
        <p:spPr>
          <a:xfrm>
            <a:off x="1205640" y="3124800"/>
            <a:ext cx="851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aspekty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2" name="TextShape 22"/>
          <p:cNvSpPr txBox="1"/>
          <p:nvPr/>
        </p:nvSpPr>
        <p:spPr>
          <a:xfrm>
            <a:off x="2235240" y="31248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–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3" name="TextShape 23"/>
          <p:cNvSpPr txBox="1"/>
          <p:nvPr/>
        </p:nvSpPr>
        <p:spPr>
          <a:xfrm>
            <a:off x="2607480" y="3124800"/>
            <a:ext cx="1547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harmonogram,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4" name="TextShape 24"/>
          <p:cNvSpPr txBox="1"/>
          <p:nvPr/>
        </p:nvSpPr>
        <p:spPr>
          <a:xfrm>
            <a:off x="4339800" y="3124800"/>
            <a:ext cx="1244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rozfázování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5" name="TextShape 25"/>
          <p:cNvSpPr txBox="1"/>
          <p:nvPr/>
        </p:nvSpPr>
        <p:spPr>
          <a:xfrm>
            <a:off x="5763960" y="3124800"/>
            <a:ext cx="826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aktivity,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6" name="TextShape 26"/>
          <p:cNvSpPr txBox="1"/>
          <p:nvPr/>
        </p:nvSpPr>
        <p:spPr>
          <a:xfrm>
            <a:off x="6752880" y="3124800"/>
            <a:ext cx="749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7" name="TextShape 27"/>
          <p:cNvSpPr txBox="1"/>
          <p:nvPr/>
        </p:nvSpPr>
        <p:spPr>
          <a:xfrm>
            <a:off x="7682040" y="31248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8" name="TextShape 28"/>
          <p:cNvSpPr txBox="1"/>
          <p:nvPr/>
        </p:nvSpPr>
        <p:spPr>
          <a:xfrm>
            <a:off x="8042040" y="3124800"/>
            <a:ext cx="622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počtu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29" name="TextShape 29"/>
          <p:cNvSpPr txBox="1"/>
          <p:nvPr/>
        </p:nvSpPr>
        <p:spPr>
          <a:xfrm>
            <a:off x="1205640" y="3430080"/>
            <a:ext cx="6508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plánovaných činností, změna záběru v počtu účastníku, lokality)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0" name="TextShape 30"/>
          <p:cNvSpPr txBox="1"/>
          <p:nvPr/>
        </p:nvSpPr>
        <p:spPr>
          <a:xfrm>
            <a:off x="954360" y="38480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31" name="TextShape 31"/>
          <p:cNvSpPr txBox="1"/>
          <p:nvPr/>
        </p:nvSpPr>
        <p:spPr>
          <a:xfrm>
            <a:off x="1205640" y="3810960"/>
            <a:ext cx="3754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navýšení počtu zapojených osob CS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2" name="TextShape 32"/>
          <p:cNvSpPr txBox="1"/>
          <p:nvPr/>
        </p:nvSpPr>
        <p:spPr>
          <a:xfrm>
            <a:off x="954360" y="422928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33" name="TextShape 33"/>
          <p:cNvSpPr txBox="1"/>
          <p:nvPr/>
        </p:nvSpPr>
        <p:spPr>
          <a:xfrm>
            <a:off x="1205640" y="4192200"/>
            <a:ext cx="3386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složení realizačního týmu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4" name="TextShape 34"/>
          <p:cNvSpPr txBox="1"/>
          <p:nvPr/>
        </p:nvSpPr>
        <p:spPr>
          <a:xfrm>
            <a:off x="954360" y="46101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35" name="TextShape 35"/>
          <p:cNvSpPr txBox="1"/>
          <p:nvPr/>
        </p:nvSpPr>
        <p:spPr>
          <a:xfrm>
            <a:off x="1205640" y="4573080"/>
            <a:ext cx="2730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 smluv o partnerství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6" name="TextShape 36"/>
          <p:cNvSpPr txBox="1"/>
          <p:nvPr/>
        </p:nvSpPr>
        <p:spPr>
          <a:xfrm>
            <a:off x="954360" y="499140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37" name="TextShape 37"/>
          <p:cNvSpPr txBox="1"/>
          <p:nvPr/>
        </p:nvSpPr>
        <p:spPr>
          <a:xfrm>
            <a:off x="1205640" y="4954320"/>
            <a:ext cx="72687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vypuštění partnera z realizace projektu (zánik partnerské org., bez vlivu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8" name="TextShape 38"/>
          <p:cNvSpPr txBox="1"/>
          <p:nvPr/>
        </p:nvSpPr>
        <p:spPr>
          <a:xfrm>
            <a:off x="1205640" y="5259240"/>
            <a:ext cx="762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 VP)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39" name="TextShape 39"/>
          <p:cNvSpPr txBox="1"/>
          <p:nvPr/>
        </p:nvSpPr>
        <p:spPr>
          <a:xfrm>
            <a:off x="954360" y="56775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40" name="TextShape 40"/>
          <p:cNvSpPr txBox="1"/>
          <p:nvPr/>
        </p:nvSpPr>
        <p:spPr>
          <a:xfrm>
            <a:off x="1205640" y="5640480"/>
            <a:ext cx="6372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plátcovství DPH příjemce či partnera s fin. příspěvkem.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41" name="TextShape 41"/>
          <p:cNvSpPr txBox="1"/>
          <p:nvPr/>
        </p:nvSpPr>
        <p:spPr>
          <a:xfrm>
            <a:off x="539640" y="603792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42" name="TextShape 42"/>
          <p:cNvSpPr txBox="1"/>
          <p:nvPr/>
        </p:nvSpPr>
        <p:spPr>
          <a:xfrm>
            <a:off x="539640" y="65592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43" name="TextShape 43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56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844" name="TextShape 44"/>
          <p:cNvSpPr txBox="1"/>
          <p:nvPr/>
        </p:nvSpPr>
        <p:spPr>
          <a:xfrm>
            <a:off x="359640" y="322560"/>
            <a:ext cx="47023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NEPODSTATNÉ ZMĚNY </a:t>
            </a:r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47" name="Obrázek 46" descr="Obsah obrázku kreslení&#10;&#10;Popis byl vytvořen automaticky">
            <a:extLst>
              <a:ext uri="{FF2B5EF4-FFF2-40B4-BE49-F238E27FC236}">
                <a16:creationId xmlns:a16="http://schemas.microsoft.com/office/drawing/2014/main" id="{68901B70-2F4E-4E03-901E-FC6091586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846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47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848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49" name="TextShape 5"/>
          <p:cNvSpPr txBox="1"/>
          <p:nvPr/>
        </p:nvSpPr>
        <p:spPr>
          <a:xfrm>
            <a:off x="754920" y="121824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50" name="TextShape 6"/>
          <p:cNvSpPr txBox="1"/>
          <p:nvPr/>
        </p:nvSpPr>
        <p:spPr>
          <a:xfrm>
            <a:off x="323640" y="165348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51" name="TextShape 7"/>
          <p:cNvSpPr txBox="1"/>
          <p:nvPr/>
        </p:nvSpPr>
        <p:spPr>
          <a:xfrm>
            <a:off x="754920" y="1660320"/>
            <a:ext cx="64047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Nevyžadující vydání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nového právního aktu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52" name="TextShape 8"/>
          <p:cNvSpPr txBox="1"/>
          <p:nvPr/>
        </p:nvSpPr>
        <p:spPr>
          <a:xfrm>
            <a:off x="738000" y="22863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53" name="TextShape 9"/>
          <p:cNvSpPr txBox="1"/>
          <p:nvPr/>
        </p:nvSpPr>
        <p:spPr>
          <a:xfrm>
            <a:off x="989640" y="2249280"/>
            <a:ext cx="6779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změny v KA (vyjma technických aspektů), př. zrušení či přidání KA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54" name="TextShape 10"/>
          <p:cNvSpPr txBox="1"/>
          <p:nvPr/>
        </p:nvSpPr>
        <p:spPr>
          <a:xfrm>
            <a:off x="738000" y="27511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55" name="TextShape 11"/>
          <p:cNvSpPr txBox="1"/>
          <p:nvPr/>
        </p:nvSpPr>
        <p:spPr>
          <a:xfrm>
            <a:off x="989640" y="2714040"/>
            <a:ext cx="761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přesun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56" name="TextShape 12"/>
          <p:cNvSpPr txBox="1"/>
          <p:nvPr/>
        </p:nvSpPr>
        <p:spPr>
          <a:xfrm>
            <a:off x="1862640" y="2714040"/>
            <a:ext cx="1142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prostředků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57" name="TextShape 13"/>
          <p:cNvSpPr txBox="1"/>
          <p:nvPr/>
        </p:nvSpPr>
        <p:spPr>
          <a:xfrm>
            <a:off x="3116520" y="2714040"/>
            <a:ext cx="546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mezi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58" name="TextShape 14"/>
          <p:cNvSpPr txBox="1"/>
          <p:nvPr/>
        </p:nvSpPr>
        <p:spPr>
          <a:xfrm>
            <a:off x="3774600" y="2714040"/>
            <a:ext cx="1090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kapitolami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59" name="TextShape 15"/>
          <p:cNvSpPr txBox="1"/>
          <p:nvPr/>
        </p:nvSpPr>
        <p:spPr>
          <a:xfrm>
            <a:off x="4978440" y="2714040"/>
            <a:ext cx="939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rozpočtu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0" name="TextShape 16"/>
          <p:cNvSpPr txBox="1"/>
          <p:nvPr/>
        </p:nvSpPr>
        <p:spPr>
          <a:xfrm>
            <a:off x="6031440" y="2714040"/>
            <a:ext cx="228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1" name="TextShape 17"/>
          <p:cNvSpPr txBox="1"/>
          <p:nvPr/>
        </p:nvSpPr>
        <p:spPr>
          <a:xfrm>
            <a:off x="6320520" y="2714040"/>
            <a:ext cx="811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objemu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2" name="TextShape 18"/>
          <p:cNvSpPr txBox="1"/>
          <p:nvPr/>
        </p:nvSpPr>
        <p:spPr>
          <a:xfrm>
            <a:off x="7245360" y="2714040"/>
            <a:ext cx="444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nad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3" name="TextShape 19"/>
          <p:cNvSpPr txBox="1"/>
          <p:nvPr/>
        </p:nvSpPr>
        <p:spPr>
          <a:xfrm>
            <a:off x="7801560" y="2714040"/>
            <a:ext cx="520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20%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4" name="TextShape 20"/>
          <p:cNvSpPr txBox="1"/>
          <p:nvPr/>
        </p:nvSpPr>
        <p:spPr>
          <a:xfrm>
            <a:off x="8433720" y="2714040"/>
            <a:ext cx="522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CZV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5" name="TextShape 21"/>
          <p:cNvSpPr txBox="1"/>
          <p:nvPr/>
        </p:nvSpPr>
        <p:spPr>
          <a:xfrm>
            <a:off x="989640" y="2988720"/>
            <a:ext cx="6671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(kumulovaně od vydání práv. aktu nebo minulé podstatné změny)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6" name="TextShape 22"/>
          <p:cNvSpPr txBox="1"/>
          <p:nvPr/>
        </p:nvSpPr>
        <p:spPr>
          <a:xfrm>
            <a:off x="738000" y="34905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67" name="TextShape 23"/>
          <p:cNvSpPr txBox="1"/>
          <p:nvPr/>
        </p:nvSpPr>
        <p:spPr>
          <a:xfrm>
            <a:off x="989640" y="3453480"/>
            <a:ext cx="52509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přesun v rozpočtu mezi investicemi a neinvesticemi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68" name="TextShape 24"/>
          <p:cNvSpPr txBox="1"/>
          <p:nvPr/>
        </p:nvSpPr>
        <p:spPr>
          <a:xfrm>
            <a:off x="738000" y="39553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69" name="TextShape 25"/>
          <p:cNvSpPr txBox="1"/>
          <p:nvPr/>
        </p:nvSpPr>
        <p:spPr>
          <a:xfrm>
            <a:off x="989640" y="3918240"/>
            <a:ext cx="4299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bankovního účtu projektu /projektů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70" name="TextShape 26"/>
          <p:cNvSpPr txBox="1"/>
          <p:nvPr/>
        </p:nvSpPr>
        <p:spPr>
          <a:xfrm>
            <a:off x="738000" y="44204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71" name="TextShape 27"/>
          <p:cNvSpPr txBox="1"/>
          <p:nvPr/>
        </p:nvSpPr>
        <p:spPr>
          <a:xfrm>
            <a:off x="989640" y="4383360"/>
            <a:ext cx="7840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vymezení monitorovacích období (bez vlivu na termín konce projektu)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72" name="TextShape 28"/>
          <p:cNvSpPr txBox="1"/>
          <p:nvPr/>
        </p:nvSpPr>
        <p:spPr>
          <a:xfrm>
            <a:off x="738000" y="488556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73" name="TextShape 29"/>
          <p:cNvSpPr txBox="1"/>
          <p:nvPr/>
        </p:nvSpPr>
        <p:spPr>
          <a:xfrm>
            <a:off x="989640" y="4848120"/>
            <a:ext cx="8262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 v  termínech  dílčích  kroků  (tam,  kde  právní  akt  tyto  termíny  a  kroky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74" name="TextShape 30"/>
          <p:cNvSpPr txBox="1"/>
          <p:nvPr/>
        </p:nvSpPr>
        <p:spPr>
          <a:xfrm>
            <a:off x="989640" y="5122440"/>
            <a:ext cx="1064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obsahuje)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75" name="TextShape 31"/>
          <p:cNvSpPr txBox="1"/>
          <p:nvPr/>
        </p:nvSpPr>
        <p:spPr>
          <a:xfrm>
            <a:off x="989640" y="55875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76" name="TextShape 32"/>
          <p:cNvSpPr txBox="1"/>
          <p:nvPr/>
        </p:nvSpPr>
        <p:spPr>
          <a:xfrm>
            <a:off x="989640" y="60534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877" name="TextShape 33"/>
          <p:cNvSpPr txBox="1"/>
          <p:nvPr/>
        </p:nvSpPr>
        <p:spPr>
          <a:xfrm>
            <a:off x="323640" y="64562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78" name="TextShape 34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57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879" name="TextShape 35"/>
          <p:cNvSpPr txBox="1"/>
          <p:nvPr/>
        </p:nvSpPr>
        <p:spPr>
          <a:xfrm>
            <a:off x="359640" y="322560"/>
            <a:ext cx="41367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PODSTATNÉ ZMĚNY </a:t>
            </a:r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38" name="Obrázek 37" descr="Obsah obrázku kreslení&#10;&#10;Popis byl vytvořen automaticky">
            <a:extLst>
              <a:ext uri="{FF2B5EF4-FFF2-40B4-BE49-F238E27FC236}">
                <a16:creationId xmlns:a16="http://schemas.microsoft.com/office/drawing/2014/main" id="{4DC1043B-5B51-4A32-83FA-2A7F1229D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881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82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883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884" name="TextShape 5"/>
          <p:cNvSpPr txBox="1"/>
          <p:nvPr/>
        </p:nvSpPr>
        <p:spPr>
          <a:xfrm>
            <a:off x="754920" y="121824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85" name="TextShape 6"/>
          <p:cNvSpPr txBox="1"/>
          <p:nvPr/>
        </p:nvSpPr>
        <p:spPr>
          <a:xfrm>
            <a:off x="323640" y="18057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86" name="TextShape 7"/>
          <p:cNvSpPr txBox="1"/>
          <p:nvPr/>
        </p:nvSpPr>
        <p:spPr>
          <a:xfrm>
            <a:off x="754920" y="1812960"/>
            <a:ext cx="59810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Vyžadující vydání zm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nového právního aktu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87" name="TextShape 8"/>
          <p:cNvSpPr txBox="1"/>
          <p:nvPr/>
        </p:nvSpPr>
        <p:spPr>
          <a:xfrm>
            <a:off x="738000" y="236232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88" name="TextShape 9"/>
          <p:cNvSpPr txBox="1"/>
          <p:nvPr/>
        </p:nvSpPr>
        <p:spPr>
          <a:xfrm>
            <a:off x="989640" y="2325240"/>
            <a:ext cx="6226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plánovaných výstupů a výsledků projektu (indikátorů);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89" name="TextShape 10"/>
          <p:cNvSpPr txBox="1"/>
          <p:nvPr/>
        </p:nvSpPr>
        <p:spPr>
          <a:xfrm>
            <a:off x="738000" y="27896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90" name="TextShape 11"/>
          <p:cNvSpPr txBox="1"/>
          <p:nvPr/>
        </p:nvSpPr>
        <p:spPr>
          <a:xfrm>
            <a:off x="989640" y="2752560"/>
            <a:ext cx="4490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změna termínu ukončení realizace projektu;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1" name="TextShape 12"/>
          <p:cNvSpPr txBox="1"/>
          <p:nvPr/>
        </p:nvSpPr>
        <p:spPr>
          <a:xfrm>
            <a:off x="738000" y="32162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92" name="TextShape 13"/>
          <p:cNvSpPr txBox="1"/>
          <p:nvPr/>
        </p:nvSpPr>
        <p:spPr>
          <a:xfrm>
            <a:off x="989640" y="3179160"/>
            <a:ext cx="5365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nahrazení partnera jiným subjektem/ jinými subjekty;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3" name="TextShape 14"/>
          <p:cNvSpPr txBox="1"/>
          <p:nvPr/>
        </p:nvSpPr>
        <p:spPr>
          <a:xfrm>
            <a:off x="738000" y="364320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894" name="TextShape 15"/>
          <p:cNvSpPr txBox="1"/>
          <p:nvPr/>
        </p:nvSpPr>
        <p:spPr>
          <a:xfrm>
            <a:off x="989640" y="3605760"/>
            <a:ext cx="7811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vypuštění partnera z realizace projektu z důvodu jeho zániku (pokud dochází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5" name="TextShape 16"/>
          <p:cNvSpPr txBox="1"/>
          <p:nvPr/>
        </p:nvSpPr>
        <p:spPr>
          <a:xfrm>
            <a:off x="989640" y="3880080"/>
            <a:ext cx="29937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 navýšení veřejné podpory).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6" name="TextShape 17"/>
          <p:cNvSpPr txBox="1"/>
          <p:nvPr/>
        </p:nvSpPr>
        <p:spPr>
          <a:xfrm>
            <a:off x="738000" y="4383360"/>
            <a:ext cx="7207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Žádost o změnu je možno stáhnout do doby jejích schválení/odmítnutí.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7" name="TextShape 18"/>
          <p:cNvSpPr txBox="1"/>
          <p:nvPr/>
        </p:nvSpPr>
        <p:spPr>
          <a:xfrm>
            <a:off x="989640" y="48492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898" name="TextShape 19"/>
          <p:cNvSpPr txBox="1"/>
          <p:nvPr/>
        </p:nvSpPr>
        <p:spPr>
          <a:xfrm>
            <a:off x="323640" y="525204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99" name="TextShape 20"/>
          <p:cNvSpPr txBox="1"/>
          <p:nvPr/>
        </p:nvSpPr>
        <p:spPr>
          <a:xfrm>
            <a:off x="323640" y="577332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00" name="TextShape 21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58 </a:t>
            </a:r>
            <a:endParaRPr lang="en-US" sz="1060" b="0" strike="noStrike" spc="-1">
              <a:latin typeface="Times New Roman"/>
            </a:endParaRPr>
          </a:p>
        </p:txBody>
      </p:sp>
      <p:sp>
        <p:nvSpPr>
          <p:cNvPr id="1901" name="TextShape 22"/>
          <p:cNvSpPr txBox="1"/>
          <p:nvPr/>
        </p:nvSpPr>
        <p:spPr>
          <a:xfrm>
            <a:off x="359640" y="322560"/>
            <a:ext cx="413676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PODSTATNÉ ZMĚNY </a:t>
            </a:r>
            <a:endParaRPr lang="en-US" sz="2000" b="0" strike="noStrike" spc="-1" dirty="0">
              <a:latin typeface="Times New Roman"/>
            </a:endParaRPr>
          </a:p>
        </p:txBody>
      </p:sp>
      <p:pic>
        <p:nvPicPr>
          <p:cNvPr id="25" name="Obrázek 24" descr="Obsah obrázku kreslení&#10;&#10;Popis byl vytvořen automaticky">
            <a:extLst>
              <a:ext uri="{FF2B5EF4-FFF2-40B4-BE49-F238E27FC236}">
                <a16:creationId xmlns:a16="http://schemas.microsoft.com/office/drawing/2014/main" id="{599DF2BC-E34E-4078-A984-899FD55F8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932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933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34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935" name="TextShape 5"/>
          <p:cNvSpPr txBox="1"/>
          <p:nvPr/>
        </p:nvSpPr>
        <p:spPr>
          <a:xfrm>
            <a:off x="395640" y="322560"/>
            <a:ext cx="2352240" cy="4938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KONTROLY</a:t>
            </a:r>
            <a:r>
              <a:rPr lang="en-US" sz="3209" b="0" strike="noStrike" spc="-1" dirty="0">
                <a:solidFill>
                  <a:srgbClr val="AFDDFA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936" name="TextShape 6"/>
          <p:cNvSpPr txBox="1"/>
          <p:nvPr/>
        </p:nvSpPr>
        <p:spPr>
          <a:xfrm>
            <a:off x="924480" y="1314360"/>
            <a:ext cx="202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37" name="TextShape 7"/>
          <p:cNvSpPr txBox="1"/>
          <p:nvPr/>
        </p:nvSpPr>
        <p:spPr>
          <a:xfrm>
            <a:off x="690120" y="1705320"/>
            <a:ext cx="279720" cy="32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938" name="Freeform 8"/>
          <p:cNvSpPr/>
          <p:nvPr/>
        </p:nvSpPr>
        <p:spPr>
          <a:xfrm>
            <a:off x="976320" y="1992240"/>
            <a:ext cx="5379120" cy="20520"/>
          </a:xfrm>
          <a:custGeom>
            <a:avLst/>
            <a:gdLst/>
            <a:ahLst/>
            <a:cxnLst/>
            <a:rect l="0" t="0" r="r" b="b"/>
            <a:pathLst>
              <a:path w="14942" h="57">
                <a:moveTo>
                  <a:pt x="0" y="0"/>
                </a:moveTo>
                <a:lnTo>
                  <a:pt x="14941" y="0"/>
                </a:lnTo>
                <a:lnTo>
                  <a:pt x="14941" y="56"/>
                </a:lnTo>
                <a:lnTo>
                  <a:pt x="0" y="56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39" name="TextShape 9"/>
          <p:cNvSpPr txBox="1"/>
          <p:nvPr/>
        </p:nvSpPr>
        <p:spPr>
          <a:xfrm>
            <a:off x="976320" y="1711800"/>
            <a:ext cx="5455080" cy="312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200" b="0" strike="noStrike" spc="-1">
                <a:solidFill>
                  <a:srgbClr val="084A8B"/>
                </a:solidFill>
                <a:latin typeface="Arial"/>
              </a:rPr>
              <a:t>Kontrola administrativní a kontrola na místě </a:t>
            </a:r>
            <a:endParaRPr lang="en-US" sz="2200" b="0" strike="noStrike" spc="-1">
              <a:latin typeface="Times New Roman"/>
            </a:endParaRPr>
          </a:p>
        </p:txBody>
      </p:sp>
      <p:sp>
        <p:nvSpPr>
          <p:cNvPr id="1940" name="TextShape 10"/>
          <p:cNvSpPr txBox="1"/>
          <p:nvPr/>
        </p:nvSpPr>
        <p:spPr>
          <a:xfrm>
            <a:off x="924480" y="261144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941" name="TextShape 11"/>
          <p:cNvSpPr txBox="1"/>
          <p:nvPr/>
        </p:nvSpPr>
        <p:spPr>
          <a:xfrm>
            <a:off x="1211400" y="2574360"/>
            <a:ext cx="2384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Kontrola administrativní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42" name="TextShape 12"/>
          <p:cNvSpPr txBox="1"/>
          <p:nvPr/>
        </p:nvSpPr>
        <p:spPr>
          <a:xfrm>
            <a:off x="3761640" y="2574360"/>
            <a:ext cx="3638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znamená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kontrolu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zprávy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o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realizaci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1943" name="Freeform 13"/>
          <p:cNvSpPr/>
          <p:nvPr/>
        </p:nvSpPr>
        <p:spPr>
          <a:xfrm>
            <a:off x="1211040" y="2804760"/>
            <a:ext cx="2551680" cy="17280"/>
          </a:xfrm>
          <a:custGeom>
            <a:avLst/>
            <a:gdLst/>
            <a:ahLst/>
            <a:cxnLst/>
            <a:rect l="0" t="0" r="r" b="b"/>
            <a:pathLst>
              <a:path w="7088" h="48">
                <a:moveTo>
                  <a:pt x="0" y="0"/>
                </a:moveTo>
                <a:lnTo>
                  <a:pt x="7087" y="0"/>
                </a:lnTo>
                <a:lnTo>
                  <a:pt x="7087" y="47"/>
                </a:lnTo>
                <a:lnTo>
                  <a:pt x="0" y="47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44" name="TextShape 14"/>
          <p:cNvSpPr txBox="1"/>
          <p:nvPr/>
        </p:nvSpPr>
        <p:spPr>
          <a:xfrm>
            <a:off x="7719120" y="2574360"/>
            <a:ext cx="811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projektu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45" name="TextShape 15"/>
          <p:cNvSpPr txBox="1"/>
          <p:nvPr/>
        </p:nvSpPr>
        <p:spPr>
          <a:xfrm>
            <a:off x="1211400" y="2879280"/>
            <a:ext cx="53744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a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žádosti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o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platbu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prostřednictvím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84A8B"/>
                </a:solidFill>
                <a:latin typeface="Arial"/>
              </a:rPr>
              <a:t>systému</a:t>
            </a:r>
            <a:r>
              <a:rPr lang="en-US" sz="1800" b="0" strike="noStrike" spc="-1" dirty="0">
                <a:solidFill>
                  <a:srgbClr val="084A8B"/>
                </a:solidFill>
                <a:latin typeface="Arial"/>
              </a:rPr>
              <a:t> MS2014+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1946" name="TextShape 16"/>
          <p:cNvSpPr txBox="1"/>
          <p:nvPr/>
        </p:nvSpPr>
        <p:spPr>
          <a:xfrm>
            <a:off x="924480" y="3678480"/>
            <a:ext cx="183600" cy="21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947" name="Freeform 17"/>
          <p:cNvSpPr/>
          <p:nvPr/>
        </p:nvSpPr>
        <p:spPr>
          <a:xfrm>
            <a:off x="1211040" y="3871440"/>
            <a:ext cx="1971360" cy="17640"/>
          </a:xfrm>
          <a:custGeom>
            <a:avLst/>
            <a:gdLst/>
            <a:ahLst/>
            <a:cxnLst/>
            <a:rect l="0" t="0" r="r" b="b"/>
            <a:pathLst>
              <a:path w="5476" h="49">
                <a:moveTo>
                  <a:pt x="0" y="0"/>
                </a:moveTo>
                <a:lnTo>
                  <a:pt x="5475" y="0"/>
                </a:lnTo>
                <a:lnTo>
                  <a:pt x="5475" y="48"/>
                </a:lnTo>
                <a:lnTo>
                  <a:pt x="0" y="48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48" name="TextShape 18"/>
          <p:cNvSpPr txBox="1"/>
          <p:nvPr/>
        </p:nvSpPr>
        <p:spPr>
          <a:xfrm>
            <a:off x="1211400" y="3641400"/>
            <a:ext cx="7748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Kontrola  na  místě  je  vykonávána  na  základě  čl.  125  odst.  4  písm.  a)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49" name="TextShape 19"/>
          <p:cNvSpPr txBox="1"/>
          <p:nvPr/>
        </p:nvSpPr>
        <p:spPr>
          <a:xfrm>
            <a:off x="1211400" y="39463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0" name="TextShape 20"/>
          <p:cNvSpPr txBox="1"/>
          <p:nvPr/>
        </p:nvSpPr>
        <p:spPr>
          <a:xfrm>
            <a:off x="1496160" y="3946320"/>
            <a:ext cx="2934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čl.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1" name="TextShape 21"/>
          <p:cNvSpPr txBox="1"/>
          <p:nvPr/>
        </p:nvSpPr>
        <p:spPr>
          <a:xfrm>
            <a:off x="1882800" y="3946320"/>
            <a:ext cx="444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125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2" name="TextShape 22"/>
          <p:cNvSpPr txBox="1"/>
          <p:nvPr/>
        </p:nvSpPr>
        <p:spPr>
          <a:xfrm>
            <a:off x="2420640" y="3946320"/>
            <a:ext cx="5601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odst.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3" name="TextShape 23"/>
          <p:cNvSpPr txBox="1"/>
          <p:nvPr/>
        </p:nvSpPr>
        <p:spPr>
          <a:xfrm>
            <a:off x="3074040" y="39463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5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4" name="TextShape 24"/>
          <p:cNvSpPr txBox="1"/>
          <p:nvPr/>
        </p:nvSpPr>
        <p:spPr>
          <a:xfrm>
            <a:off x="3357360" y="3946320"/>
            <a:ext cx="1064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obecného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5" name="TextShape 25"/>
          <p:cNvSpPr txBox="1"/>
          <p:nvPr/>
        </p:nvSpPr>
        <p:spPr>
          <a:xfrm>
            <a:off x="4516560" y="3946320"/>
            <a:ext cx="889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nařízení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6" name="TextShape 26"/>
          <p:cNvSpPr txBox="1"/>
          <p:nvPr/>
        </p:nvSpPr>
        <p:spPr>
          <a:xfrm>
            <a:off x="5499360" y="39463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7" name="TextShape 27"/>
          <p:cNvSpPr txBox="1"/>
          <p:nvPr/>
        </p:nvSpPr>
        <p:spPr>
          <a:xfrm>
            <a:off x="5782680" y="3946320"/>
            <a:ext cx="799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zákona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8" name="TextShape 28"/>
          <p:cNvSpPr txBox="1"/>
          <p:nvPr/>
        </p:nvSpPr>
        <p:spPr>
          <a:xfrm>
            <a:off x="6675480" y="3946320"/>
            <a:ext cx="243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č.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59" name="TextShape 29"/>
          <p:cNvSpPr txBox="1"/>
          <p:nvPr/>
        </p:nvSpPr>
        <p:spPr>
          <a:xfrm>
            <a:off x="7012080" y="3946320"/>
            <a:ext cx="1014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320/2001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0" name="TextShape 30"/>
          <p:cNvSpPr txBox="1"/>
          <p:nvPr/>
        </p:nvSpPr>
        <p:spPr>
          <a:xfrm>
            <a:off x="8119440" y="3946320"/>
            <a:ext cx="5356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Sb.,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1" name="TextShape 31"/>
          <p:cNvSpPr txBox="1"/>
          <p:nvPr/>
        </p:nvSpPr>
        <p:spPr>
          <a:xfrm>
            <a:off x="1211400" y="4251240"/>
            <a:ext cx="7413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o  finanční  kontrole  ve  veřejné  správě  a  o  změně  některých  zákonů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2" name="TextShape 32"/>
          <p:cNvSpPr txBox="1"/>
          <p:nvPr/>
        </p:nvSpPr>
        <p:spPr>
          <a:xfrm>
            <a:off x="1211400" y="4555800"/>
            <a:ext cx="2817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(zákon o finanční kontrole).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3" name="TextShape 33"/>
          <p:cNvSpPr txBox="1"/>
          <p:nvPr/>
        </p:nvSpPr>
        <p:spPr>
          <a:xfrm>
            <a:off x="924480" y="4978800"/>
            <a:ext cx="182520" cy="20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Arial"/>
              </a:rPr>
              <a:t>-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964" name="TextShape 34"/>
          <p:cNvSpPr txBox="1"/>
          <p:nvPr/>
        </p:nvSpPr>
        <p:spPr>
          <a:xfrm>
            <a:off x="1211400" y="4937400"/>
            <a:ext cx="3794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Kontroly před vydáním právního aktu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5" name="TextShape 35"/>
          <p:cNvSpPr txBox="1"/>
          <p:nvPr/>
        </p:nvSpPr>
        <p:spPr>
          <a:xfrm>
            <a:off x="924480" y="5359680"/>
            <a:ext cx="182520" cy="20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40" b="0" strike="noStrike" spc="-1">
                <a:solidFill>
                  <a:srgbClr val="5FBBF5"/>
                </a:solidFill>
                <a:latin typeface="Arial"/>
              </a:rPr>
              <a:t>-</a:t>
            </a:r>
            <a:endParaRPr lang="en-US" sz="1440" b="0" strike="noStrike" spc="-1">
              <a:latin typeface="Times New Roman"/>
            </a:endParaRPr>
          </a:p>
        </p:txBody>
      </p:sp>
      <p:sp>
        <p:nvSpPr>
          <p:cNvPr id="1966" name="TextShape 36"/>
          <p:cNvSpPr txBox="1"/>
          <p:nvPr/>
        </p:nvSpPr>
        <p:spPr>
          <a:xfrm>
            <a:off x="1211400" y="5318280"/>
            <a:ext cx="1573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Kontroly/audity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7" name="TextShape 37"/>
          <p:cNvSpPr txBox="1"/>
          <p:nvPr/>
        </p:nvSpPr>
        <p:spPr>
          <a:xfrm>
            <a:off x="2912400" y="5318280"/>
            <a:ext cx="317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8" name="TextShape 38"/>
          <p:cNvSpPr txBox="1"/>
          <p:nvPr/>
        </p:nvSpPr>
        <p:spPr>
          <a:xfrm>
            <a:off x="3355920" y="5318280"/>
            <a:ext cx="7369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vydání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69" name="TextShape 39"/>
          <p:cNvSpPr txBox="1"/>
          <p:nvPr/>
        </p:nvSpPr>
        <p:spPr>
          <a:xfrm>
            <a:off x="4216680" y="5318280"/>
            <a:ext cx="951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právního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0" name="TextShape 40"/>
          <p:cNvSpPr txBox="1"/>
          <p:nvPr/>
        </p:nvSpPr>
        <p:spPr>
          <a:xfrm>
            <a:off x="5293800" y="5318280"/>
            <a:ext cx="496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aktu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1" name="TextShape 41"/>
          <p:cNvSpPr txBox="1"/>
          <p:nvPr/>
        </p:nvSpPr>
        <p:spPr>
          <a:xfrm>
            <a:off x="5916960" y="5318280"/>
            <a:ext cx="1064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(ohlášená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2" name="TextShape 42"/>
          <p:cNvSpPr txBox="1"/>
          <p:nvPr/>
        </p:nvSpPr>
        <p:spPr>
          <a:xfrm>
            <a:off x="7108560" y="53182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i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3" name="TextShape 43"/>
          <p:cNvSpPr txBox="1"/>
          <p:nvPr/>
        </p:nvSpPr>
        <p:spPr>
          <a:xfrm>
            <a:off x="7349040" y="5318280"/>
            <a:ext cx="1241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neohlášená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4" name="TextShape 44"/>
          <p:cNvSpPr txBox="1"/>
          <p:nvPr/>
        </p:nvSpPr>
        <p:spPr>
          <a:xfrm>
            <a:off x="1211400" y="5623200"/>
            <a:ext cx="951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kontrola)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975" name="TextShape 45"/>
          <p:cNvSpPr txBox="1"/>
          <p:nvPr/>
        </p:nvSpPr>
        <p:spPr>
          <a:xfrm>
            <a:off x="1211400" y="6027480"/>
            <a:ext cx="2026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76" name="TextShape 46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60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9" name="Obrázek 48" descr="Obsah obrázku kreslení&#10;&#10;Popis byl vytvořen automaticky">
            <a:extLst>
              <a:ext uri="{FF2B5EF4-FFF2-40B4-BE49-F238E27FC236}">
                <a16:creationId xmlns:a16="http://schemas.microsoft.com/office/drawing/2014/main" id="{86D5C6AE-1DCA-46AE-886C-46D020FA5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978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979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80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981" name="TextShape 5"/>
          <p:cNvSpPr txBox="1"/>
          <p:nvPr/>
        </p:nvSpPr>
        <p:spPr>
          <a:xfrm>
            <a:off x="395640" y="322560"/>
            <a:ext cx="39571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VE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EJNÉ ZAKÁZKY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982" name="Freeform 6"/>
          <p:cNvSpPr/>
          <p:nvPr/>
        </p:nvSpPr>
        <p:spPr>
          <a:xfrm>
            <a:off x="953640" y="1653120"/>
            <a:ext cx="7793280" cy="22320"/>
          </a:xfrm>
          <a:custGeom>
            <a:avLst/>
            <a:gdLst/>
            <a:ahLst/>
            <a:cxnLst/>
            <a:rect l="0" t="0" r="r" b="b"/>
            <a:pathLst>
              <a:path w="21648" h="62">
                <a:moveTo>
                  <a:pt x="0" y="0"/>
                </a:moveTo>
                <a:lnTo>
                  <a:pt x="21647" y="0"/>
                </a:lnTo>
                <a:lnTo>
                  <a:pt x="21647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83" name="TextShape 7"/>
          <p:cNvSpPr txBox="1"/>
          <p:nvPr/>
        </p:nvSpPr>
        <p:spPr>
          <a:xfrm>
            <a:off x="954360" y="1449000"/>
            <a:ext cx="75200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Pravidla  pro  zadávání  zakázek  najdete  v  Obecné 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 č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ásti  pravidle  pro  žadatele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84" name="Freeform 8"/>
          <p:cNvSpPr/>
          <p:nvPr/>
        </p:nvSpPr>
        <p:spPr>
          <a:xfrm>
            <a:off x="953640" y="1945800"/>
            <a:ext cx="1003680" cy="22320"/>
          </a:xfrm>
          <a:custGeom>
            <a:avLst/>
            <a:gdLst/>
            <a:ahLst/>
            <a:cxnLst/>
            <a:rect l="0" t="0" r="r" b="b"/>
            <a:pathLst>
              <a:path w="2788" h="62">
                <a:moveTo>
                  <a:pt x="0" y="0"/>
                </a:moveTo>
                <a:lnTo>
                  <a:pt x="2787" y="0"/>
                </a:lnTo>
                <a:lnTo>
                  <a:pt x="2787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985" name="TextShape 9"/>
          <p:cNvSpPr txBox="1"/>
          <p:nvPr/>
        </p:nvSpPr>
        <p:spPr>
          <a:xfrm>
            <a:off x="954360" y="1741680"/>
            <a:ext cx="10170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a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íjemce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86" name="TextShape 10"/>
          <p:cNvSpPr txBox="1"/>
          <p:nvPr/>
        </p:nvSpPr>
        <p:spPr>
          <a:xfrm>
            <a:off x="539640" y="21060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87" name="TextShape 11"/>
          <p:cNvSpPr txBox="1"/>
          <p:nvPr/>
        </p:nvSpPr>
        <p:spPr>
          <a:xfrm>
            <a:off x="970920" y="2110680"/>
            <a:ext cx="71586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íjemce musí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i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íprav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zadávacího 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ízení i v jeho pr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ů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b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hu po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ítat s 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asem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88" name="TextShape 12"/>
          <p:cNvSpPr txBox="1"/>
          <p:nvPr/>
        </p:nvSpPr>
        <p:spPr>
          <a:xfrm>
            <a:off x="970920" y="2403360"/>
            <a:ext cx="36338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nezbytným na kontroly provád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né 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O! 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89" name="TextShape 13"/>
          <p:cNvSpPr txBox="1"/>
          <p:nvPr/>
        </p:nvSpPr>
        <p:spPr>
          <a:xfrm>
            <a:off x="539640" y="284400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0" name="TextShape 14"/>
          <p:cNvSpPr txBox="1"/>
          <p:nvPr/>
        </p:nvSpPr>
        <p:spPr>
          <a:xfrm>
            <a:off x="970920" y="2848680"/>
            <a:ext cx="8586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Příjemce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1" name="TextShape 15"/>
          <p:cNvSpPr txBox="1"/>
          <p:nvPr/>
        </p:nvSpPr>
        <p:spPr>
          <a:xfrm>
            <a:off x="1902960" y="2848680"/>
            <a:ext cx="5889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zasílá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2" name="TextShape 16"/>
          <p:cNvSpPr txBox="1"/>
          <p:nvPr/>
        </p:nvSpPr>
        <p:spPr>
          <a:xfrm>
            <a:off x="2566080" y="2848680"/>
            <a:ext cx="12092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dokumentaci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3" name="TextShape 17"/>
          <p:cNvSpPr txBox="1"/>
          <p:nvPr/>
        </p:nvSpPr>
        <p:spPr>
          <a:xfrm>
            <a:off x="3848760" y="2848680"/>
            <a:ext cx="1445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prostřednictvím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4" name="TextShape 18"/>
          <p:cNvSpPr txBox="1"/>
          <p:nvPr/>
        </p:nvSpPr>
        <p:spPr>
          <a:xfrm>
            <a:off x="5371920" y="2848680"/>
            <a:ext cx="2491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IS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5" name="TextShape 19"/>
          <p:cNvSpPr txBox="1"/>
          <p:nvPr/>
        </p:nvSpPr>
        <p:spPr>
          <a:xfrm>
            <a:off x="5695920" y="2848680"/>
            <a:ext cx="7293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KP14+,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6" name="TextShape 20"/>
          <p:cNvSpPr txBox="1"/>
          <p:nvPr/>
        </p:nvSpPr>
        <p:spPr>
          <a:xfrm>
            <a:off x="6498720" y="2848680"/>
            <a:ext cx="3603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ŘO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7" name="TextShape 21"/>
          <p:cNvSpPr txBox="1"/>
          <p:nvPr/>
        </p:nvSpPr>
        <p:spPr>
          <a:xfrm>
            <a:off x="6937200" y="2848680"/>
            <a:ext cx="3391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mu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8" name="TextShape 22"/>
          <p:cNvSpPr txBox="1"/>
          <p:nvPr/>
        </p:nvSpPr>
        <p:spPr>
          <a:xfrm>
            <a:off x="7350120" y="2848680"/>
            <a:ext cx="1445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prostřednictvím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999" name="TextShape 23"/>
          <p:cNvSpPr txBox="1"/>
          <p:nvPr/>
        </p:nvSpPr>
        <p:spPr>
          <a:xfrm>
            <a:off x="970920" y="3141360"/>
            <a:ext cx="8251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stejného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0" name="TextShape 24"/>
          <p:cNvSpPr txBox="1"/>
          <p:nvPr/>
        </p:nvSpPr>
        <p:spPr>
          <a:xfrm>
            <a:off x="1910520" y="3141360"/>
            <a:ext cx="8146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systému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1" name="TextShape 25"/>
          <p:cNvSpPr txBox="1"/>
          <p:nvPr/>
        </p:nvSpPr>
        <p:spPr>
          <a:xfrm>
            <a:off x="2838960" y="3141360"/>
            <a:ext cx="9165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poskytuje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2" name="TextShape 26"/>
          <p:cNvSpPr txBox="1"/>
          <p:nvPr/>
        </p:nvSpPr>
        <p:spPr>
          <a:xfrm>
            <a:off x="3870000" y="3141360"/>
            <a:ext cx="779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zpětnou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3" name="TextShape 27"/>
          <p:cNvSpPr txBox="1"/>
          <p:nvPr/>
        </p:nvSpPr>
        <p:spPr>
          <a:xfrm>
            <a:off x="4764600" y="3141360"/>
            <a:ext cx="6559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vazbu,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4" name="TextShape 28"/>
          <p:cNvSpPr txBox="1"/>
          <p:nvPr/>
        </p:nvSpPr>
        <p:spPr>
          <a:xfrm>
            <a:off x="5535360" y="3141360"/>
            <a:ext cx="3848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zda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5" name="TextShape 29"/>
          <p:cNvSpPr txBox="1"/>
          <p:nvPr/>
        </p:nvSpPr>
        <p:spPr>
          <a:xfrm>
            <a:off x="6035040" y="3141360"/>
            <a:ext cx="3178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lze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6" name="TextShape 30"/>
          <p:cNvSpPr txBox="1"/>
          <p:nvPr/>
        </p:nvSpPr>
        <p:spPr>
          <a:xfrm>
            <a:off x="6468120" y="3141360"/>
            <a:ext cx="2826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na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7" name="TextShape 31"/>
          <p:cNvSpPr txBox="1"/>
          <p:nvPr/>
        </p:nvSpPr>
        <p:spPr>
          <a:xfrm>
            <a:off x="6867000" y="3141360"/>
            <a:ext cx="7581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základě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8" name="TextShape 32"/>
          <p:cNvSpPr txBox="1"/>
          <p:nvPr/>
        </p:nvSpPr>
        <p:spPr>
          <a:xfrm>
            <a:off x="7738560" y="3141360"/>
            <a:ext cx="10612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předložené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09" name="TextShape 33"/>
          <p:cNvSpPr txBox="1"/>
          <p:nvPr/>
        </p:nvSpPr>
        <p:spPr>
          <a:xfrm>
            <a:off x="970920" y="3434040"/>
            <a:ext cx="7555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dokumentace dojít k závěru, že zadávací řízení by nemělo být v rozporu s pravidly.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0" name="TextShape 34"/>
          <p:cNvSpPr txBox="1"/>
          <p:nvPr/>
        </p:nvSpPr>
        <p:spPr>
          <a:xfrm>
            <a:off x="970920" y="3726360"/>
            <a:ext cx="78278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Za zaslání dokumentace se považuje i poskytnutí odkazu na webové stránky, na nichž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1" name="TextShape 35"/>
          <p:cNvSpPr txBox="1"/>
          <p:nvPr/>
        </p:nvSpPr>
        <p:spPr>
          <a:xfrm>
            <a:off x="970920" y="4019040"/>
            <a:ext cx="78357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je  dokumentace  veřejně  dostupná.  Příjemce  je  povinen  na  základě  vyžádání  ŘO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2" name="TextShape 36"/>
          <p:cNvSpPr txBox="1"/>
          <p:nvPr/>
        </p:nvSpPr>
        <p:spPr>
          <a:xfrm>
            <a:off x="970920" y="4312080"/>
            <a:ext cx="80978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předložit  stanovenou  dokumentaci  k  zadávacímu  řízení,  která  je  v  originále  v  jiném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3" name="TextShape 37"/>
          <p:cNvSpPr txBox="1"/>
          <p:nvPr/>
        </p:nvSpPr>
        <p:spPr>
          <a:xfrm>
            <a:off x="970920" y="4604760"/>
            <a:ext cx="77137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než v českém jazyce, v úředně ověřeném překladu či v prostém překladu do českého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4" name="TextShape 38"/>
          <p:cNvSpPr txBox="1"/>
          <p:nvPr/>
        </p:nvSpPr>
        <p:spPr>
          <a:xfrm>
            <a:off x="970920" y="4897440"/>
            <a:ext cx="7473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jazyka.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15" name="TextShape 39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61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2" name="Obrázek 41" descr="Obsah obrázku kreslení&#10;&#10;Popis byl vytvořen automaticky">
            <a:extLst>
              <a:ext uri="{FF2B5EF4-FFF2-40B4-BE49-F238E27FC236}">
                <a16:creationId xmlns:a16="http://schemas.microsoft.com/office/drawing/2014/main" id="{FBC6C2EE-C11A-4471-ADE5-14696BEBE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37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38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39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40" name="TextShape 5"/>
          <p:cNvSpPr txBox="1"/>
          <p:nvPr/>
        </p:nvSpPr>
        <p:spPr>
          <a:xfrm>
            <a:off x="214560" y="160379"/>
            <a:ext cx="7851240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ROZHODNUTÍ O POSKYTNUTÍ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DOTACE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41" name="TextShape 6"/>
          <p:cNvSpPr txBox="1"/>
          <p:nvPr/>
        </p:nvSpPr>
        <p:spPr>
          <a:xfrm>
            <a:off x="323640" y="1434240"/>
            <a:ext cx="65750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Obecn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požadované 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ílohy k rozhodnutí jsou :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42" name="TextShape 7"/>
          <p:cNvSpPr txBox="1"/>
          <p:nvPr/>
        </p:nvSpPr>
        <p:spPr>
          <a:xfrm>
            <a:off x="738000" y="195228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43" name="TextShape 8"/>
          <p:cNvSpPr txBox="1"/>
          <p:nvPr/>
        </p:nvSpPr>
        <p:spPr>
          <a:xfrm>
            <a:off x="989640" y="1909800"/>
            <a:ext cx="32986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Identifikace bankovního účtu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44" name="TextShape 9"/>
          <p:cNvSpPr txBox="1"/>
          <p:nvPr/>
        </p:nvSpPr>
        <p:spPr>
          <a:xfrm>
            <a:off x="738000" y="233316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45" name="TextShape 10"/>
          <p:cNvSpPr txBox="1"/>
          <p:nvPr/>
        </p:nvSpPr>
        <p:spPr>
          <a:xfrm>
            <a:off x="989640" y="2291040"/>
            <a:ext cx="4246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Údaje z oblasti „Kategorie intervencí“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46" name="TextShape 11"/>
          <p:cNvSpPr txBox="1"/>
          <p:nvPr/>
        </p:nvSpPr>
        <p:spPr>
          <a:xfrm>
            <a:off x="738000" y="27140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47" name="TextShape 12"/>
          <p:cNvSpPr txBox="1"/>
          <p:nvPr/>
        </p:nvSpPr>
        <p:spPr>
          <a:xfrm>
            <a:off x="989640" y="2671920"/>
            <a:ext cx="5027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Data zahájení a ukončení realizace projektu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48" name="TextShape 13"/>
          <p:cNvSpPr txBox="1"/>
          <p:nvPr/>
        </p:nvSpPr>
        <p:spPr>
          <a:xfrm>
            <a:off x="738000" y="30956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49" name="TextShape 14"/>
          <p:cNvSpPr txBox="1"/>
          <p:nvPr/>
        </p:nvSpPr>
        <p:spPr>
          <a:xfrm>
            <a:off x="989640" y="3053160"/>
            <a:ext cx="1288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Prohlášení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0" name="TextShape 15"/>
          <p:cNvSpPr txBox="1"/>
          <p:nvPr/>
        </p:nvSpPr>
        <p:spPr>
          <a:xfrm>
            <a:off x="2413800" y="30531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o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1" name="TextShape 16"/>
          <p:cNvSpPr txBox="1"/>
          <p:nvPr/>
        </p:nvSpPr>
        <p:spPr>
          <a:xfrm>
            <a:off x="2765880" y="3053160"/>
            <a:ext cx="1488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bezdlužnosti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2" name="TextShape 17"/>
          <p:cNvSpPr txBox="1"/>
          <p:nvPr/>
        </p:nvSpPr>
        <p:spPr>
          <a:xfrm>
            <a:off x="4388400" y="30531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3" name="TextShape 18"/>
          <p:cNvSpPr txBox="1"/>
          <p:nvPr/>
        </p:nvSpPr>
        <p:spPr>
          <a:xfrm>
            <a:off x="4740480" y="3053160"/>
            <a:ext cx="1587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bezúhonnosti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" name="TextShape 19"/>
          <p:cNvSpPr txBox="1"/>
          <p:nvPr/>
        </p:nvSpPr>
        <p:spPr>
          <a:xfrm>
            <a:off x="6460560" y="30531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a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" name="TextShape 20"/>
          <p:cNvSpPr txBox="1"/>
          <p:nvPr/>
        </p:nvSpPr>
        <p:spPr>
          <a:xfrm>
            <a:off x="6812280" y="3053160"/>
            <a:ext cx="1119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vylučující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" name="TextShape 21"/>
          <p:cNvSpPr txBox="1"/>
          <p:nvPr/>
        </p:nvSpPr>
        <p:spPr>
          <a:xfrm>
            <a:off x="8065800" y="3053160"/>
            <a:ext cx="608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dvojí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" name="TextShape 22"/>
          <p:cNvSpPr txBox="1"/>
          <p:nvPr/>
        </p:nvSpPr>
        <p:spPr>
          <a:xfrm>
            <a:off x="989640" y="3358080"/>
            <a:ext cx="1373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financování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8" name="TextShape 23"/>
          <p:cNvSpPr txBox="1"/>
          <p:nvPr/>
        </p:nvSpPr>
        <p:spPr>
          <a:xfrm>
            <a:off x="738000" y="378144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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59" name="TextShape 24"/>
          <p:cNvSpPr txBox="1"/>
          <p:nvPr/>
        </p:nvSpPr>
        <p:spPr>
          <a:xfrm>
            <a:off x="989640" y="3738960"/>
            <a:ext cx="13600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Dokumenty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0" name="TextShape 25"/>
          <p:cNvSpPr txBox="1"/>
          <p:nvPr/>
        </p:nvSpPr>
        <p:spPr>
          <a:xfrm>
            <a:off x="2489040" y="37389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k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1" name="TextShape 26"/>
          <p:cNvSpPr txBox="1"/>
          <p:nvPr/>
        </p:nvSpPr>
        <p:spPr>
          <a:xfrm>
            <a:off x="2831400" y="3738960"/>
            <a:ext cx="907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veřejné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2" name="TextShape 27"/>
          <p:cNvSpPr txBox="1"/>
          <p:nvPr/>
        </p:nvSpPr>
        <p:spPr>
          <a:xfrm>
            <a:off x="3880080" y="3738960"/>
            <a:ext cx="1006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podpoře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3" name="TextShape 28"/>
          <p:cNvSpPr txBox="1"/>
          <p:nvPr/>
        </p:nvSpPr>
        <p:spPr>
          <a:xfrm>
            <a:off x="5025600" y="3738960"/>
            <a:ext cx="851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(pokud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4" name="TextShape 29"/>
          <p:cNvSpPr txBox="1"/>
          <p:nvPr/>
        </p:nvSpPr>
        <p:spPr>
          <a:xfrm>
            <a:off x="6017760" y="3738960"/>
            <a:ext cx="5385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jsou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5" name="TextShape 30"/>
          <p:cNvSpPr txBox="1"/>
          <p:nvPr/>
        </p:nvSpPr>
        <p:spPr>
          <a:xfrm>
            <a:off x="6698520" y="3738960"/>
            <a:ext cx="1189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relevantní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6" name="TextShape 31"/>
          <p:cNvSpPr txBox="1"/>
          <p:nvPr/>
        </p:nvSpPr>
        <p:spPr>
          <a:xfrm>
            <a:off x="8026920" y="3738960"/>
            <a:ext cx="651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např.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7" name="TextShape 32"/>
          <p:cNvSpPr txBox="1"/>
          <p:nvPr/>
        </p:nvSpPr>
        <p:spPr>
          <a:xfrm>
            <a:off x="989640" y="4043880"/>
            <a:ext cx="17989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084A8B"/>
                </a:solidFill>
                <a:latin typeface="Arial"/>
              </a:rPr>
              <a:t>Pověření kraje)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8" name="TextShape 33"/>
          <p:cNvSpPr txBox="1"/>
          <p:nvPr/>
        </p:nvSpPr>
        <p:spPr>
          <a:xfrm>
            <a:off x="738000" y="44251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181818"/>
                </a:solidFill>
                <a:latin typeface="Arial"/>
              </a:rPr>
              <a:t>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9" name="TextShape 34"/>
          <p:cNvSpPr txBox="1"/>
          <p:nvPr/>
        </p:nvSpPr>
        <p:spPr>
          <a:xfrm>
            <a:off x="738000" y="4806360"/>
            <a:ext cx="73332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Žadatel není oprávn</a:t>
            </a:r>
            <a:r>
              <a:rPr lang="en-US" sz="2010" b="1" strike="noStrike" spc="-1">
                <a:solidFill>
                  <a:srgbClr val="C00000"/>
                </a:solidFill>
                <a:latin typeface="Arial"/>
              </a:rPr>
              <a:t>ě</a:t>
            </a:r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n v žádosti o podporu provád</a:t>
            </a:r>
            <a:r>
              <a:rPr lang="en-US" sz="2010" b="1" strike="noStrike" spc="-1">
                <a:solidFill>
                  <a:srgbClr val="C00000"/>
                </a:solidFill>
                <a:latin typeface="Arial"/>
              </a:rPr>
              <a:t>ě</a:t>
            </a:r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t jiné zm</a:t>
            </a:r>
            <a:r>
              <a:rPr lang="en-US" sz="2010" b="1" strike="noStrike" spc="-1">
                <a:solidFill>
                  <a:srgbClr val="C00000"/>
                </a:solidFill>
                <a:latin typeface="Arial"/>
              </a:rPr>
              <a:t>ě</a:t>
            </a:r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ny,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0" name="TextShape 35"/>
          <p:cNvSpPr txBox="1"/>
          <p:nvPr/>
        </p:nvSpPr>
        <p:spPr>
          <a:xfrm>
            <a:off x="738000" y="5110920"/>
            <a:ext cx="27896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než jsou ve Vyrozum</a:t>
            </a:r>
            <a:r>
              <a:rPr lang="en-US" sz="2010" b="1" strike="noStrike" spc="-1">
                <a:solidFill>
                  <a:srgbClr val="C00000"/>
                </a:solidFill>
                <a:latin typeface="Arial"/>
              </a:rPr>
              <a:t>ě</a:t>
            </a:r>
            <a:r>
              <a:rPr lang="en-US" sz="2010" b="0" strike="noStrike" spc="-1">
                <a:solidFill>
                  <a:srgbClr val="C00000"/>
                </a:solidFill>
                <a:latin typeface="Arial"/>
              </a:rPr>
              <a:t>ní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71" name="TextShape 36"/>
          <p:cNvSpPr txBox="1"/>
          <p:nvPr/>
        </p:nvSpPr>
        <p:spPr>
          <a:xfrm>
            <a:off x="989640" y="5490360"/>
            <a:ext cx="202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72" name="TextShape 37"/>
          <p:cNvSpPr txBox="1"/>
          <p:nvPr/>
        </p:nvSpPr>
        <p:spPr>
          <a:xfrm>
            <a:off x="323640" y="583380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73" name="TextShape 38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6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41" name="Obrázek 40" descr="Obsah obrázku kreslení&#10;&#10;Popis byl vytvořen automaticky">
            <a:extLst>
              <a:ext uri="{FF2B5EF4-FFF2-40B4-BE49-F238E27FC236}">
                <a16:creationId xmlns:a16="http://schemas.microsoft.com/office/drawing/2014/main" id="{9E44E339-1A71-4E4C-9AC6-C8E00A2CB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017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018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019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020" name="TextShape 5"/>
          <p:cNvSpPr txBox="1"/>
          <p:nvPr/>
        </p:nvSpPr>
        <p:spPr>
          <a:xfrm>
            <a:off x="395640" y="322560"/>
            <a:ext cx="3957120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VE</a:t>
            </a:r>
            <a:r>
              <a:rPr lang="en-US" sz="2000" b="1" strike="noStrike" spc="-1" dirty="0">
                <a:solidFill>
                  <a:srgbClr val="AFDDFA"/>
                </a:solidFill>
                <a:latin typeface="Arial"/>
              </a:rPr>
              <a:t>Ř</a:t>
            </a:r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EJNÉ ZAKÁZKY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2021" name="TextShape 6"/>
          <p:cNvSpPr txBox="1"/>
          <p:nvPr/>
        </p:nvSpPr>
        <p:spPr>
          <a:xfrm>
            <a:off x="539640" y="1732320"/>
            <a:ext cx="203400" cy="23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2" name="TextShape 7"/>
          <p:cNvSpPr txBox="1"/>
          <p:nvPr/>
        </p:nvSpPr>
        <p:spPr>
          <a:xfrm>
            <a:off x="970920" y="1737000"/>
            <a:ext cx="76114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Příjemce zasílá dokumentaci k zadávacímu řízení (hodnota od 400 tisíc Kč) v těchto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3" name="TextShape 8"/>
          <p:cNvSpPr txBox="1"/>
          <p:nvPr/>
        </p:nvSpPr>
        <p:spPr>
          <a:xfrm>
            <a:off x="970920" y="2030040"/>
            <a:ext cx="11880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okamžicích: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4" name="TextShape 9"/>
          <p:cNvSpPr txBox="1"/>
          <p:nvPr/>
        </p:nvSpPr>
        <p:spPr>
          <a:xfrm>
            <a:off x="1026000" y="2436840"/>
            <a:ext cx="74984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a) 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ed  vyhlášením  výb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rového/zadávacího 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 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ízení  (tj.  kontrole  podléhá  výzva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5" name="TextShape 10"/>
          <p:cNvSpPr txBox="1"/>
          <p:nvPr/>
        </p:nvSpPr>
        <p:spPr>
          <a:xfrm>
            <a:off x="1026000" y="2729520"/>
            <a:ext cx="60998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k podání nabídek či jinak označený dokument plnící danou funkci);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6" name="TextShape 11"/>
          <p:cNvSpPr txBox="1"/>
          <p:nvPr/>
        </p:nvSpPr>
        <p:spPr>
          <a:xfrm>
            <a:off x="1026000" y="3098520"/>
            <a:ext cx="719388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b)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ed podpisem smlouvy s vybraným dodavatelem poté, co zadavatel provedl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7" name="TextShape 12"/>
          <p:cNvSpPr txBox="1"/>
          <p:nvPr/>
        </p:nvSpPr>
        <p:spPr>
          <a:xfrm>
            <a:off x="1026000" y="3391200"/>
            <a:ext cx="78019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posouzení  a  hodnocení  nabídek  (tj.  kontrole  podléhá:  zveřejnění  výzvy  k  podání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8" name="TextShape 13"/>
          <p:cNvSpPr txBox="1"/>
          <p:nvPr/>
        </p:nvSpPr>
        <p:spPr>
          <a:xfrm>
            <a:off x="1026000" y="3683880"/>
            <a:ext cx="77137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nabídek či jinak označeného dokumentu plnícího danou funkci, případné poskytování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29" name="TextShape 14"/>
          <p:cNvSpPr txBox="1"/>
          <p:nvPr/>
        </p:nvSpPr>
        <p:spPr>
          <a:xfrm>
            <a:off x="1026000" y="3976560"/>
            <a:ext cx="76968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dodatečných  informací,  provedení  posouzení  a  hodnocení  nabídek  a  připravená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0" name="TextShape 15"/>
          <p:cNvSpPr txBox="1"/>
          <p:nvPr/>
        </p:nvSpPr>
        <p:spPr>
          <a:xfrm>
            <a:off x="1026000" y="4269600"/>
            <a:ext cx="23720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smlouva s dodavatelem);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1" name="TextShape 16"/>
          <p:cNvSpPr txBox="1"/>
          <p:nvPr/>
        </p:nvSpPr>
        <p:spPr>
          <a:xfrm>
            <a:off x="1026000" y="4638240"/>
            <a:ext cx="17499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c)  p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ed  podpisem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2" name="TextShape 17"/>
          <p:cNvSpPr txBox="1"/>
          <p:nvPr/>
        </p:nvSpPr>
        <p:spPr>
          <a:xfrm>
            <a:off x="2979720" y="4638240"/>
            <a:ext cx="21924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dodatku  ke  smlouv</a:t>
            </a:r>
            <a:r>
              <a:rPr lang="en-US" sz="1600" b="1" strike="noStrike" spc="-1">
                <a:solidFill>
                  <a:srgbClr val="084A8B"/>
                </a:solidFill>
                <a:latin typeface="Arial"/>
              </a:rPr>
              <a:t>ě</a:t>
            </a:r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 s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3" name="TextShape 18"/>
          <p:cNvSpPr txBox="1"/>
          <p:nvPr/>
        </p:nvSpPr>
        <p:spPr>
          <a:xfrm>
            <a:off x="5446800" y="4638240"/>
            <a:ext cx="122004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dodavatelem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4" name="TextShape 19"/>
          <p:cNvSpPr txBox="1"/>
          <p:nvPr/>
        </p:nvSpPr>
        <p:spPr>
          <a:xfrm>
            <a:off x="6816240" y="4638240"/>
            <a:ext cx="195300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(tj.  kontrole  podléhá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5" name="TextShape 20"/>
          <p:cNvSpPr txBox="1"/>
          <p:nvPr/>
        </p:nvSpPr>
        <p:spPr>
          <a:xfrm>
            <a:off x="1026000" y="4930920"/>
            <a:ext cx="442656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připravený dodatek ke smlouvě s dodavatelem). 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2036" name="TextShape 21"/>
          <p:cNvSpPr txBox="1"/>
          <p:nvPr/>
        </p:nvSpPr>
        <p:spPr>
          <a:xfrm>
            <a:off x="8800560" y="6535800"/>
            <a:ext cx="18648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62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4" name="Obrázek 23" descr="Obsah obrázku kreslení&#10;&#10;Popis byl vytvořen automaticky">
            <a:extLst>
              <a:ext uri="{FF2B5EF4-FFF2-40B4-BE49-F238E27FC236}">
                <a16:creationId xmlns:a16="http://schemas.microsoft.com/office/drawing/2014/main" id="{9073BBD7-1DE5-44F9-9D8A-844757BEA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20" y="-7227"/>
            <a:ext cx="4349880" cy="7171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17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17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178" name="TextShape 5"/>
          <p:cNvSpPr txBox="1"/>
          <p:nvPr/>
        </p:nvSpPr>
        <p:spPr>
          <a:xfrm>
            <a:off x="233029" y="169627"/>
            <a:ext cx="777924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ROZHODNUTÍ O POSKYTNUTÍ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 DOTACE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79" name="TextShape 6"/>
          <p:cNvSpPr txBox="1"/>
          <p:nvPr/>
        </p:nvSpPr>
        <p:spPr>
          <a:xfrm>
            <a:off x="971280" y="1499760"/>
            <a:ext cx="202320" cy="226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6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600" b="0" strike="noStrike" spc="-1">
              <a:latin typeface="Times New Roman"/>
            </a:endParaRPr>
          </a:p>
        </p:txBody>
      </p:sp>
      <p:sp>
        <p:nvSpPr>
          <p:cNvPr id="180" name="TextShape 7"/>
          <p:cNvSpPr txBox="1"/>
          <p:nvPr/>
        </p:nvSpPr>
        <p:spPr>
          <a:xfrm>
            <a:off x="540000" y="189576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1" name="TextShape 8"/>
          <p:cNvSpPr txBox="1"/>
          <p:nvPr/>
        </p:nvSpPr>
        <p:spPr>
          <a:xfrm>
            <a:off x="971280" y="1902960"/>
            <a:ext cx="79880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Lhůta  pro  vydání  Rozhodnutí  o  poskytnutí  dotace  je  3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2" name="TextShape 9"/>
          <p:cNvSpPr txBox="1"/>
          <p:nvPr/>
        </p:nvSpPr>
        <p:spPr>
          <a:xfrm>
            <a:off x="971280" y="2268720"/>
            <a:ext cx="7675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měsíce od provedení závěrečného metodického ověření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3" name="TextShape 10"/>
          <p:cNvSpPr txBox="1"/>
          <p:nvPr/>
        </p:nvSpPr>
        <p:spPr>
          <a:xfrm>
            <a:off x="971280" y="2634480"/>
            <a:ext cx="3967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ze strany ŘO (stav PP27a/b)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4" name="TextShape 11"/>
          <p:cNvSpPr txBox="1"/>
          <p:nvPr/>
        </p:nvSpPr>
        <p:spPr>
          <a:xfrm>
            <a:off x="971280" y="315288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5" name="TextShape 12"/>
          <p:cNvSpPr txBox="1"/>
          <p:nvPr/>
        </p:nvSpPr>
        <p:spPr>
          <a:xfrm>
            <a:off x="540000" y="366408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6" name="TextShape 13"/>
          <p:cNvSpPr txBox="1"/>
          <p:nvPr/>
        </p:nvSpPr>
        <p:spPr>
          <a:xfrm>
            <a:off x="971280" y="3670920"/>
            <a:ext cx="7759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První platba (ex-ante) – záloha – bývá zpravidla zaslána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7" name="TextShape 14"/>
          <p:cNvSpPr txBox="1"/>
          <p:nvPr/>
        </p:nvSpPr>
        <p:spPr>
          <a:xfrm>
            <a:off x="971280" y="4037040"/>
            <a:ext cx="9000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měsíc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8" name="TextShape 15"/>
          <p:cNvSpPr txBox="1"/>
          <p:nvPr/>
        </p:nvSpPr>
        <p:spPr>
          <a:xfrm>
            <a:off x="2042280" y="4037040"/>
            <a:ext cx="6955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před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89" name="TextShape 16"/>
          <p:cNvSpPr txBox="1"/>
          <p:nvPr/>
        </p:nvSpPr>
        <p:spPr>
          <a:xfrm>
            <a:off x="2907720" y="4037040"/>
            <a:ext cx="14911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zahájením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0" name="TextShape 17"/>
          <p:cNvSpPr txBox="1"/>
          <p:nvPr/>
        </p:nvSpPr>
        <p:spPr>
          <a:xfrm>
            <a:off x="4573080" y="4037040"/>
            <a:ext cx="1303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realizace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1" name="TextShape 18"/>
          <p:cNvSpPr txBox="1"/>
          <p:nvPr/>
        </p:nvSpPr>
        <p:spPr>
          <a:xfrm>
            <a:off x="6050880" y="4037040"/>
            <a:ext cx="7628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nebo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2" name="TextShape 19"/>
          <p:cNvSpPr txBox="1"/>
          <p:nvPr/>
        </p:nvSpPr>
        <p:spPr>
          <a:xfrm>
            <a:off x="6986520" y="4037040"/>
            <a:ext cx="424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do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3" name="TextShape 20"/>
          <p:cNvSpPr txBox="1"/>
          <p:nvPr/>
        </p:nvSpPr>
        <p:spPr>
          <a:xfrm>
            <a:off x="7582320" y="4037040"/>
            <a:ext cx="424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20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4" name="TextShape 21"/>
          <p:cNvSpPr txBox="1"/>
          <p:nvPr/>
        </p:nvSpPr>
        <p:spPr>
          <a:xfrm>
            <a:off x="8177760" y="4037040"/>
            <a:ext cx="5936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PD 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5" name="TextShape 22"/>
          <p:cNvSpPr txBox="1"/>
          <p:nvPr/>
        </p:nvSpPr>
        <p:spPr>
          <a:xfrm>
            <a:off x="971280" y="4402800"/>
            <a:ext cx="22683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od podpisu RoD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196" name="TextShape 23"/>
          <p:cNvSpPr txBox="1"/>
          <p:nvPr/>
        </p:nvSpPr>
        <p:spPr>
          <a:xfrm>
            <a:off x="971280" y="4909680"/>
            <a:ext cx="151920" cy="17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2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97" name="TextShape 24"/>
          <p:cNvSpPr txBox="1"/>
          <p:nvPr/>
        </p:nvSpPr>
        <p:spPr>
          <a:xfrm>
            <a:off x="1224360" y="5245920"/>
            <a:ext cx="1778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198" name="TextShape 25"/>
          <p:cNvSpPr txBox="1"/>
          <p:nvPr/>
        </p:nvSpPr>
        <p:spPr>
          <a:xfrm>
            <a:off x="1224360" y="5612040"/>
            <a:ext cx="177840" cy="20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41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410" b="0" strike="noStrike" spc="-1">
              <a:latin typeface="Times New Roman"/>
            </a:endParaRPr>
          </a:p>
        </p:txBody>
      </p:sp>
      <p:sp>
        <p:nvSpPr>
          <p:cNvPr id="199" name="TextShape 26"/>
          <p:cNvSpPr txBox="1"/>
          <p:nvPr/>
        </p:nvSpPr>
        <p:spPr>
          <a:xfrm>
            <a:off x="971280" y="59824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8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00" name="TextShape 27"/>
          <p:cNvSpPr txBox="1"/>
          <p:nvPr/>
        </p:nvSpPr>
        <p:spPr>
          <a:xfrm>
            <a:off x="540000" y="6414840"/>
            <a:ext cx="30492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01" name="TextShape 28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7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31" name="Obrázek 30" descr="Obsah obrázku kreslení&#10;&#10;Popis byl vytvořen automaticky">
            <a:extLst>
              <a:ext uri="{FF2B5EF4-FFF2-40B4-BE49-F238E27FC236}">
                <a16:creationId xmlns:a16="http://schemas.microsoft.com/office/drawing/2014/main" id="{4B7A3440-7F58-445A-BCA3-8DCE61608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03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04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05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06" name="TextShape 5"/>
          <p:cNvSpPr txBox="1"/>
          <p:nvPr/>
        </p:nvSpPr>
        <p:spPr>
          <a:xfrm>
            <a:off x="333995" y="55687"/>
            <a:ext cx="7779240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ROZHODNUTÍ O POSKYTNUTÍ </a:t>
            </a:r>
            <a:endParaRPr lang="cs-CZ" sz="2000" b="0" strike="noStrike" spc="-1" dirty="0">
              <a:solidFill>
                <a:srgbClr val="AFDDFA"/>
              </a:solidFill>
              <a:latin typeface="Arial"/>
            </a:endParaRPr>
          </a:p>
          <a:p>
            <a:r>
              <a:rPr lang="en-US" sz="2000" b="0" strike="noStrike" spc="-1" dirty="0">
                <a:solidFill>
                  <a:srgbClr val="AFDDFA"/>
                </a:solidFill>
                <a:latin typeface="Arial"/>
              </a:rPr>
              <a:t>DOTACE 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207" name="TextShape 6"/>
          <p:cNvSpPr txBox="1"/>
          <p:nvPr/>
        </p:nvSpPr>
        <p:spPr>
          <a:xfrm>
            <a:off x="540000" y="1821600"/>
            <a:ext cx="642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ř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íloha Rozhodnutí </a:t>
            </a:r>
            <a:r>
              <a:rPr lang="en-US" sz="2400" b="1" strike="noStrike" spc="-1">
                <a:solidFill>
                  <a:srgbClr val="084A8B"/>
                </a:solidFill>
                <a:latin typeface="Arial"/>
              </a:rPr>
              <a:t>č</a:t>
            </a:r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. 1 – Informace o projektu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08" name="TextShape 7"/>
          <p:cNvSpPr txBox="1"/>
          <p:nvPr/>
        </p:nvSpPr>
        <p:spPr>
          <a:xfrm>
            <a:off x="719640" y="23191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09" name="TextShape 8"/>
          <p:cNvSpPr txBox="1"/>
          <p:nvPr/>
        </p:nvSpPr>
        <p:spPr>
          <a:xfrm>
            <a:off x="1151280" y="2326320"/>
            <a:ext cx="73724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Identifikace projektu (registrační číslo, název projektu)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0" name="TextShape 9"/>
          <p:cNvSpPr txBox="1"/>
          <p:nvPr/>
        </p:nvSpPr>
        <p:spPr>
          <a:xfrm>
            <a:off x="719640" y="281340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1" name="TextShape 10"/>
          <p:cNvSpPr txBox="1"/>
          <p:nvPr/>
        </p:nvSpPr>
        <p:spPr>
          <a:xfrm>
            <a:off x="1151280" y="2820240"/>
            <a:ext cx="5578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Partnerství (v případě zapojení partnera)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2" name="TextShape 11"/>
          <p:cNvSpPr txBox="1"/>
          <p:nvPr/>
        </p:nvSpPr>
        <p:spPr>
          <a:xfrm>
            <a:off x="719640" y="33055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3" name="TextShape 12"/>
          <p:cNvSpPr txBox="1"/>
          <p:nvPr/>
        </p:nvSpPr>
        <p:spPr>
          <a:xfrm>
            <a:off x="1151280" y="3312360"/>
            <a:ext cx="40986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Popis projektu, cílové skupiny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4" name="TextShape 13"/>
          <p:cNvSpPr txBox="1"/>
          <p:nvPr/>
        </p:nvSpPr>
        <p:spPr>
          <a:xfrm>
            <a:off x="719640" y="379800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5" name="TextShape 14"/>
          <p:cNvSpPr txBox="1"/>
          <p:nvPr/>
        </p:nvSpPr>
        <p:spPr>
          <a:xfrm>
            <a:off x="1151280" y="3805200"/>
            <a:ext cx="21009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Klíčové aktivity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6" name="TextShape 15"/>
          <p:cNvSpPr txBox="1"/>
          <p:nvPr/>
        </p:nvSpPr>
        <p:spPr>
          <a:xfrm>
            <a:off x="719640" y="429192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7" name="TextShape 16"/>
          <p:cNvSpPr txBox="1"/>
          <p:nvPr/>
        </p:nvSpPr>
        <p:spPr>
          <a:xfrm>
            <a:off x="1151280" y="4299120"/>
            <a:ext cx="321948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Monitorovací indikátory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8" name="TextShape 17"/>
          <p:cNvSpPr txBox="1"/>
          <p:nvPr/>
        </p:nvSpPr>
        <p:spPr>
          <a:xfrm>
            <a:off x="719640" y="478404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19" name="TextShape 18"/>
          <p:cNvSpPr txBox="1"/>
          <p:nvPr/>
        </p:nvSpPr>
        <p:spPr>
          <a:xfrm>
            <a:off x="1151280" y="4791240"/>
            <a:ext cx="12870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Rozpočet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20" name="TextShape 19"/>
          <p:cNvSpPr txBox="1"/>
          <p:nvPr/>
        </p:nvSpPr>
        <p:spPr>
          <a:xfrm>
            <a:off x="719640" y="5276880"/>
            <a:ext cx="305640" cy="35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5FBBF5"/>
                </a:solidFill>
                <a:latin typeface="Wingdingsular"/>
              </a:rPr>
              <a:t>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21" name="TextShape 20"/>
          <p:cNvSpPr txBox="1"/>
          <p:nvPr/>
        </p:nvSpPr>
        <p:spPr>
          <a:xfrm>
            <a:off x="1151280" y="5283720"/>
            <a:ext cx="191340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Finanční plán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22" name="TextShape 21"/>
          <p:cNvSpPr txBox="1"/>
          <p:nvPr/>
        </p:nvSpPr>
        <p:spPr>
          <a:xfrm>
            <a:off x="971280" y="5770080"/>
            <a:ext cx="30456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2400" b="0" strike="noStrike" spc="-1">
                <a:solidFill>
                  <a:srgbClr val="084A8B"/>
                </a:solidFill>
                <a:latin typeface="Arial"/>
              </a:rPr>
              <a:t>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23" name="TextShape 22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8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25" name="Obrázek 24" descr="Obsah obrázku kreslení&#10;&#10;Popis byl vytvořen automaticky">
            <a:extLst>
              <a:ext uri="{FF2B5EF4-FFF2-40B4-BE49-F238E27FC236}">
                <a16:creationId xmlns:a16="http://schemas.microsoft.com/office/drawing/2014/main" id="{9B8BDB33-CD0D-4C6D-AADF-25197C179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5F5F5"/>
          </a:solidFill>
          <a:ln>
            <a:noFill/>
          </a:ln>
        </p:spPr>
      </p:sp>
      <p:sp>
        <p:nvSpPr>
          <p:cNvPr id="225" name="Freeform 2"/>
          <p:cNvSpPr/>
          <p:nvPr/>
        </p:nvSpPr>
        <p:spPr>
          <a:xfrm>
            <a:off x="-360" y="107964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26" name="Freeform 3"/>
          <p:cNvSpPr/>
          <p:nvPr/>
        </p:nvSpPr>
        <p:spPr>
          <a:xfrm>
            <a:off x="-360" y="-360"/>
            <a:ext cx="9145080" cy="1080720"/>
          </a:xfrm>
          <a:custGeom>
            <a:avLst/>
            <a:gdLst/>
            <a:ahLst/>
            <a:cxnLst/>
            <a:rect l="0" t="0" r="r" b="b"/>
            <a:pathLst>
              <a:path w="25403" h="3002">
                <a:moveTo>
                  <a:pt x="0" y="0"/>
                </a:moveTo>
                <a:lnTo>
                  <a:pt x="25402" y="0"/>
                </a:lnTo>
                <a:lnTo>
                  <a:pt x="25402" y="3001"/>
                </a:lnTo>
                <a:lnTo>
                  <a:pt x="0" y="3001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27" name="Freeform 4"/>
          <p:cNvSpPr/>
          <p:nvPr/>
        </p:nvSpPr>
        <p:spPr>
          <a:xfrm>
            <a:off x="-360" y="6732000"/>
            <a:ext cx="9145080" cy="126720"/>
          </a:xfrm>
          <a:custGeom>
            <a:avLst/>
            <a:gdLst/>
            <a:ahLst/>
            <a:cxnLst/>
            <a:rect l="0" t="0" r="r" b="b"/>
            <a:pathLst>
              <a:path w="25403" h="352">
                <a:moveTo>
                  <a:pt x="0" y="0"/>
                </a:moveTo>
                <a:lnTo>
                  <a:pt x="25402" y="0"/>
                </a:lnTo>
                <a:lnTo>
                  <a:pt x="25402" y="351"/>
                </a:lnTo>
                <a:lnTo>
                  <a:pt x="0" y="351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28" name="Freeform 5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AFDDFA"/>
          </a:solidFill>
          <a:ln>
            <a:noFill/>
          </a:ln>
        </p:spPr>
      </p:sp>
      <p:sp>
        <p:nvSpPr>
          <p:cNvPr id="229" name="Freeform 6"/>
          <p:cNvSpPr/>
          <p:nvPr/>
        </p:nvSpPr>
        <p:spPr>
          <a:xfrm>
            <a:off x="-360" y="-360"/>
            <a:ext cx="9145080" cy="1336680"/>
          </a:xfrm>
          <a:custGeom>
            <a:avLst/>
            <a:gdLst/>
            <a:ahLst/>
            <a:cxnLst/>
            <a:rect l="0" t="0" r="r" b="b"/>
            <a:pathLst>
              <a:path w="25403" h="3713">
                <a:moveTo>
                  <a:pt x="0" y="0"/>
                </a:moveTo>
                <a:lnTo>
                  <a:pt x="25402" y="0"/>
                </a:lnTo>
                <a:lnTo>
                  <a:pt x="25402" y="3712"/>
                </a:lnTo>
                <a:lnTo>
                  <a:pt x="0" y="3712"/>
                </a:lnTo>
                <a:lnTo>
                  <a:pt x="0" y="0"/>
                </a:lnTo>
              </a:path>
            </a:pathLst>
          </a:custGeom>
          <a:solidFill>
            <a:srgbClr val="084A8B"/>
          </a:solidFill>
          <a:ln>
            <a:noFill/>
          </a:ln>
        </p:spPr>
      </p:sp>
      <p:sp>
        <p:nvSpPr>
          <p:cNvPr id="231" name="Line 7"/>
          <p:cNvSpPr/>
          <p:nvPr/>
        </p:nvSpPr>
        <p:spPr>
          <a:xfrm>
            <a:off x="395280" y="1137240"/>
            <a:ext cx="8353080" cy="0"/>
          </a:xfrm>
          <a:prstGeom prst="line">
            <a:avLst/>
          </a:prstGeom>
          <a:ln w="12600">
            <a:solidFill>
              <a:srgbClr val="5FBB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TextShape 8"/>
          <p:cNvSpPr txBox="1"/>
          <p:nvPr/>
        </p:nvSpPr>
        <p:spPr>
          <a:xfrm>
            <a:off x="2066040" y="3426120"/>
            <a:ext cx="547020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4000" b="0" strike="noStrike" spc="-1">
                <a:solidFill>
                  <a:srgbClr val="084A8B"/>
                </a:solidFill>
                <a:latin typeface="Arial"/>
              </a:rPr>
              <a:t>ZPRÁVA O REALIZACI </a:t>
            </a:r>
            <a:endParaRPr lang="en-US" sz="4000" b="0" strike="noStrike" spc="-1">
              <a:latin typeface="Times New Roman"/>
            </a:endParaRPr>
          </a:p>
        </p:txBody>
      </p:sp>
      <p:sp>
        <p:nvSpPr>
          <p:cNvPr id="233" name="TextShape 9"/>
          <p:cNvSpPr txBox="1"/>
          <p:nvPr/>
        </p:nvSpPr>
        <p:spPr>
          <a:xfrm>
            <a:off x="8837280" y="6535800"/>
            <a:ext cx="133920" cy="15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en-US" sz="1060" b="0" strike="noStrike" spc="-1">
                <a:solidFill>
                  <a:srgbClr val="084A8B"/>
                </a:solidFill>
                <a:latin typeface="Arial"/>
              </a:rPr>
              <a:t>9 </a:t>
            </a:r>
            <a:endParaRPr lang="en-US" sz="1060" b="0" strike="noStrike" spc="-1">
              <a:latin typeface="Times New Roman"/>
            </a:endParaRPr>
          </a:p>
        </p:txBody>
      </p:sp>
      <p:pic>
        <p:nvPicPr>
          <p:cNvPr id="13" name="Obrázek 12" descr="Obsah obrázku kreslení&#10;&#10;Popis byl vytvořen automaticky">
            <a:extLst>
              <a:ext uri="{FF2B5EF4-FFF2-40B4-BE49-F238E27FC236}">
                <a16:creationId xmlns:a16="http://schemas.microsoft.com/office/drawing/2014/main" id="{83D51A9D-D7A3-408D-BC01-3DAA00AE6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869" y="-7227"/>
            <a:ext cx="5070131" cy="835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5234</Words>
  <Application>Microsoft Office PowerPoint</Application>
  <PresentationFormat>Předvádění na obrazovce (4:3)</PresentationFormat>
  <Paragraphs>1545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7" baseType="lpstr">
      <vt:lpstr>Arial</vt:lpstr>
      <vt:lpstr>CourierNew</vt:lpstr>
      <vt:lpstr>Symbol</vt:lpstr>
      <vt:lpstr>Times New Roman</vt:lpstr>
      <vt:lpstr>Wingdings</vt:lpstr>
      <vt:lpstr>Wingdingsular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Lenka Klabačková</dc:creator>
  <dc:description/>
  <cp:lastModifiedBy>Dominika Jirásková</cp:lastModifiedBy>
  <cp:revision>9</cp:revision>
  <dcterms:modified xsi:type="dcterms:W3CDTF">2020-06-11T12:20:14Z</dcterms:modified>
  <dc:language>en-US</dc:language>
</cp:coreProperties>
</file>