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29.xml" ContentType="application/vnd.openxmlformats-officedocument.presentationml.slide+xml"/>
  <Override PartName="/ppt/slideLayouts/slideLayout39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3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60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notesSlides/notesSlide23.xml" ContentType="application/vnd.openxmlformats-officedocument.presentationml.notesSlide+xml"/>
  <Override PartName="/docProps/custom.xml" ContentType="application/vnd.openxmlformats-officedocument.custom-properties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slideMasters/slideMaster4.xml" ContentType="application/vnd.openxmlformats-officedocument.presentationml.slideMaster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theme/theme6.xml" ContentType="application/vnd.openxmlformats-officedocument.them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slideLayouts/slideLayout58.xml" ContentType="application/vnd.openxmlformats-officedocument.presentationml.slideLayout+xml"/>
  <Override PartName="/ppt/notesSlides/notesSlide3.xml" ContentType="application/vnd.openxmlformats-officedocument.presentationml.notes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33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slideLayouts/slideLayout1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61.xml" ContentType="application/vnd.openxmlformats-officedocument.presentationml.slideLayout+xml"/>
  <Override PartName="/ppt/notesSlides/notesSlide24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Masters/slideMaster5.xml" ContentType="application/vnd.openxmlformats-officedocument.presentationml.slideMaster+xml"/>
  <Override PartName="/ppt/slides/slide8.xml" ContentType="application/vnd.openxmlformats-officedocument.presentationml.slide+xml"/>
  <Override PartName="/ppt/slideLayouts/slideLayout5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55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4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1.xml" ContentType="application/vnd.openxmlformats-officedocument.presentationml.slideLayout+xml"/>
  <Override PartName="/ppt/notesSlides/notesSlide25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40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56.xml" ContentType="application/vnd.openxmlformats-officedocument.presentationml.slideLayout+xml"/>
  <Override PartName="/ppt/notesSlides/notesSlide19.xml" ContentType="application/vnd.openxmlformats-officedocument.presentationml.notesSlide+xml"/>
  <Override PartName="/ppt/slides/slide24.xml" ContentType="application/vnd.openxmlformats-officedocument.presentationml.slide+xml"/>
  <Override PartName="/ppt/slides/slide35.xml" ContentType="application/vnd.openxmlformats-officedocument.presentationml.slide+xml"/>
  <Override PartName="/ppt/slideLayouts/slideLayout16.xml" ContentType="application/vnd.openxmlformats-officedocument.presentationml.slideLayout+xml"/>
  <Override PartName="/ppt/slideLayouts/slideLayout34.xml" ContentType="application/vnd.openxmlformats-officedocument.presentationml.slideLayout+xml"/>
  <Default Extension="jpeg" ContentType="image/jpeg"/>
  <Override PartName="/ppt/notesSlides/notesSlide37.xml" ContentType="application/vnd.openxmlformats-officedocument.presentationml.notesSlide+xml"/>
  <Override PartName="/ppt/slides/slide13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  <p:sldMasterId id="2147483687" r:id="rId4"/>
    <p:sldMasterId id="2147483700" r:id="rId5"/>
  </p:sldMasterIdLst>
  <p:notesMasterIdLst>
    <p:notesMasterId r:id="rId51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5" r:id="rId14"/>
    <p:sldId id="266" r:id="rId15"/>
    <p:sldId id="273" r:id="rId16"/>
    <p:sldId id="274" r:id="rId17"/>
    <p:sldId id="278" r:id="rId18"/>
    <p:sldId id="280" r:id="rId19"/>
    <p:sldId id="281" r:id="rId20"/>
    <p:sldId id="282" r:id="rId21"/>
    <p:sldId id="283" r:id="rId22"/>
    <p:sldId id="284" r:id="rId23"/>
    <p:sldId id="285" r:id="rId24"/>
    <p:sldId id="287" r:id="rId25"/>
    <p:sldId id="317" r:id="rId26"/>
    <p:sldId id="289" r:id="rId27"/>
    <p:sldId id="322" r:id="rId28"/>
    <p:sldId id="323" r:id="rId29"/>
    <p:sldId id="292" r:id="rId30"/>
    <p:sldId id="293" r:id="rId31"/>
    <p:sldId id="294" r:id="rId32"/>
    <p:sldId id="295" r:id="rId33"/>
    <p:sldId id="296" r:id="rId34"/>
    <p:sldId id="297" r:id="rId35"/>
    <p:sldId id="298" r:id="rId36"/>
    <p:sldId id="299" r:id="rId37"/>
    <p:sldId id="300" r:id="rId38"/>
    <p:sldId id="301" r:id="rId39"/>
    <p:sldId id="303" r:id="rId40"/>
    <p:sldId id="312" r:id="rId41"/>
    <p:sldId id="304" r:id="rId42"/>
    <p:sldId id="305" r:id="rId43"/>
    <p:sldId id="314" r:id="rId44"/>
    <p:sldId id="315" r:id="rId45"/>
    <p:sldId id="307" r:id="rId46"/>
    <p:sldId id="308" r:id="rId47"/>
    <p:sldId id="309" r:id="rId48"/>
    <p:sldId id="310" r:id="rId49"/>
    <p:sldId id="311" r:id="rId50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5930" autoAdjust="0"/>
  </p:normalViewPr>
  <p:slideViewPr>
    <p:cSldViewPr>
      <p:cViewPr varScale="1">
        <p:scale>
          <a:sx n="70" d="100"/>
          <a:sy n="70" d="100"/>
        </p:scale>
        <p:origin x="-138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slide" Target="slides/slide34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slide" Target="slides/slide37.xml"/><Relationship Id="rId47" Type="http://schemas.openxmlformats.org/officeDocument/2006/relationships/slide" Target="slides/slide42.xml"/><Relationship Id="rId50" Type="http://schemas.openxmlformats.org/officeDocument/2006/relationships/slide" Target="slides/slide45.xml"/><Relationship Id="rId55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slide" Target="slides/slide4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41" Type="http://schemas.openxmlformats.org/officeDocument/2006/relationships/slide" Target="slides/slide36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slide" Target="slides/slide40.xml"/><Relationship Id="rId53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49" Type="http://schemas.openxmlformats.org/officeDocument/2006/relationships/slide" Target="slides/slide44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4" Type="http://schemas.openxmlformats.org/officeDocument/2006/relationships/slide" Target="slides/slide39.xml"/><Relationship Id="rId52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slide" Target="slides/slide38.xml"/><Relationship Id="rId48" Type="http://schemas.openxmlformats.org/officeDocument/2006/relationships/slide" Target="slides/slide43.xml"/><Relationship Id="rId8" Type="http://schemas.openxmlformats.org/officeDocument/2006/relationships/slide" Target="slides/slide3.xml"/><Relationship Id="rId51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25" cy="496701"/>
          </a:xfrm>
          <a:prstGeom prst="rect">
            <a:avLst/>
          </a:prstGeom>
        </p:spPr>
        <p:txBody>
          <a:bodyPr vert="horz" lIns="83786" tIns="41893" rIns="83786" bIns="41893" rtlCol="0"/>
          <a:lstStyle>
            <a:lvl1pPr algn="l">
              <a:defRPr sz="11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923" y="0"/>
            <a:ext cx="2946325" cy="496701"/>
          </a:xfrm>
          <a:prstGeom prst="rect">
            <a:avLst/>
          </a:prstGeom>
        </p:spPr>
        <p:txBody>
          <a:bodyPr vert="horz" lIns="83786" tIns="41893" rIns="83786" bIns="41893" rtlCol="0"/>
          <a:lstStyle>
            <a:lvl1pPr algn="r">
              <a:defRPr sz="1100"/>
            </a:lvl1pPr>
          </a:lstStyle>
          <a:p>
            <a:fld id="{A4FECE7F-23A6-46EE-AC3A-865790B14603}" type="datetimeFigureOut">
              <a:rPr lang="cs-CZ" smtClean="0"/>
              <a:pPr/>
              <a:t>17.8.2018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3786" tIns="41893" rIns="83786" bIns="41893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82" y="4714969"/>
            <a:ext cx="5438711" cy="4467355"/>
          </a:xfrm>
          <a:prstGeom prst="rect">
            <a:avLst/>
          </a:prstGeom>
        </p:spPr>
        <p:txBody>
          <a:bodyPr vert="horz" lIns="83786" tIns="41893" rIns="83786" bIns="41893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464"/>
            <a:ext cx="2946325" cy="496700"/>
          </a:xfrm>
          <a:prstGeom prst="rect">
            <a:avLst/>
          </a:prstGeom>
        </p:spPr>
        <p:txBody>
          <a:bodyPr vert="horz" lIns="83786" tIns="41893" rIns="83786" bIns="41893" rtlCol="0" anchor="b"/>
          <a:lstStyle>
            <a:lvl1pPr algn="l">
              <a:defRPr sz="11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923" y="9428464"/>
            <a:ext cx="2946325" cy="496700"/>
          </a:xfrm>
          <a:prstGeom prst="rect">
            <a:avLst/>
          </a:prstGeom>
        </p:spPr>
        <p:txBody>
          <a:bodyPr vert="horz" lIns="83786" tIns="41893" rIns="83786" bIns="41893" rtlCol="0" anchor="b"/>
          <a:lstStyle>
            <a:lvl1pPr algn="r">
              <a:defRPr sz="1100"/>
            </a:lvl1pPr>
          </a:lstStyle>
          <a:p>
            <a:fld id="{D52BA1DB-48E3-4A24-840C-9A932B613649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2BA1DB-48E3-4A24-840C-9A932B613649}" type="slidenum">
              <a:rPr lang="cs-CZ" smtClean="0"/>
              <a:pPr/>
              <a:t>1</a:t>
            </a:fld>
            <a:endParaRPr lang="cs-CZ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>
              <a:latin typeface="+mn-lt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2BA1DB-48E3-4A24-840C-9A932B613649}" type="slidenum">
              <a:rPr lang="cs-CZ" smtClean="0"/>
              <a:pPr/>
              <a:t>12</a:t>
            </a:fld>
            <a:endParaRPr lang="cs-CZ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2BA1DB-48E3-4A24-840C-9A932B613649}" type="slidenum">
              <a:rPr lang="cs-CZ" smtClean="0"/>
              <a:pPr/>
              <a:t>13</a:t>
            </a:fld>
            <a:endParaRPr lang="cs-CZ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2BA1DB-48E3-4A24-840C-9A932B613649}" type="slidenum">
              <a:rPr lang="cs-CZ" smtClean="0"/>
              <a:pPr/>
              <a:t>15</a:t>
            </a:fld>
            <a:endParaRPr lang="cs-CZ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2BA1DB-48E3-4A24-840C-9A932B613649}" type="slidenum">
              <a:rPr lang="cs-CZ" smtClean="0"/>
              <a:pPr/>
              <a:t>16</a:t>
            </a:fld>
            <a:endParaRPr lang="cs-CZ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endParaRPr lang="cs-CZ" sz="12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2BA1DB-48E3-4A24-840C-9A932B613649}" type="slidenum">
              <a:rPr lang="cs-CZ" smtClean="0"/>
              <a:pPr/>
              <a:t>17</a:t>
            </a:fld>
            <a:endParaRPr lang="cs-CZ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2BA1DB-48E3-4A24-840C-9A932B613649}" type="slidenum">
              <a:rPr lang="cs-CZ" smtClean="0"/>
              <a:pPr/>
              <a:t>18</a:t>
            </a:fld>
            <a:endParaRPr lang="cs-CZ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2BA1DB-48E3-4A24-840C-9A932B613649}" type="slidenum">
              <a:rPr lang="cs-CZ" smtClean="0"/>
              <a:pPr/>
              <a:t>19</a:t>
            </a:fld>
            <a:endParaRPr lang="cs-CZ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endParaRPr lang="cs-CZ" sz="1200" dirty="0">
              <a:latin typeface="Constantia" pitchFamily="18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2BA1DB-48E3-4A24-840C-9A932B613649}" type="slidenum">
              <a:rPr lang="cs-CZ" smtClean="0"/>
              <a:pPr/>
              <a:t>21</a:t>
            </a:fld>
            <a:endParaRPr lang="cs-CZ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2BA1DB-48E3-4A24-840C-9A932B613649}" type="slidenum">
              <a:rPr lang="cs-CZ" smtClean="0"/>
              <a:pPr/>
              <a:t>22</a:t>
            </a:fld>
            <a:endParaRPr lang="cs-CZ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baseline="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2BA1DB-48E3-4A24-840C-9A932B613649}" type="slidenum">
              <a:rPr lang="cs-CZ" smtClean="0"/>
              <a:pPr/>
              <a:t>24</a:t>
            </a:fld>
            <a:endParaRPr lang="cs-CZ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2BA1DB-48E3-4A24-840C-9A932B613649}" type="slidenum">
              <a:rPr lang="cs-CZ" smtClean="0"/>
              <a:pPr/>
              <a:t>2</a:t>
            </a:fld>
            <a:endParaRPr lang="cs-CZ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cs-CZ" sz="12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2BA1DB-48E3-4A24-840C-9A932B613649}" type="slidenum">
              <a:rPr lang="cs-CZ" smtClean="0"/>
              <a:pPr/>
              <a:t>26</a:t>
            </a:fld>
            <a:endParaRPr lang="cs-CZ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2BA1DB-48E3-4A24-840C-9A932B613649}" type="slidenum">
              <a:rPr lang="cs-CZ" smtClean="0"/>
              <a:pPr/>
              <a:t>27</a:t>
            </a:fld>
            <a:endParaRPr lang="cs-CZ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2BA1DB-48E3-4A24-840C-9A932B613649}" type="slidenum">
              <a:rPr lang="cs-CZ" smtClean="0"/>
              <a:pPr/>
              <a:t>28</a:t>
            </a:fld>
            <a:endParaRPr lang="cs-CZ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2BA1DB-48E3-4A24-840C-9A932B613649}" type="slidenum">
              <a:rPr lang="cs-CZ" smtClean="0"/>
              <a:pPr/>
              <a:t>29</a:t>
            </a:fld>
            <a:endParaRPr lang="cs-CZ" dirty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baseline="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2BA1DB-48E3-4A24-840C-9A932B613649}" type="slidenum">
              <a:rPr lang="cs-CZ" smtClean="0"/>
              <a:pPr/>
              <a:t>30</a:t>
            </a:fld>
            <a:endParaRPr lang="cs-CZ" dirty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2BA1DB-48E3-4A24-840C-9A932B613649}" type="slidenum">
              <a:rPr lang="cs-CZ" smtClean="0"/>
              <a:pPr/>
              <a:t>31</a:t>
            </a:fld>
            <a:endParaRPr lang="cs-CZ" dirty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2BA1DB-48E3-4A24-840C-9A932B613649}" type="slidenum">
              <a:rPr lang="cs-CZ" smtClean="0"/>
              <a:pPr/>
              <a:t>32</a:t>
            </a:fld>
            <a:endParaRPr lang="cs-CZ" dirty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2BA1DB-48E3-4A24-840C-9A932B613649}" type="slidenum">
              <a:rPr lang="cs-CZ" smtClean="0"/>
              <a:pPr/>
              <a:t>33</a:t>
            </a:fld>
            <a:endParaRPr lang="cs-CZ" dirty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74320" indent="-273960">
              <a:lnSpc>
                <a:spcPct val="100000"/>
              </a:lnSpc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2BA1DB-48E3-4A24-840C-9A932B613649}" type="slidenum">
              <a:rPr lang="cs-CZ" smtClean="0"/>
              <a:pPr/>
              <a:t>34</a:t>
            </a:fld>
            <a:endParaRPr lang="cs-CZ" dirty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2BA1DB-48E3-4A24-840C-9A932B613649}" type="slidenum">
              <a:rPr lang="cs-CZ" smtClean="0"/>
              <a:pPr/>
              <a:t>36</a:t>
            </a:fld>
            <a:endParaRPr lang="cs-CZ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2BA1DB-48E3-4A24-840C-9A932B613649}" type="slidenum">
              <a:rPr lang="cs-CZ" smtClean="0"/>
              <a:pPr/>
              <a:t>4</a:t>
            </a:fld>
            <a:endParaRPr lang="cs-CZ" dirty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2BA1DB-48E3-4A24-840C-9A932B613649}" type="slidenum">
              <a:rPr lang="cs-CZ" smtClean="0"/>
              <a:pPr/>
              <a:t>37</a:t>
            </a:fld>
            <a:endParaRPr lang="cs-CZ" dirty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2BA1DB-48E3-4A24-840C-9A932B613649}" type="slidenum">
              <a:rPr lang="cs-CZ" smtClean="0"/>
              <a:pPr/>
              <a:t>38</a:t>
            </a:fld>
            <a:endParaRPr lang="cs-CZ" dirty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39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44862619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40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08517713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baseline="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2BA1DB-48E3-4A24-840C-9A932B613649}" type="slidenum">
              <a:rPr lang="cs-CZ" smtClean="0"/>
              <a:pPr/>
              <a:t>41</a:t>
            </a:fld>
            <a:endParaRPr lang="cs-CZ" dirty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2BA1DB-48E3-4A24-840C-9A932B613649}" type="slidenum">
              <a:rPr lang="cs-CZ" smtClean="0"/>
              <a:pPr/>
              <a:t>42</a:t>
            </a:fld>
            <a:endParaRPr lang="cs-CZ" dirty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2BA1DB-48E3-4A24-840C-9A932B613649}" type="slidenum">
              <a:rPr lang="cs-CZ" smtClean="0"/>
              <a:pPr/>
              <a:t>44</a:t>
            </a:fld>
            <a:endParaRPr lang="cs-CZ" dirty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2BA1DB-48E3-4A24-840C-9A932B613649}" type="slidenum">
              <a:rPr lang="cs-CZ" smtClean="0"/>
              <a:pPr/>
              <a:t>45</a:t>
            </a:fld>
            <a:endParaRPr lang="cs-CZ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2BA1DB-48E3-4A24-840C-9A932B613649}" type="slidenum">
              <a:rPr lang="cs-CZ" smtClean="0"/>
              <a:pPr/>
              <a:t>5</a:t>
            </a:fld>
            <a:endParaRPr lang="cs-CZ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sz="1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2BA1DB-48E3-4A24-840C-9A932B613649}" type="slidenum">
              <a:rPr lang="cs-CZ" smtClean="0"/>
              <a:pPr/>
              <a:t>6</a:t>
            </a:fld>
            <a:endParaRPr lang="cs-CZ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2BA1DB-48E3-4A24-840C-9A932B613649}" type="slidenum">
              <a:rPr lang="cs-CZ" smtClean="0"/>
              <a:pPr/>
              <a:t>7</a:t>
            </a:fld>
            <a:endParaRPr lang="cs-CZ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74320" marR="0" indent="-27396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sz="12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2BA1DB-48E3-4A24-840C-9A932B613649}" type="slidenum">
              <a:rPr lang="cs-CZ" smtClean="0"/>
              <a:pPr/>
              <a:t>8</a:t>
            </a:fld>
            <a:endParaRPr lang="cs-CZ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2BA1DB-48E3-4A24-840C-9A932B613649}" type="slidenum">
              <a:rPr lang="cs-CZ" smtClean="0"/>
              <a:pPr/>
              <a:t>10</a:t>
            </a:fld>
            <a:endParaRPr lang="cs-CZ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sz="1200" dirty="0">
              <a:latin typeface="+mn-lt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2BA1DB-48E3-4A24-840C-9A932B613649}" type="slidenum">
              <a:rPr lang="cs-CZ" smtClean="0"/>
              <a:pPr/>
              <a:t>11</a:t>
            </a:fld>
            <a:endParaRPr lang="cs-CZ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30556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30556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30556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41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42" name="PlaceHolder 5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43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44" name="PlaceHolder 7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30556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cs-CZ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30556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30556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30556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subTitle"/>
          </p:nvPr>
        </p:nvSpPr>
        <p:spPr>
          <a:xfrm>
            <a:off x="457200" y="704160"/>
            <a:ext cx="8305560" cy="5297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cs-CZ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30556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30556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cs-CZ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30556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70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30556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30556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30556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82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30556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86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87" name="PlaceHolder 5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88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89" name="PlaceHolder 7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30556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cs-CZ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30556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30556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0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30556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30556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subTitle"/>
          </p:nvPr>
        </p:nvSpPr>
        <p:spPr>
          <a:xfrm>
            <a:off x="457200" y="704160"/>
            <a:ext cx="8305560" cy="5297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cs-CZ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30556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10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11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30556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1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1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15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30556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1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1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1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30556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2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22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30556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2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26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27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30556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2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30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31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32" name="PlaceHolder 5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33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34" name="PlaceHolder 7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30556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46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cs-CZ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30556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4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30556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30556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5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5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30556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PlaceHolder 1"/>
          <p:cNvSpPr>
            <a:spLocks noGrp="1"/>
          </p:cNvSpPr>
          <p:nvPr>
            <p:ph type="subTitle"/>
          </p:nvPr>
        </p:nvSpPr>
        <p:spPr>
          <a:xfrm>
            <a:off x="457200" y="704160"/>
            <a:ext cx="8305560" cy="5297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cs-CZ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30556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5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56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57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30556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5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6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61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30556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6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6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65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30556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6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68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30556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7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7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72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73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30556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7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76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77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78" name="PlaceHolder 5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79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80" name="PlaceHolder 7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30556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30556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91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cs-CZ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30556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9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30556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9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9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30556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PlaceHolder 1"/>
          <p:cNvSpPr>
            <a:spLocks noGrp="1"/>
          </p:cNvSpPr>
          <p:nvPr>
            <p:ph type="subTitle"/>
          </p:nvPr>
        </p:nvSpPr>
        <p:spPr>
          <a:xfrm>
            <a:off x="457200" y="704160"/>
            <a:ext cx="8305560" cy="5297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cs-CZ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30556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20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201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202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30556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20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20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206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30556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20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20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210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30556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2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213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30556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21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21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217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218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subTitle"/>
          </p:nvPr>
        </p:nvSpPr>
        <p:spPr>
          <a:xfrm>
            <a:off x="457200" y="704160"/>
            <a:ext cx="8305560" cy="5297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cs-CZ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30556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2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221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222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223" name="PlaceHolder 5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224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225" name="PlaceHolder 7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693027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30556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30556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30556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1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14" Type="http://schemas.openxmlformats.org/officeDocument/2006/relationships/image" Target="../media/image1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13" Type="http://schemas.openxmlformats.org/officeDocument/2006/relationships/slideLayout" Target="../slideLayouts/slideLayout61.xml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slideLayout" Target="../slideLayouts/slideLayout60.xml"/><Relationship Id="rId2" Type="http://schemas.openxmlformats.org/officeDocument/2006/relationships/slideLayout" Target="../slideLayouts/slideLayout50.xml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Relationship Id="rId14" Type="http://schemas.openxmlformats.org/officeDocument/2006/relationships/theme" Target="../theme/theme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stomShape 1"/>
          <p:cNvSpPr/>
          <p:nvPr/>
        </p:nvSpPr>
        <p:spPr>
          <a:xfrm>
            <a:off x="-9360" y="-7200"/>
            <a:ext cx="9162720" cy="1041120"/>
          </a:xfrm>
          <a:custGeom>
            <a:avLst/>
            <a:gdLst/>
            <a:ahLst/>
            <a:cxnLst/>
            <a:rect l="l" t="t" r="r" b="b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/>
          </a:gra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0" name="CustomShape 2"/>
          <p:cNvSpPr/>
          <p:nvPr/>
        </p:nvSpPr>
        <p:spPr>
          <a:xfrm>
            <a:off x="4381560" y="-7200"/>
            <a:ext cx="4762080" cy="637920"/>
          </a:xfrm>
          <a:custGeom>
            <a:avLst/>
            <a:gdLst/>
            <a:ahLst/>
            <a:cxnLst/>
            <a:rect l="l" t="t" r="r" b="b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16200000"/>
          </a:gra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" name="CustomShape 3"/>
          <p:cNvSpPr/>
          <p:nvPr/>
        </p:nvSpPr>
        <p:spPr>
          <a:xfrm rot="21435600">
            <a:off x="-18720" y="201960"/>
            <a:ext cx="9162720" cy="648720"/>
          </a:xfrm>
          <a:custGeom>
            <a:avLst/>
            <a:gdLst/>
            <a:ahLst/>
            <a:cxnLst/>
            <a:rect l="l" t="t" r="r" b="b"/>
            <a:pathLst>
              <a:path w="5772" h="1055">
                <a:moveTo>
                  <a:pt x="0" y="966"/>
                </a:moveTo>
                <a:cubicBezTo>
                  <a:pt x="282" y="738"/>
                  <a:pt x="923" y="275"/>
                  <a:pt x="1608" y="282"/>
                </a:cubicBezTo>
                <a:cubicBezTo>
                  <a:pt x="2293" y="289"/>
                  <a:pt x="3416" y="1055"/>
                  <a:pt x="4110" y="1008"/>
                </a:cubicBezTo>
                <a:cubicBezTo>
                  <a:pt x="4804" y="961"/>
                  <a:pt x="5426" y="210"/>
                  <a:pt x="5772" y="0"/>
                </a:cubicBezTo>
              </a:path>
            </a:pathLst>
          </a:custGeom>
          <a:noFill/>
          <a:ln w="10800">
            <a:solidFill>
              <a:srgbClr val="09B7B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" name="CustomShape 4"/>
          <p:cNvSpPr/>
          <p:nvPr/>
        </p:nvSpPr>
        <p:spPr>
          <a:xfrm rot="21435600">
            <a:off x="-14040" y="275400"/>
            <a:ext cx="9175320" cy="529920"/>
          </a:xfrm>
          <a:custGeom>
            <a:avLst/>
            <a:gdLst/>
            <a:ahLst/>
            <a:cxnLst/>
            <a:rect l="l" t="t" r="r" b="b"/>
            <a:pathLst>
              <a:path w="5766" h="854">
                <a:moveTo>
                  <a:pt x="0" y="732"/>
                </a:moveTo>
                <a:cubicBezTo>
                  <a:pt x="273" y="647"/>
                  <a:pt x="951" y="214"/>
                  <a:pt x="1638" y="228"/>
                </a:cubicBezTo>
                <a:cubicBezTo>
                  <a:pt x="2325" y="242"/>
                  <a:pt x="3434" y="854"/>
                  <a:pt x="4122" y="816"/>
                </a:cubicBezTo>
                <a:cubicBezTo>
                  <a:pt x="4810" y="778"/>
                  <a:pt x="5424" y="170"/>
                  <a:pt x="5766" y="0"/>
                </a:cubicBezTo>
              </a:path>
            </a:pathLst>
          </a:custGeom>
          <a:noFill/>
          <a:ln w="9360">
            <a:solidFill>
              <a:srgbClr val="0F6FC6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" name="PlaceHolder 5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</p:spPr>
        <p:txBody>
          <a:bodyPr lIns="0" tIns="0" rIns="18360" bIns="0" anchor="b"/>
          <a:lstStyle/>
          <a:p>
            <a:pPr algn="r">
              <a:lnSpc>
                <a:spcPct val="100000"/>
              </a:lnSpc>
            </a:pPr>
            <a:r>
              <a:rPr lang="cs-CZ" sz="5600" b="1" strike="noStrike" spc="-1">
                <a:solidFill>
                  <a:srgbClr val="50E0EA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Klepnutím lze upravit styl předlohy nadpisů.</a:t>
            </a:r>
            <a:endParaRPr lang="cs-CZ" sz="5600" b="0" strike="noStrike" spc="-1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5" name="PlaceHolder 6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lIns="0" tIns="0" rIns="0" bIns="0" anchor="b"/>
          <a:lstStyle/>
          <a:p>
            <a:pPr>
              <a:lnSpc>
                <a:spcPct val="100000"/>
              </a:lnSpc>
            </a:pPr>
            <a:fld id="{F5C80E7D-0A83-48BB-879E-5766486EB893}" type="datetime">
              <a:rPr lang="cs-CZ" sz="1200" b="0" strike="noStrike" spc="-1">
                <a:solidFill>
                  <a:srgbClr val="D1EAED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pPr>
                <a:lnSpc>
                  <a:spcPct val="100000"/>
                </a:lnSpc>
              </a:pPr>
              <a:t>17.8.2018</a:t>
            </a:fld>
            <a:endParaRPr lang="cs-CZ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6" name="PlaceHolder 7"/>
          <p:cNvSpPr>
            <a:spLocks noGrp="1"/>
          </p:cNvSpPr>
          <p:nvPr>
            <p:ph type="ftr"/>
          </p:nvPr>
        </p:nvSpPr>
        <p:spPr>
          <a:xfrm>
            <a:off x="2666880" y="6356520"/>
            <a:ext cx="3352320" cy="364680"/>
          </a:xfrm>
          <a:prstGeom prst="rect">
            <a:avLst/>
          </a:prstGeom>
        </p:spPr>
        <p:txBody>
          <a:bodyPr lIns="0" tIns="0" rIns="0" bIns="0" anchor="b"/>
          <a:lstStyle/>
          <a:p>
            <a:endParaRPr lang="cs-CZ" sz="2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7" name="PlaceHolder 8"/>
          <p:cNvSpPr>
            <a:spLocks noGrp="1"/>
          </p:cNvSpPr>
          <p:nvPr>
            <p:ph type="sldNum"/>
          </p:nvPr>
        </p:nvSpPr>
        <p:spPr>
          <a:xfrm>
            <a:off x="7924680" y="6356520"/>
            <a:ext cx="761760" cy="36468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>
              <a:lnSpc>
                <a:spcPct val="100000"/>
              </a:lnSpc>
            </a:pPr>
            <a:fld id="{0980FD1D-1F69-4626-A05D-0337312CEEC6}" type="slidenum">
              <a:rPr lang="cs-CZ" sz="1200" b="0" strike="noStrike" spc="-1">
                <a:solidFill>
                  <a:srgbClr val="D1EAED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pPr algn="r">
                <a:lnSpc>
                  <a:spcPct val="100000"/>
                </a:lnSpc>
              </a:pPr>
              <a:t>‹#›</a:t>
            </a:fld>
            <a:endParaRPr lang="cs-CZ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8" name="PlaceHolder 9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6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Klikněte pro úpravu formátu textu osnovy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21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Druhá úroveň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Třetí úroveň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20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Čtvrtá úroveň osnovy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Pátá úroveň osnovy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Šestá úroveň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Sedmá úroveň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 cstate="print"/>
          <a:tile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CustomShape 1"/>
          <p:cNvSpPr/>
          <p:nvPr/>
        </p:nvSpPr>
        <p:spPr>
          <a:xfrm>
            <a:off x="-9360" y="-7200"/>
            <a:ext cx="9162720" cy="1041120"/>
          </a:xfrm>
          <a:custGeom>
            <a:avLst/>
            <a:gdLst/>
            <a:ahLst/>
            <a:cxnLst/>
            <a:rect l="l" t="t" r="r" b="b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/>
          </a:gra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6" name="CustomShape 2"/>
          <p:cNvSpPr/>
          <p:nvPr/>
        </p:nvSpPr>
        <p:spPr>
          <a:xfrm>
            <a:off x="4381560" y="-7200"/>
            <a:ext cx="4762080" cy="637920"/>
          </a:xfrm>
          <a:custGeom>
            <a:avLst/>
            <a:gdLst/>
            <a:ahLst/>
            <a:cxnLst/>
            <a:rect l="l" t="t" r="r" b="b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16200000"/>
          </a:gra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7" name="CustomShape 3"/>
          <p:cNvSpPr/>
          <p:nvPr/>
        </p:nvSpPr>
        <p:spPr>
          <a:xfrm rot="21435600">
            <a:off x="-18720" y="201960"/>
            <a:ext cx="9162720" cy="648720"/>
          </a:xfrm>
          <a:custGeom>
            <a:avLst/>
            <a:gdLst/>
            <a:ahLst/>
            <a:cxnLst/>
            <a:rect l="l" t="t" r="r" b="b"/>
            <a:pathLst>
              <a:path w="5772" h="1055">
                <a:moveTo>
                  <a:pt x="0" y="966"/>
                </a:moveTo>
                <a:cubicBezTo>
                  <a:pt x="282" y="738"/>
                  <a:pt x="923" y="275"/>
                  <a:pt x="1608" y="282"/>
                </a:cubicBezTo>
                <a:cubicBezTo>
                  <a:pt x="2293" y="289"/>
                  <a:pt x="3416" y="1055"/>
                  <a:pt x="4110" y="1008"/>
                </a:cubicBezTo>
                <a:cubicBezTo>
                  <a:pt x="4804" y="961"/>
                  <a:pt x="5426" y="210"/>
                  <a:pt x="5772" y="0"/>
                </a:cubicBezTo>
              </a:path>
            </a:pathLst>
          </a:custGeom>
          <a:noFill/>
          <a:ln w="10800">
            <a:solidFill>
              <a:srgbClr val="09B7B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8" name="CustomShape 4"/>
          <p:cNvSpPr/>
          <p:nvPr/>
        </p:nvSpPr>
        <p:spPr>
          <a:xfrm rot="21435600">
            <a:off x="-14040" y="275400"/>
            <a:ext cx="9175320" cy="529920"/>
          </a:xfrm>
          <a:custGeom>
            <a:avLst/>
            <a:gdLst/>
            <a:ahLst/>
            <a:cxnLst/>
            <a:rect l="l" t="t" r="r" b="b"/>
            <a:pathLst>
              <a:path w="5766" h="854">
                <a:moveTo>
                  <a:pt x="0" y="732"/>
                </a:moveTo>
                <a:cubicBezTo>
                  <a:pt x="273" y="647"/>
                  <a:pt x="951" y="214"/>
                  <a:pt x="1638" y="228"/>
                </a:cubicBezTo>
                <a:cubicBezTo>
                  <a:pt x="2325" y="242"/>
                  <a:pt x="3434" y="854"/>
                  <a:pt x="4122" y="816"/>
                </a:cubicBezTo>
                <a:cubicBezTo>
                  <a:pt x="4810" y="778"/>
                  <a:pt x="5424" y="170"/>
                  <a:pt x="5766" y="0"/>
                </a:cubicBezTo>
              </a:path>
            </a:pathLst>
          </a:custGeom>
          <a:noFill/>
          <a:ln w="9360">
            <a:solidFill>
              <a:srgbClr val="0F6FC6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9" name="PlaceHolder 5"/>
          <p:cNvSpPr>
            <a:spLocks noGrp="1"/>
          </p:cNvSpPr>
          <p:nvPr>
            <p:ph type="title"/>
          </p:nvPr>
        </p:nvSpPr>
        <p:spPr>
          <a:xfrm>
            <a:off x="457200" y="704160"/>
            <a:ext cx="8229240" cy="1142640"/>
          </a:xfrm>
          <a:prstGeom prst="rect">
            <a:avLst/>
          </a:prstGeom>
        </p:spPr>
        <p:txBody>
          <a:bodyPr lIns="0" tIns="45000" rIns="0" bIns="0" anchor="b"/>
          <a:lstStyle/>
          <a:p>
            <a:pPr>
              <a:lnSpc>
                <a:spcPct val="100000"/>
              </a:lnSpc>
            </a:pPr>
            <a:r>
              <a:rPr lang="cs-CZ" sz="5000" b="0" strike="noStrike" spc="-1">
                <a:solidFill>
                  <a:srgbClr val="04617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Klepnutím lze upravit styl předlohy nadpisů.</a:t>
            </a:r>
            <a:endParaRPr lang="cs-CZ" sz="5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50" name="PlaceHolder 6"/>
          <p:cNvSpPr>
            <a:spLocks noGrp="1"/>
          </p:cNvSpPr>
          <p:nvPr>
            <p:ph type="body"/>
          </p:nvPr>
        </p:nvSpPr>
        <p:spPr>
          <a:xfrm>
            <a:off x="457200" y="1935360"/>
            <a:ext cx="8229240" cy="4388760"/>
          </a:xfrm>
          <a:prstGeom prst="rect">
            <a:avLst/>
          </a:prstGeom>
        </p:spPr>
        <p:txBody>
          <a:bodyPr lIns="90000" tIns="45000" rIns="90000" bIns="45000"/>
          <a:lstStyle/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Klepnutím lze upravit styly předlohy textu.</a:t>
            </a:r>
          </a:p>
          <a:p>
            <a:pPr marL="640080" lvl="1" indent="-246600">
              <a:lnSpc>
                <a:spcPct val="100000"/>
              </a:lnSpc>
              <a:buClr>
                <a:srgbClr val="0F6FC6"/>
              </a:buClr>
              <a:buSzPct val="85000"/>
              <a:buFont typeface="Wingdings 2" charset="2"/>
              <a:buChar char=""/>
            </a:pPr>
            <a:r>
              <a:rPr lang="cs-CZ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Druhá úroveň</a:t>
            </a:r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914400" lvl="2" indent="-246600">
              <a:lnSpc>
                <a:spcPct val="100000"/>
              </a:lnSpc>
              <a:buClr>
                <a:srgbClr val="009DD9"/>
              </a:buClr>
              <a:buSzPct val="70000"/>
              <a:buFont typeface="Wingdings 2" charset="2"/>
              <a:buChar char=""/>
            </a:pPr>
            <a:r>
              <a:rPr lang="cs-CZ" sz="21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Třetí úroveň</a:t>
            </a:r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1188720" lvl="3" indent="-209880">
              <a:lnSpc>
                <a:spcPct val="100000"/>
              </a:lnSpc>
              <a:buClr>
                <a:srgbClr val="0BD0D9"/>
              </a:buClr>
              <a:buSzPct val="65000"/>
              <a:buFont typeface="Wingdings 2" charset="2"/>
              <a:buChar char=""/>
            </a:pPr>
            <a:r>
              <a:rPr lang="cs-CZ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Čtvrtá úroveň</a:t>
            </a:r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1463040" lvl="4" indent="-209880">
              <a:lnSpc>
                <a:spcPct val="100000"/>
              </a:lnSpc>
              <a:buClr>
                <a:srgbClr val="10CF9B"/>
              </a:buClr>
              <a:buSzPct val="65000"/>
              <a:buFont typeface="Wingdings 2" charset="2"/>
              <a:buChar char=""/>
            </a:pPr>
            <a:r>
              <a:rPr lang="cs-CZ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Pátá úroveň</a:t>
            </a:r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51" name="PlaceHolder 7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lIns="0" tIns="0" rIns="0" bIns="0" anchor="b"/>
          <a:lstStyle/>
          <a:p>
            <a:pPr>
              <a:lnSpc>
                <a:spcPct val="100000"/>
              </a:lnSpc>
            </a:pPr>
            <a:fld id="{AB8551FC-667E-47B1-A286-02439CF7CCD9}" type="datetime">
              <a:rPr lang="cs-CZ" sz="1200" b="0" strike="noStrike" spc="-1">
                <a:solidFill>
                  <a:srgbClr val="035C75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pPr>
                <a:lnSpc>
                  <a:spcPct val="100000"/>
                </a:lnSpc>
              </a:pPr>
              <a:t>17.8.2018</a:t>
            </a:fld>
            <a:endParaRPr lang="cs-CZ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52" name="PlaceHolder 8"/>
          <p:cNvSpPr>
            <a:spLocks noGrp="1"/>
          </p:cNvSpPr>
          <p:nvPr>
            <p:ph type="ftr"/>
          </p:nvPr>
        </p:nvSpPr>
        <p:spPr>
          <a:xfrm>
            <a:off x="2666880" y="6356520"/>
            <a:ext cx="3352320" cy="364680"/>
          </a:xfrm>
          <a:prstGeom prst="rect">
            <a:avLst/>
          </a:prstGeom>
        </p:spPr>
        <p:txBody>
          <a:bodyPr lIns="0" tIns="0" rIns="0" bIns="0" anchor="b"/>
          <a:lstStyle/>
          <a:p>
            <a:endParaRPr lang="cs-CZ" sz="2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53" name="PlaceHolder 9"/>
          <p:cNvSpPr>
            <a:spLocks noGrp="1"/>
          </p:cNvSpPr>
          <p:nvPr>
            <p:ph type="sldNum"/>
          </p:nvPr>
        </p:nvSpPr>
        <p:spPr>
          <a:xfrm>
            <a:off x="7924680" y="6356520"/>
            <a:ext cx="761760" cy="36468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>
              <a:lnSpc>
                <a:spcPct val="100000"/>
              </a:lnSpc>
            </a:pPr>
            <a:fld id="{D417EBD1-5B7D-4B32-ACFE-293D0194FC3E}" type="slidenum">
              <a:rPr lang="cs-CZ" sz="1200" b="0" strike="noStrike" spc="-1">
                <a:solidFill>
                  <a:srgbClr val="035C75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pPr algn="r">
                <a:lnSpc>
                  <a:spcPct val="100000"/>
                </a:lnSpc>
              </a:pPr>
              <a:t>‹#›</a:t>
            </a:fld>
            <a:endParaRPr lang="cs-CZ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 cstate="print"/>
          <a:tile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CustomShape 1"/>
          <p:cNvSpPr/>
          <p:nvPr/>
        </p:nvSpPr>
        <p:spPr>
          <a:xfrm>
            <a:off x="-9360" y="-7200"/>
            <a:ext cx="9162720" cy="1041120"/>
          </a:xfrm>
          <a:custGeom>
            <a:avLst/>
            <a:gdLst/>
            <a:ahLst/>
            <a:cxnLst/>
            <a:rect l="l" t="t" r="r" b="b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/>
          </a:gra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1" name="CustomShape 2"/>
          <p:cNvSpPr/>
          <p:nvPr/>
        </p:nvSpPr>
        <p:spPr>
          <a:xfrm>
            <a:off x="4381560" y="-7200"/>
            <a:ext cx="4762080" cy="637920"/>
          </a:xfrm>
          <a:custGeom>
            <a:avLst/>
            <a:gdLst/>
            <a:ahLst/>
            <a:cxnLst/>
            <a:rect l="l" t="t" r="r" b="b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16200000"/>
          </a:gra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2" name="CustomShape 3"/>
          <p:cNvSpPr/>
          <p:nvPr/>
        </p:nvSpPr>
        <p:spPr>
          <a:xfrm rot="21435600">
            <a:off x="-18720" y="201960"/>
            <a:ext cx="9162720" cy="648720"/>
          </a:xfrm>
          <a:custGeom>
            <a:avLst/>
            <a:gdLst/>
            <a:ahLst/>
            <a:cxnLst/>
            <a:rect l="l" t="t" r="r" b="b"/>
            <a:pathLst>
              <a:path w="5772" h="1055">
                <a:moveTo>
                  <a:pt x="0" y="966"/>
                </a:moveTo>
                <a:cubicBezTo>
                  <a:pt x="282" y="738"/>
                  <a:pt x="923" y="275"/>
                  <a:pt x="1608" y="282"/>
                </a:cubicBezTo>
                <a:cubicBezTo>
                  <a:pt x="2293" y="289"/>
                  <a:pt x="3416" y="1055"/>
                  <a:pt x="4110" y="1008"/>
                </a:cubicBezTo>
                <a:cubicBezTo>
                  <a:pt x="4804" y="961"/>
                  <a:pt x="5426" y="210"/>
                  <a:pt x="5772" y="0"/>
                </a:cubicBezTo>
              </a:path>
            </a:pathLst>
          </a:custGeom>
          <a:noFill/>
          <a:ln w="10800">
            <a:solidFill>
              <a:srgbClr val="09B7B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3" name="CustomShape 4"/>
          <p:cNvSpPr/>
          <p:nvPr/>
        </p:nvSpPr>
        <p:spPr>
          <a:xfrm rot="21435600">
            <a:off x="-14040" y="275400"/>
            <a:ext cx="9175320" cy="529920"/>
          </a:xfrm>
          <a:custGeom>
            <a:avLst/>
            <a:gdLst/>
            <a:ahLst/>
            <a:cxnLst/>
            <a:rect l="l" t="t" r="r" b="b"/>
            <a:pathLst>
              <a:path w="5766" h="854">
                <a:moveTo>
                  <a:pt x="0" y="732"/>
                </a:moveTo>
                <a:cubicBezTo>
                  <a:pt x="273" y="647"/>
                  <a:pt x="951" y="214"/>
                  <a:pt x="1638" y="228"/>
                </a:cubicBezTo>
                <a:cubicBezTo>
                  <a:pt x="2325" y="242"/>
                  <a:pt x="3434" y="854"/>
                  <a:pt x="4122" y="816"/>
                </a:cubicBezTo>
                <a:cubicBezTo>
                  <a:pt x="4810" y="778"/>
                  <a:pt x="5424" y="170"/>
                  <a:pt x="5766" y="0"/>
                </a:cubicBezTo>
              </a:path>
            </a:pathLst>
          </a:custGeom>
          <a:noFill/>
          <a:ln w="9360">
            <a:solidFill>
              <a:srgbClr val="0F6FC6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4" name="PlaceHolder 5"/>
          <p:cNvSpPr>
            <a:spLocks noGrp="1"/>
          </p:cNvSpPr>
          <p:nvPr>
            <p:ph type="title"/>
          </p:nvPr>
        </p:nvSpPr>
        <p:spPr>
          <a:xfrm>
            <a:off x="457200" y="704160"/>
            <a:ext cx="8305560" cy="1142640"/>
          </a:xfrm>
          <a:prstGeom prst="rect">
            <a:avLst/>
          </a:prstGeom>
        </p:spPr>
        <p:txBody>
          <a:bodyPr lIns="0" rIns="0" bIns="0" anchor="b"/>
          <a:lstStyle/>
          <a:p>
            <a:pPr>
              <a:lnSpc>
                <a:spcPct val="100000"/>
              </a:lnSpc>
            </a:pPr>
            <a:r>
              <a:rPr lang="cs-CZ" sz="5000" b="0" strike="noStrike" spc="-1">
                <a:solidFill>
                  <a:srgbClr val="04617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Klepnutím lze upravit styl předlohy nadpisů.</a:t>
            </a:r>
            <a:endParaRPr lang="cs-CZ" sz="5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95" name="PlaceHolder 6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lIns="0" tIns="0" rIns="0" bIns="0" anchor="b"/>
          <a:lstStyle/>
          <a:p>
            <a:pPr>
              <a:lnSpc>
                <a:spcPct val="100000"/>
              </a:lnSpc>
            </a:pPr>
            <a:fld id="{5682D690-82B7-4472-B5DB-7B47B298EF82}" type="datetime">
              <a:rPr lang="cs-CZ" sz="1200" b="0" strike="noStrike" spc="-1">
                <a:solidFill>
                  <a:srgbClr val="035C75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pPr>
                <a:lnSpc>
                  <a:spcPct val="100000"/>
                </a:lnSpc>
              </a:pPr>
              <a:t>17.8.2018</a:t>
            </a:fld>
            <a:endParaRPr lang="cs-CZ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96" name="PlaceHolder 7"/>
          <p:cNvSpPr>
            <a:spLocks noGrp="1"/>
          </p:cNvSpPr>
          <p:nvPr>
            <p:ph type="ftr"/>
          </p:nvPr>
        </p:nvSpPr>
        <p:spPr>
          <a:xfrm>
            <a:off x="2666880" y="6356520"/>
            <a:ext cx="3352320" cy="364680"/>
          </a:xfrm>
          <a:prstGeom prst="rect">
            <a:avLst/>
          </a:prstGeom>
        </p:spPr>
        <p:txBody>
          <a:bodyPr lIns="0" tIns="0" rIns="0" bIns="0" anchor="b"/>
          <a:lstStyle/>
          <a:p>
            <a:endParaRPr lang="cs-CZ" sz="2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97" name="PlaceHolder 8"/>
          <p:cNvSpPr>
            <a:spLocks noGrp="1"/>
          </p:cNvSpPr>
          <p:nvPr>
            <p:ph type="sldNum"/>
          </p:nvPr>
        </p:nvSpPr>
        <p:spPr>
          <a:xfrm>
            <a:off x="7924680" y="6356520"/>
            <a:ext cx="761760" cy="36468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>
              <a:lnSpc>
                <a:spcPct val="100000"/>
              </a:lnSpc>
            </a:pPr>
            <a:fld id="{1F06CEB4-1AEF-43FA-9A59-64ED1542DA6F}" type="slidenum">
              <a:rPr lang="cs-CZ" sz="1200" b="0" strike="noStrike" spc="-1">
                <a:solidFill>
                  <a:srgbClr val="035C75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pPr algn="r">
                <a:lnSpc>
                  <a:spcPct val="100000"/>
                </a:lnSpc>
              </a:pPr>
              <a:t>‹#›</a:t>
            </a:fld>
            <a:endParaRPr lang="cs-CZ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98" name="PlaceHolder 9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Klikněte pro úpravu formátu textu osnovy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21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Druhá úroveň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Třetí úroveň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Čtvrtá úroveň osnovy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Pátá úroveň osnovy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Šestá úroveň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Sedmá úroveň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 cstate="print"/>
          <a:tile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CustomShape 1"/>
          <p:cNvSpPr/>
          <p:nvPr/>
        </p:nvSpPr>
        <p:spPr>
          <a:xfrm>
            <a:off x="-9360" y="-7200"/>
            <a:ext cx="9162720" cy="1041120"/>
          </a:xfrm>
          <a:custGeom>
            <a:avLst/>
            <a:gdLst/>
            <a:ahLst/>
            <a:cxnLst/>
            <a:rect l="l" t="t" r="r" b="b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/>
          </a:gra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6" name="CustomShape 2"/>
          <p:cNvSpPr/>
          <p:nvPr/>
        </p:nvSpPr>
        <p:spPr>
          <a:xfrm>
            <a:off x="4381560" y="-7200"/>
            <a:ext cx="4762080" cy="637920"/>
          </a:xfrm>
          <a:custGeom>
            <a:avLst/>
            <a:gdLst/>
            <a:ahLst/>
            <a:cxnLst/>
            <a:rect l="l" t="t" r="r" b="b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16200000"/>
          </a:gra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7" name="CustomShape 3"/>
          <p:cNvSpPr/>
          <p:nvPr/>
        </p:nvSpPr>
        <p:spPr>
          <a:xfrm rot="21435600">
            <a:off x="-18720" y="201960"/>
            <a:ext cx="9162720" cy="648720"/>
          </a:xfrm>
          <a:custGeom>
            <a:avLst/>
            <a:gdLst/>
            <a:ahLst/>
            <a:cxnLst/>
            <a:rect l="l" t="t" r="r" b="b"/>
            <a:pathLst>
              <a:path w="5772" h="1055">
                <a:moveTo>
                  <a:pt x="0" y="966"/>
                </a:moveTo>
                <a:cubicBezTo>
                  <a:pt x="282" y="738"/>
                  <a:pt x="923" y="275"/>
                  <a:pt x="1608" y="282"/>
                </a:cubicBezTo>
                <a:cubicBezTo>
                  <a:pt x="2293" y="289"/>
                  <a:pt x="3416" y="1055"/>
                  <a:pt x="4110" y="1008"/>
                </a:cubicBezTo>
                <a:cubicBezTo>
                  <a:pt x="4804" y="961"/>
                  <a:pt x="5426" y="210"/>
                  <a:pt x="5772" y="0"/>
                </a:cubicBezTo>
              </a:path>
            </a:pathLst>
          </a:custGeom>
          <a:noFill/>
          <a:ln w="10800">
            <a:solidFill>
              <a:srgbClr val="09B7B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8" name="CustomShape 4"/>
          <p:cNvSpPr/>
          <p:nvPr/>
        </p:nvSpPr>
        <p:spPr>
          <a:xfrm rot="21435600">
            <a:off x="-14040" y="275400"/>
            <a:ext cx="9175320" cy="529920"/>
          </a:xfrm>
          <a:custGeom>
            <a:avLst/>
            <a:gdLst/>
            <a:ahLst/>
            <a:cxnLst/>
            <a:rect l="l" t="t" r="r" b="b"/>
            <a:pathLst>
              <a:path w="5766" h="854">
                <a:moveTo>
                  <a:pt x="0" y="732"/>
                </a:moveTo>
                <a:cubicBezTo>
                  <a:pt x="273" y="647"/>
                  <a:pt x="951" y="214"/>
                  <a:pt x="1638" y="228"/>
                </a:cubicBezTo>
                <a:cubicBezTo>
                  <a:pt x="2325" y="242"/>
                  <a:pt x="3434" y="854"/>
                  <a:pt x="4122" y="816"/>
                </a:cubicBezTo>
                <a:cubicBezTo>
                  <a:pt x="4810" y="778"/>
                  <a:pt x="5424" y="170"/>
                  <a:pt x="5766" y="0"/>
                </a:cubicBezTo>
              </a:path>
            </a:pathLst>
          </a:custGeom>
          <a:noFill/>
          <a:ln w="9360">
            <a:solidFill>
              <a:srgbClr val="0F6FC6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9" name="PlaceHolder 5"/>
          <p:cNvSpPr>
            <a:spLocks noGrp="1"/>
          </p:cNvSpPr>
          <p:nvPr>
            <p:ph type="title"/>
          </p:nvPr>
        </p:nvSpPr>
        <p:spPr>
          <a:xfrm>
            <a:off x="457200" y="704160"/>
            <a:ext cx="8229240" cy="1142640"/>
          </a:xfrm>
          <a:prstGeom prst="rect">
            <a:avLst/>
          </a:prstGeom>
        </p:spPr>
        <p:txBody>
          <a:bodyPr lIns="0" tIns="45000" rIns="0" bIns="0" anchor="b"/>
          <a:lstStyle/>
          <a:p>
            <a:pPr>
              <a:lnSpc>
                <a:spcPct val="100000"/>
              </a:lnSpc>
            </a:pPr>
            <a:r>
              <a:rPr lang="cs-CZ" sz="5000" b="0" strike="noStrike" spc="-1">
                <a:solidFill>
                  <a:srgbClr val="04617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Klepnutím lze upravit styl předlohy nadpisů.</a:t>
            </a:r>
            <a:endParaRPr lang="cs-CZ" sz="5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40" name="PlaceHolder 6"/>
          <p:cNvSpPr>
            <a:spLocks noGrp="1"/>
          </p:cNvSpPr>
          <p:nvPr>
            <p:ph type="body"/>
          </p:nvPr>
        </p:nvSpPr>
        <p:spPr>
          <a:xfrm>
            <a:off x="457200" y="1920240"/>
            <a:ext cx="4038120" cy="4434480"/>
          </a:xfrm>
          <a:prstGeom prst="rect">
            <a:avLst/>
          </a:prstGeom>
        </p:spPr>
        <p:txBody>
          <a:bodyPr lIns="90000" tIns="45000" rIns="90000" bIns="45000"/>
          <a:lstStyle/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Klepnutím lze upravit styly předlohy textu.</a:t>
            </a:r>
          </a:p>
          <a:p>
            <a:pPr marL="640080" lvl="1" indent="-246600">
              <a:lnSpc>
                <a:spcPct val="100000"/>
              </a:lnSpc>
              <a:buClr>
                <a:srgbClr val="0F6FC6"/>
              </a:buClr>
              <a:buSzPct val="85000"/>
              <a:buFont typeface="Wingdings 2" charset="2"/>
              <a:buChar char=""/>
            </a:pPr>
            <a:r>
              <a:rPr lang="cs-CZ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Druhá úroveň</a:t>
            </a:r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914400" lvl="2" indent="-246600">
              <a:lnSpc>
                <a:spcPct val="100000"/>
              </a:lnSpc>
              <a:buClr>
                <a:srgbClr val="009DD9"/>
              </a:buClr>
              <a:buSzPct val="70000"/>
              <a:buFont typeface="Wingdings 2" charset="2"/>
              <a:buChar char=""/>
            </a:pPr>
            <a:r>
              <a:rPr lang="cs-CZ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Třetí úroveň</a:t>
            </a:r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1188720" lvl="3" indent="-209880">
              <a:lnSpc>
                <a:spcPct val="100000"/>
              </a:lnSpc>
              <a:buClr>
                <a:srgbClr val="0BD0D9"/>
              </a:buClr>
              <a:buSzPct val="65000"/>
              <a:buFont typeface="Wingdings 2" charset="2"/>
              <a:buChar char=""/>
            </a:pPr>
            <a:r>
              <a:rPr lang="cs-CZ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Čtvrtá úroveň</a:t>
            </a:r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1463040" lvl="4" indent="-209880">
              <a:lnSpc>
                <a:spcPct val="100000"/>
              </a:lnSpc>
              <a:buClr>
                <a:srgbClr val="10CF9B"/>
              </a:buClr>
              <a:buSzPct val="65000"/>
              <a:buFont typeface="Wingdings 2" charset="2"/>
              <a:buChar char=""/>
            </a:pPr>
            <a:r>
              <a:rPr lang="cs-CZ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Pátá úroveň</a:t>
            </a:r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41" name="PlaceHolder 7"/>
          <p:cNvSpPr>
            <a:spLocks noGrp="1"/>
          </p:cNvSpPr>
          <p:nvPr>
            <p:ph type="body"/>
          </p:nvPr>
        </p:nvSpPr>
        <p:spPr>
          <a:xfrm>
            <a:off x="4648320" y="1920240"/>
            <a:ext cx="4038120" cy="4434480"/>
          </a:xfrm>
          <a:prstGeom prst="rect">
            <a:avLst/>
          </a:prstGeom>
        </p:spPr>
        <p:txBody>
          <a:bodyPr lIns="90000" tIns="45000" rIns="90000" bIns="45000"/>
          <a:lstStyle/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Klepnutím lze upravit styly předlohy textu.</a:t>
            </a:r>
          </a:p>
          <a:p>
            <a:pPr marL="640080" lvl="1" indent="-246600">
              <a:lnSpc>
                <a:spcPct val="100000"/>
              </a:lnSpc>
              <a:buClr>
                <a:srgbClr val="0F6FC6"/>
              </a:buClr>
              <a:buSzPct val="85000"/>
              <a:buFont typeface="Wingdings 2" charset="2"/>
              <a:buChar char=""/>
            </a:pPr>
            <a:r>
              <a:rPr lang="cs-CZ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Druhá úroveň</a:t>
            </a:r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914400" lvl="2" indent="-246600">
              <a:lnSpc>
                <a:spcPct val="100000"/>
              </a:lnSpc>
              <a:buClr>
                <a:srgbClr val="009DD9"/>
              </a:buClr>
              <a:buSzPct val="70000"/>
              <a:buFont typeface="Wingdings 2" charset="2"/>
              <a:buChar char=""/>
            </a:pPr>
            <a:r>
              <a:rPr lang="cs-CZ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Třetí úroveň</a:t>
            </a:r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1188720" lvl="3" indent="-209880">
              <a:lnSpc>
                <a:spcPct val="100000"/>
              </a:lnSpc>
              <a:buClr>
                <a:srgbClr val="0BD0D9"/>
              </a:buClr>
              <a:buSzPct val="65000"/>
              <a:buFont typeface="Wingdings 2" charset="2"/>
              <a:buChar char=""/>
            </a:pPr>
            <a:r>
              <a:rPr lang="cs-CZ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Čtvrtá úroveň</a:t>
            </a:r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1463040" lvl="4" indent="-209880">
              <a:lnSpc>
                <a:spcPct val="100000"/>
              </a:lnSpc>
              <a:buClr>
                <a:srgbClr val="10CF9B"/>
              </a:buClr>
              <a:buSzPct val="65000"/>
              <a:buFont typeface="Wingdings 2" charset="2"/>
              <a:buChar char=""/>
            </a:pPr>
            <a:r>
              <a:rPr lang="cs-CZ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Pátá úroveň</a:t>
            </a:r>
            <a:endParaRPr lang="cs-CZ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42" name="PlaceHolder 8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lIns="0" tIns="0" rIns="0" bIns="0" anchor="b"/>
          <a:lstStyle/>
          <a:p>
            <a:pPr>
              <a:lnSpc>
                <a:spcPct val="100000"/>
              </a:lnSpc>
            </a:pPr>
            <a:fld id="{84C5D502-BAD6-402E-8FA8-766FFB9D0080}" type="datetime">
              <a:rPr lang="cs-CZ" sz="1200" b="0" strike="noStrike" spc="-1">
                <a:solidFill>
                  <a:srgbClr val="035C75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pPr>
                <a:lnSpc>
                  <a:spcPct val="100000"/>
                </a:lnSpc>
              </a:pPr>
              <a:t>17.8.2018</a:t>
            </a:fld>
            <a:endParaRPr lang="cs-CZ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43" name="PlaceHolder 9"/>
          <p:cNvSpPr>
            <a:spLocks noGrp="1"/>
          </p:cNvSpPr>
          <p:nvPr>
            <p:ph type="ftr"/>
          </p:nvPr>
        </p:nvSpPr>
        <p:spPr>
          <a:xfrm>
            <a:off x="2666880" y="6356520"/>
            <a:ext cx="3352320" cy="364680"/>
          </a:xfrm>
          <a:prstGeom prst="rect">
            <a:avLst/>
          </a:prstGeom>
        </p:spPr>
        <p:txBody>
          <a:bodyPr lIns="0" tIns="0" rIns="0" bIns="0" anchor="b"/>
          <a:lstStyle/>
          <a:p>
            <a:endParaRPr lang="cs-CZ" sz="2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44" name="PlaceHolder 10"/>
          <p:cNvSpPr>
            <a:spLocks noGrp="1"/>
          </p:cNvSpPr>
          <p:nvPr>
            <p:ph type="sldNum"/>
          </p:nvPr>
        </p:nvSpPr>
        <p:spPr>
          <a:xfrm>
            <a:off x="7924680" y="6356520"/>
            <a:ext cx="761760" cy="36468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>
              <a:lnSpc>
                <a:spcPct val="100000"/>
              </a:lnSpc>
            </a:pPr>
            <a:fld id="{4185C532-13BA-4495-88E7-ED5F5B193499}" type="slidenum">
              <a:rPr lang="cs-CZ" sz="1200" b="0" strike="noStrike" spc="-1">
                <a:solidFill>
                  <a:srgbClr val="035C75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pPr algn="r">
                <a:lnSpc>
                  <a:spcPct val="100000"/>
                </a:lnSpc>
              </a:pPr>
              <a:t>‹#›</a:t>
            </a:fld>
            <a:endParaRPr lang="cs-CZ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5" cstate="print"/>
          <a:tile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CustomShape 1"/>
          <p:cNvSpPr/>
          <p:nvPr/>
        </p:nvSpPr>
        <p:spPr>
          <a:xfrm>
            <a:off x="-9360" y="-7200"/>
            <a:ext cx="9162720" cy="1041120"/>
          </a:xfrm>
          <a:custGeom>
            <a:avLst/>
            <a:gdLst/>
            <a:ahLst/>
            <a:cxnLst/>
            <a:rect l="l" t="t" r="r" b="b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/>
          </a:gra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82" name="CustomShape 2"/>
          <p:cNvSpPr/>
          <p:nvPr/>
        </p:nvSpPr>
        <p:spPr>
          <a:xfrm>
            <a:off x="4381560" y="-7200"/>
            <a:ext cx="4762080" cy="637920"/>
          </a:xfrm>
          <a:custGeom>
            <a:avLst/>
            <a:gdLst/>
            <a:ahLst/>
            <a:cxnLst/>
            <a:rect l="l" t="t" r="r" b="b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16200000"/>
          </a:gra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83" name="CustomShape 3"/>
          <p:cNvSpPr/>
          <p:nvPr/>
        </p:nvSpPr>
        <p:spPr>
          <a:xfrm rot="21435600">
            <a:off x="-18720" y="201960"/>
            <a:ext cx="9162720" cy="648720"/>
          </a:xfrm>
          <a:custGeom>
            <a:avLst/>
            <a:gdLst/>
            <a:ahLst/>
            <a:cxnLst/>
            <a:rect l="l" t="t" r="r" b="b"/>
            <a:pathLst>
              <a:path w="5772" h="1055">
                <a:moveTo>
                  <a:pt x="0" y="966"/>
                </a:moveTo>
                <a:cubicBezTo>
                  <a:pt x="282" y="738"/>
                  <a:pt x="923" y="275"/>
                  <a:pt x="1608" y="282"/>
                </a:cubicBezTo>
                <a:cubicBezTo>
                  <a:pt x="2293" y="289"/>
                  <a:pt x="3416" y="1055"/>
                  <a:pt x="4110" y="1008"/>
                </a:cubicBezTo>
                <a:cubicBezTo>
                  <a:pt x="4804" y="961"/>
                  <a:pt x="5426" y="210"/>
                  <a:pt x="5772" y="0"/>
                </a:cubicBezTo>
              </a:path>
            </a:pathLst>
          </a:custGeom>
          <a:noFill/>
          <a:ln w="10800">
            <a:solidFill>
              <a:srgbClr val="09B7B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84" name="CustomShape 4"/>
          <p:cNvSpPr/>
          <p:nvPr/>
        </p:nvSpPr>
        <p:spPr>
          <a:xfrm rot="21435600">
            <a:off x="-14040" y="275400"/>
            <a:ext cx="9175320" cy="529920"/>
          </a:xfrm>
          <a:custGeom>
            <a:avLst/>
            <a:gdLst/>
            <a:ahLst/>
            <a:cxnLst/>
            <a:rect l="l" t="t" r="r" b="b"/>
            <a:pathLst>
              <a:path w="5766" h="854">
                <a:moveTo>
                  <a:pt x="0" y="732"/>
                </a:moveTo>
                <a:cubicBezTo>
                  <a:pt x="273" y="647"/>
                  <a:pt x="951" y="214"/>
                  <a:pt x="1638" y="228"/>
                </a:cubicBezTo>
                <a:cubicBezTo>
                  <a:pt x="2325" y="242"/>
                  <a:pt x="3434" y="854"/>
                  <a:pt x="4122" y="816"/>
                </a:cubicBezTo>
                <a:cubicBezTo>
                  <a:pt x="4810" y="778"/>
                  <a:pt x="5424" y="170"/>
                  <a:pt x="5766" y="0"/>
                </a:cubicBezTo>
              </a:path>
            </a:pathLst>
          </a:custGeom>
          <a:noFill/>
          <a:ln w="9360">
            <a:solidFill>
              <a:srgbClr val="0F6FC6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85" name="PlaceHolder 5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lIns="0" tIns="0" rIns="0" bIns="0" anchor="b"/>
          <a:lstStyle/>
          <a:p>
            <a:pPr>
              <a:lnSpc>
                <a:spcPct val="100000"/>
              </a:lnSpc>
            </a:pPr>
            <a:fld id="{C3B93548-6842-416A-970D-FA7BA91C3A8F}" type="datetime">
              <a:rPr lang="cs-CZ" sz="1200" b="0" strike="noStrike" spc="-1">
                <a:solidFill>
                  <a:srgbClr val="035C75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pPr>
                <a:lnSpc>
                  <a:spcPct val="100000"/>
                </a:lnSpc>
              </a:pPr>
              <a:t>17.8.2018</a:t>
            </a:fld>
            <a:endParaRPr lang="cs-CZ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86" name="PlaceHolder 6"/>
          <p:cNvSpPr>
            <a:spLocks noGrp="1"/>
          </p:cNvSpPr>
          <p:nvPr>
            <p:ph type="ftr"/>
          </p:nvPr>
        </p:nvSpPr>
        <p:spPr>
          <a:xfrm>
            <a:off x="2666880" y="6356520"/>
            <a:ext cx="3352320" cy="364680"/>
          </a:xfrm>
          <a:prstGeom prst="rect">
            <a:avLst/>
          </a:prstGeom>
        </p:spPr>
        <p:txBody>
          <a:bodyPr lIns="0" tIns="0" rIns="0" bIns="0" anchor="b"/>
          <a:lstStyle/>
          <a:p>
            <a:endParaRPr lang="cs-CZ" sz="2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87" name="PlaceHolder 7"/>
          <p:cNvSpPr>
            <a:spLocks noGrp="1"/>
          </p:cNvSpPr>
          <p:nvPr>
            <p:ph type="sldNum"/>
          </p:nvPr>
        </p:nvSpPr>
        <p:spPr>
          <a:xfrm>
            <a:off x="7924680" y="6356520"/>
            <a:ext cx="761760" cy="36468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>
              <a:lnSpc>
                <a:spcPct val="100000"/>
              </a:lnSpc>
            </a:pPr>
            <a:fld id="{843D1034-3AC4-40C4-BE94-FA11B573F448}" type="slidenum">
              <a:rPr lang="cs-CZ" sz="1200" b="0" strike="noStrike" spc="-1">
                <a:solidFill>
                  <a:srgbClr val="035C75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pPr algn="r">
                <a:lnSpc>
                  <a:spcPct val="100000"/>
                </a:lnSpc>
              </a:pPr>
              <a:t>‹#›</a:t>
            </a:fld>
            <a:endParaRPr lang="cs-CZ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88" name="PlaceHolder 8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cs-CZ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Klikněte pro úpravu formátu textu nadpisu</a:t>
            </a:r>
          </a:p>
        </p:txBody>
      </p:sp>
      <p:sp>
        <p:nvSpPr>
          <p:cNvPr id="189" name="PlaceHolder 9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Klikněte pro úpravu formátu textu osnovy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21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Druhá úroveň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Třetí úroveň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Čtvrtá úroveň osnovy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Pátá úroveň osnovy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Šestá úroveň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Sedmá úroveň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  <p:sldLayoutId id="2147483713" r:id="rId13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sfcr.cz/documents/21802/798871/Pokyny+pro+evidenci+rozsahu+a+typu+podpory+jednotliv&#253;m+podpo&#345;en&#253;m+osob&#225;m/47844036-98d0-4c08-befa-ba98b55480bb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9.xml"/><Relationship Id="rId4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9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7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9.xml"/><Relationship Id="rId4" Type="http://schemas.openxmlformats.org/officeDocument/2006/relationships/image" Target="../media/image8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9.xml"/><Relationship Id="rId4" Type="http://schemas.openxmlformats.org/officeDocument/2006/relationships/image" Target="../media/image6.pn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9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9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hyperlink" Target="http://strukturalni-fondy.cz/cs/jak-na-projekt/Elektronicka-zadost/Edukacni-videa" TargetMode="Externa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3.xml"/><Relationship Id="rId4" Type="http://schemas.openxmlformats.org/officeDocument/2006/relationships/hyperlink" Target="https://www.esfcr.cz/formulare-a-pokyny-potrebne-v-ramci-pripravy-zadosti-o-podporu-opz/-/dokument/797956" TargetMode="Externa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49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61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61.xml"/><Relationship Id="rId4" Type="http://schemas.openxmlformats.org/officeDocument/2006/relationships/image" Target="../media/image16.png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3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3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9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sfcr.cz/file/9003/" TargetMode="Externa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3.xml"/><Relationship Id="rId5" Type="http://schemas.openxmlformats.org/officeDocument/2006/relationships/hyperlink" Target="http://www.mezihrady.cz/mas/opz/vyzvy/1-vyzva-socialni-sluzby/" TargetMode="External"/><Relationship Id="rId4" Type="http://schemas.openxmlformats.org/officeDocument/2006/relationships/hyperlink" Target="https://www.esfcr.cz/formulare-a-pokyny-potrebne-v-ramci-pripravy-zadosti-o-podporu-opz/-/dokument/797956" TargetMode="Externa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hyperlink" Target="mailto:jana.kotouckova@lipaprovenkov.cz" TargetMode="Externa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9.xml"/><Relationship Id="rId6" Type="http://schemas.openxmlformats.org/officeDocument/2006/relationships/image" Target="../media/image17.png"/><Relationship Id="rId5" Type="http://schemas.openxmlformats.org/officeDocument/2006/relationships/image" Target="../media/image3.jpe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9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TextShape 1"/>
          <p:cNvSpPr txBox="1"/>
          <p:nvPr/>
        </p:nvSpPr>
        <p:spPr>
          <a:xfrm>
            <a:off x="755640" y="2565000"/>
            <a:ext cx="7851240" cy="1828440"/>
          </a:xfrm>
          <a:prstGeom prst="rect">
            <a:avLst/>
          </a:prstGeom>
          <a:noFill/>
          <a:ln>
            <a:noFill/>
          </a:ln>
        </p:spPr>
        <p:txBody>
          <a:bodyPr lIns="0" tIns="0" rIns="18360" bIns="0" anchor="b"/>
          <a:lstStyle/>
          <a:p>
            <a:pPr algn="ctr">
              <a:lnSpc>
                <a:spcPct val="100000"/>
              </a:lnSpc>
            </a:pPr>
            <a:r>
              <a:rPr lang="cs-CZ" sz="4800" b="1" strike="noStrike" spc="-1" dirty="0">
                <a:solidFill>
                  <a:srgbClr val="0B5394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Výzva MAS </a:t>
            </a:r>
            <a:r>
              <a:rPr lang="cs-CZ" sz="4800" b="1" spc="-1" dirty="0" smtClean="0">
                <a:solidFill>
                  <a:srgbClr val="0B5394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Mezi Hrady </a:t>
            </a:r>
            <a:r>
              <a:rPr lang="cs-CZ" sz="4800" b="1" strike="noStrike" spc="-1" dirty="0" smtClean="0">
                <a:solidFill>
                  <a:srgbClr val="0B5394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OPZ Sociální služby </a:t>
            </a:r>
          </a:p>
          <a:p>
            <a:pPr algn="ctr">
              <a:lnSpc>
                <a:spcPct val="100000"/>
              </a:lnSpc>
            </a:pPr>
            <a:r>
              <a:rPr lang="cs-CZ" sz="4800" b="1" spc="-1" dirty="0" smtClean="0">
                <a:solidFill>
                  <a:srgbClr val="0B5394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20.8.2018 </a:t>
            </a:r>
            <a:r>
              <a:rPr lang="cs-CZ" sz="4800" b="1" spc="-1" dirty="0" err="1" smtClean="0">
                <a:solidFill>
                  <a:srgbClr val="0B5394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Svárov</a:t>
            </a:r>
            <a:endParaRPr lang="cs-CZ" sz="1800" b="0" strike="noStrike" spc="-1" dirty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227" name="TextShape 2"/>
          <p:cNvSpPr txBox="1"/>
          <p:nvPr/>
        </p:nvSpPr>
        <p:spPr>
          <a:xfrm>
            <a:off x="611640" y="3933000"/>
            <a:ext cx="7854480" cy="1752120"/>
          </a:xfrm>
          <a:prstGeom prst="rect">
            <a:avLst/>
          </a:prstGeom>
          <a:noFill/>
          <a:ln>
            <a:noFill/>
          </a:ln>
        </p:spPr>
        <p:txBody>
          <a:bodyPr lIns="0" tIns="45000" rIns="18360" bIns="45000"/>
          <a:lstStyle/>
          <a:p>
            <a:pPr>
              <a:lnSpc>
                <a:spcPct val="100000"/>
              </a:lnSpc>
            </a:pPr>
            <a:endParaRPr lang="cs-CZ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cs-CZ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s-CZ" sz="26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Seminář </a:t>
            </a:r>
            <a:r>
              <a:rPr lang="cs-CZ" sz="26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pro </a:t>
            </a:r>
            <a:r>
              <a:rPr lang="cs-CZ" sz="26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žadatele</a:t>
            </a:r>
            <a:endParaRPr lang="cs-CZ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228" name="Obrázek 3"/>
          <p:cNvPicPr/>
          <p:nvPr/>
        </p:nvPicPr>
        <p:blipFill>
          <a:blip r:embed="rId3" cstate="print">
            <a:lum contrast="8000"/>
          </a:blip>
          <a:stretch/>
        </p:blipFill>
        <p:spPr>
          <a:xfrm>
            <a:off x="755640" y="836640"/>
            <a:ext cx="3312304" cy="792160"/>
          </a:xfrm>
          <a:prstGeom prst="rect">
            <a:avLst/>
          </a:prstGeom>
          <a:ln>
            <a:noFill/>
          </a:ln>
        </p:spPr>
      </p:pic>
      <p:pic>
        <p:nvPicPr>
          <p:cNvPr id="229" name="Obrázek 7"/>
          <p:cNvPicPr/>
          <p:nvPr/>
        </p:nvPicPr>
        <p:blipFill>
          <a:blip r:embed="rId4" cstate="print"/>
          <a:stretch/>
        </p:blipFill>
        <p:spPr>
          <a:xfrm>
            <a:off x="1403648" y="5517232"/>
            <a:ext cx="6552728" cy="1151768"/>
          </a:xfrm>
          <a:prstGeom prst="rect">
            <a:avLst/>
          </a:prstGeom>
          <a:ln>
            <a:noFill/>
          </a:ln>
        </p:spPr>
      </p:pic>
      <p:pic>
        <p:nvPicPr>
          <p:cNvPr id="7" name="Obrázek 6" descr="Logo_non_circle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156176" y="476672"/>
            <a:ext cx="1728192" cy="10144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TextShape 1"/>
          <p:cNvSpPr txBox="1"/>
          <p:nvPr/>
        </p:nvSpPr>
        <p:spPr>
          <a:xfrm>
            <a:off x="395640" y="54864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lIns="0" tIns="45000" rIns="0" bIns="0" anchor="b"/>
          <a:lstStyle/>
          <a:p>
            <a:pPr>
              <a:lnSpc>
                <a:spcPct val="100000"/>
              </a:lnSpc>
            </a:pPr>
            <a:r>
              <a:rPr lang="cs-CZ" sz="5000" b="0" strike="noStrike" spc="-1" dirty="0">
                <a:solidFill>
                  <a:srgbClr val="04617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Podporované aktivity</a:t>
            </a: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254" name="TextShape 2"/>
          <p:cNvSpPr txBox="1"/>
          <p:nvPr/>
        </p:nvSpPr>
        <p:spPr>
          <a:xfrm>
            <a:off x="457200" y="1700808"/>
            <a:ext cx="8229240" cy="50405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514440" indent="-514080">
              <a:lnSpc>
                <a:spcPct val="100000"/>
              </a:lnSpc>
              <a:buClr>
                <a:srgbClr val="0BD0D9"/>
              </a:buClr>
              <a:buSzPct val="95000"/>
            </a:pPr>
            <a:r>
              <a:rPr lang="cs-CZ" sz="2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Podpora poskytování vybraných sociálních služeb v souladu se zákonem č. 108/2006</a:t>
            </a:r>
            <a:r>
              <a:rPr lang="cs-CZ" sz="2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.</a:t>
            </a:r>
            <a:endParaRPr lang="cs-CZ" sz="24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514440" indent="-514080">
              <a:lnSpc>
                <a:spcPct val="100000"/>
              </a:lnSpc>
              <a:buClr>
                <a:srgbClr val="0BD0D9"/>
              </a:buClr>
              <a:buSzPct val="95000"/>
              <a:buFont typeface="Calibri"/>
              <a:buAutoNum type="arabicPeriod"/>
            </a:pPr>
            <a:r>
              <a:rPr lang="cs-CZ" sz="240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 pitchFamily="18" charset="0"/>
              </a:rPr>
              <a:t>Odborné sociální poradenství § 37</a:t>
            </a:r>
            <a:endParaRPr lang="cs-CZ" sz="24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 pitchFamily="18" charset="0"/>
            </a:endParaRPr>
          </a:p>
          <a:p>
            <a:pPr marL="514440" indent="-514080">
              <a:lnSpc>
                <a:spcPct val="100000"/>
              </a:lnSpc>
              <a:buClr>
                <a:srgbClr val="0BD0D9"/>
              </a:buClr>
              <a:buSzPct val="95000"/>
              <a:buFont typeface="Calibri"/>
              <a:buAutoNum type="arabicPeriod"/>
            </a:pPr>
            <a:r>
              <a:rPr lang="cs-CZ" sz="240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 pitchFamily="18" charset="0"/>
              </a:rPr>
              <a:t>Terénní </a:t>
            </a:r>
            <a:r>
              <a:rPr lang="cs-CZ" sz="2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 pitchFamily="18" charset="0"/>
              </a:rPr>
              <a:t>programy § 69</a:t>
            </a:r>
            <a:endParaRPr lang="cs-CZ" sz="24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 pitchFamily="18" charset="0"/>
            </a:endParaRPr>
          </a:p>
          <a:p>
            <a:pPr marL="514440" indent="-514080">
              <a:lnSpc>
                <a:spcPct val="100000"/>
              </a:lnSpc>
              <a:buClr>
                <a:srgbClr val="0BD0D9"/>
              </a:buClr>
              <a:buSzPct val="95000"/>
              <a:buFont typeface="Calibri"/>
              <a:buAutoNum type="arabicPeriod"/>
            </a:pPr>
            <a:r>
              <a:rPr lang="cs-CZ" sz="240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 pitchFamily="18" charset="0"/>
              </a:rPr>
              <a:t>Sociálně aktivizační služby pro rodiny </a:t>
            </a:r>
            <a:r>
              <a:rPr lang="cs-CZ" sz="2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 pitchFamily="18" charset="0"/>
              </a:rPr>
              <a:t>s dětmi § 65</a:t>
            </a:r>
            <a:endParaRPr lang="cs-CZ" sz="24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 pitchFamily="18" charset="0"/>
            </a:endParaRPr>
          </a:p>
          <a:p>
            <a:pPr marL="514440" indent="-514080">
              <a:lnSpc>
                <a:spcPct val="100000"/>
              </a:lnSpc>
              <a:buClr>
                <a:srgbClr val="0BD0D9"/>
              </a:buClr>
              <a:buSzPct val="95000"/>
              <a:buFont typeface="Calibri"/>
              <a:buAutoNum type="arabicPeriod"/>
            </a:pPr>
            <a:r>
              <a:rPr lang="cs-CZ" sz="2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 pitchFamily="18" charset="0"/>
              </a:rPr>
              <a:t>Raná péče § 54</a:t>
            </a:r>
            <a:endParaRPr lang="cs-CZ" sz="24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 pitchFamily="18" charset="0"/>
            </a:endParaRPr>
          </a:p>
          <a:p>
            <a:pPr marL="514440" indent="-514080">
              <a:lnSpc>
                <a:spcPct val="100000"/>
              </a:lnSpc>
              <a:buClr>
                <a:srgbClr val="0BD0D9"/>
              </a:buClr>
              <a:buSzPct val="95000"/>
              <a:buFont typeface="Calibri"/>
              <a:buAutoNum type="arabicPeriod"/>
            </a:pPr>
            <a:r>
              <a:rPr lang="cs-CZ" sz="2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 pitchFamily="18" charset="0"/>
              </a:rPr>
              <a:t>Kontaktní centra § 59</a:t>
            </a:r>
            <a:endParaRPr lang="cs-CZ" sz="24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 pitchFamily="18" charset="0"/>
            </a:endParaRPr>
          </a:p>
          <a:p>
            <a:pPr marL="514440" indent="-514080">
              <a:lnSpc>
                <a:spcPct val="100000"/>
              </a:lnSpc>
              <a:buClr>
                <a:srgbClr val="0BD0D9"/>
              </a:buClr>
              <a:buSzPct val="95000"/>
              <a:buFont typeface="Calibri"/>
              <a:buAutoNum type="arabicPeriod"/>
            </a:pPr>
            <a:r>
              <a:rPr lang="cs-CZ" sz="240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 pitchFamily="18" charset="0"/>
              </a:rPr>
              <a:t>Nízkoprahová</a:t>
            </a:r>
            <a:r>
              <a:rPr lang="cs-CZ" sz="240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 pitchFamily="18" charset="0"/>
              </a:rPr>
              <a:t> zařízení pro děti a </a:t>
            </a:r>
            <a:r>
              <a:rPr lang="cs-CZ" sz="2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 pitchFamily="18" charset="0"/>
              </a:rPr>
              <a:t>mládež</a:t>
            </a:r>
            <a:r>
              <a:rPr lang="cs-CZ" sz="2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 pitchFamily="18" charset="0"/>
              </a:rPr>
              <a:t>§ 62</a:t>
            </a:r>
            <a:endParaRPr lang="cs-CZ" sz="24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 pitchFamily="18" charset="0"/>
            </a:endParaRPr>
          </a:p>
          <a:p>
            <a:pPr marL="514440" indent="-514080">
              <a:lnSpc>
                <a:spcPct val="100000"/>
              </a:lnSpc>
              <a:buClr>
                <a:srgbClr val="0BD0D9"/>
              </a:buClr>
              <a:buSzPct val="95000"/>
              <a:buFont typeface="Calibri"/>
              <a:buAutoNum type="arabicPeriod"/>
            </a:pPr>
            <a:r>
              <a:rPr lang="cs-CZ" sz="2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 pitchFamily="18" charset="0"/>
              </a:rPr>
              <a:t>Sociální rehabilitace § 70</a:t>
            </a:r>
            <a:endParaRPr lang="cs-CZ" sz="24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 pitchFamily="18" charset="0"/>
            </a:endParaRPr>
          </a:p>
          <a:p>
            <a:pPr marL="514440" indent="-514080">
              <a:lnSpc>
                <a:spcPct val="100000"/>
              </a:lnSpc>
              <a:buClr>
                <a:srgbClr val="0BD0D9"/>
              </a:buClr>
              <a:buSzPct val="95000"/>
              <a:buFont typeface="Calibri"/>
              <a:buAutoNum type="arabicPeriod"/>
            </a:pPr>
            <a:r>
              <a:rPr lang="en-US" sz="2400" dirty="0" err="1" smtClean="0">
                <a:latin typeface="Constantia" pitchFamily="18" charset="0"/>
              </a:rPr>
              <a:t>Sociálně</a:t>
            </a:r>
            <a:r>
              <a:rPr lang="en-US" sz="2400" dirty="0" smtClean="0">
                <a:latin typeface="Constantia" pitchFamily="18" charset="0"/>
              </a:rPr>
              <a:t> </a:t>
            </a:r>
            <a:r>
              <a:rPr lang="en-US" sz="2400" dirty="0" err="1" smtClean="0">
                <a:latin typeface="Constantia" pitchFamily="18" charset="0"/>
              </a:rPr>
              <a:t>terapeutické</a:t>
            </a:r>
            <a:r>
              <a:rPr lang="en-US" sz="2400" dirty="0" smtClean="0">
                <a:latin typeface="Constantia" pitchFamily="18" charset="0"/>
              </a:rPr>
              <a:t> </a:t>
            </a:r>
            <a:r>
              <a:rPr lang="en-US" sz="2400" dirty="0" err="1" smtClean="0">
                <a:latin typeface="Constantia" pitchFamily="18" charset="0"/>
              </a:rPr>
              <a:t>dílny</a:t>
            </a:r>
            <a:r>
              <a:rPr lang="en-US" sz="2400" dirty="0" smtClean="0">
                <a:latin typeface="Constantia" pitchFamily="18" charset="0"/>
              </a:rPr>
              <a:t> - § 67 </a:t>
            </a:r>
            <a:endParaRPr lang="cs-CZ" sz="2400" dirty="0" smtClean="0">
              <a:latin typeface="Constantia" pitchFamily="18" charset="0"/>
            </a:endParaRPr>
          </a:p>
          <a:p>
            <a:pPr marL="514440" indent="-514080">
              <a:lnSpc>
                <a:spcPct val="100000"/>
              </a:lnSpc>
              <a:buClr>
                <a:srgbClr val="0BD0D9"/>
              </a:buClr>
              <a:buSzPct val="95000"/>
              <a:buFont typeface="Calibri"/>
              <a:buAutoNum type="arabicPeriod"/>
            </a:pPr>
            <a:r>
              <a:rPr lang="en-US" sz="2400" dirty="0" err="1" smtClean="0">
                <a:latin typeface="Constantia" pitchFamily="18" charset="0"/>
              </a:rPr>
              <a:t>Služby</a:t>
            </a:r>
            <a:r>
              <a:rPr lang="en-US" sz="2400" dirty="0" smtClean="0">
                <a:latin typeface="Constantia" pitchFamily="18" charset="0"/>
              </a:rPr>
              <a:t> </a:t>
            </a:r>
            <a:r>
              <a:rPr lang="en-US" sz="2400" dirty="0" err="1" smtClean="0">
                <a:latin typeface="Constantia" pitchFamily="18" charset="0"/>
              </a:rPr>
              <a:t>následné</a:t>
            </a:r>
            <a:r>
              <a:rPr lang="en-US" sz="2400" dirty="0" smtClean="0">
                <a:latin typeface="Constantia" pitchFamily="18" charset="0"/>
              </a:rPr>
              <a:t> </a:t>
            </a:r>
            <a:r>
              <a:rPr lang="en-US" sz="2400" dirty="0" err="1" smtClean="0">
                <a:latin typeface="Constantia" pitchFamily="18" charset="0"/>
              </a:rPr>
              <a:t>péče</a:t>
            </a:r>
            <a:r>
              <a:rPr lang="en-US" sz="2400" dirty="0" smtClean="0">
                <a:latin typeface="Constantia" pitchFamily="18" charset="0"/>
              </a:rPr>
              <a:t> - § 64 </a:t>
            </a:r>
            <a:endParaRPr lang="cs-CZ" sz="2400" dirty="0" smtClean="0">
              <a:latin typeface="Constantia" pitchFamily="18" charset="0"/>
            </a:endParaRPr>
          </a:p>
          <a:p>
            <a:pPr marL="514440" indent="-514080">
              <a:lnSpc>
                <a:spcPct val="100000"/>
              </a:lnSpc>
              <a:buClr>
                <a:srgbClr val="0BD0D9"/>
              </a:buClr>
              <a:buSzPct val="95000"/>
              <a:buFont typeface="Calibri"/>
              <a:buAutoNum type="arabicPeriod"/>
            </a:pPr>
            <a:r>
              <a:rPr lang="en-US" sz="2400" dirty="0" err="1" smtClean="0">
                <a:latin typeface="Constantia" pitchFamily="18" charset="0"/>
              </a:rPr>
              <a:t>Osobní</a:t>
            </a:r>
            <a:r>
              <a:rPr lang="en-US" sz="2400" dirty="0" smtClean="0">
                <a:latin typeface="Constantia" pitchFamily="18" charset="0"/>
              </a:rPr>
              <a:t> </a:t>
            </a:r>
            <a:r>
              <a:rPr lang="en-US" sz="2400" dirty="0" err="1" smtClean="0">
                <a:latin typeface="Constantia" pitchFamily="18" charset="0"/>
              </a:rPr>
              <a:t>asistence</a:t>
            </a:r>
            <a:r>
              <a:rPr lang="en-US" sz="2400" dirty="0" smtClean="0">
                <a:latin typeface="Constantia" pitchFamily="18" charset="0"/>
              </a:rPr>
              <a:t> - § 39 </a:t>
            </a:r>
            <a:endParaRPr lang="cs-CZ" sz="2400" dirty="0" smtClean="0">
              <a:latin typeface="Constantia" pitchFamily="18" charset="0"/>
            </a:endParaRPr>
          </a:p>
          <a:p>
            <a:pPr marL="514440" indent="-514080">
              <a:lnSpc>
                <a:spcPct val="100000"/>
              </a:lnSpc>
              <a:buClr>
                <a:srgbClr val="0BD0D9"/>
              </a:buClr>
              <a:buSzPct val="95000"/>
              <a:buFont typeface="Calibri"/>
              <a:buAutoNum type="arabicPeriod"/>
            </a:pPr>
            <a:r>
              <a:rPr lang="en-US" sz="2400" dirty="0" err="1" smtClean="0">
                <a:latin typeface="Constantia" pitchFamily="18" charset="0"/>
              </a:rPr>
              <a:t>Odlehčovací</a:t>
            </a:r>
            <a:r>
              <a:rPr lang="en-US" sz="2400" dirty="0" smtClean="0">
                <a:latin typeface="Constantia" pitchFamily="18" charset="0"/>
              </a:rPr>
              <a:t> </a:t>
            </a:r>
            <a:r>
              <a:rPr lang="en-US" sz="2400" dirty="0" err="1" smtClean="0">
                <a:latin typeface="Constantia" pitchFamily="18" charset="0"/>
              </a:rPr>
              <a:t>služby</a:t>
            </a:r>
            <a:r>
              <a:rPr lang="en-US" sz="2400" dirty="0" smtClean="0">
                <a:latin typeface="Constantia" pitchFamily="18" charset="0"/>
              </a:rPr>
              <a:t> - § 44 </a:t>
            </a:r>
            <a:endParaRPr lang="cs-CZ" sz="2400" dirty="0" smtClean="0">
              <a:latin typeface="Constantia" pitchFamily="18" charset="0"/>
            </a:endParaRPr>
          </a:p>
          <a:p>
            <a:pPr marL="514440" indent="-514080">
              <a:lnSpc>
                <a:spcPct val="100000"/>
              </a:lnSpc>
              <a:buClr>
                <a:srgbClr val="0BD0D9"/>
              </a:buClr>
              <a:buSzPct val="95000"/>
              <a:buFont typeface="Calibri"/>
              <a:buAutoNum type="arabicPeriod"/>
            </a:pPr>
            <a:endParaRPr lang="cs-CZ" sz="2600" dirty="0" smtClean="0"/>
          </a:p>
          <a:p>
            <a:pPr marL="514440" indent="-514080">
              <a:lnSpc>
                <a:spcPct val="100000"/>
              </a:lnSpc>
              <a:buClr>
                <a:srgbClr val="0BD0D9"/>
              </a:buClr>
              <a:buSzPct val="95000"/>
              <a:buFont typeface="Calibri"/>
              <a:buAutoNum type="arabicPeriod"/>
            </a:pPr>
            <a:endParaRPr lang="cs-CZ" sz="26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TextShape 1"/>
          <p:cNvSpPr txBox="1"/>
          <p:nvPr/>
        </p:nvSpPr>
        <p:spPr>
          <a:xfrm>
            <a:off x="467640" y="47664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lIns="0" tIns="45000" rIns="0" bIns="0" anchor="b"/>
          <a:lstStyle/>
          <a:p>
            <a:pPr>
              <a:lnSpc>
                <a:spcPct val="100000"/>
              </a:lnSpc>
            </a:pPr>
            <a:r>
              <a:rPr lang="cs-CZ" sz="5000" b="0" strike="noStrike" spc="-1" dirty="0" smtClean="0">
                <a:solidFill>
                  <a:srgbClr val="04617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Další specifika a aktivity</a:t>
            </a: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268" name="TextShape 2"/>
          <p:cNvSpPr txBox="1"/>
          <p:nvPr/>
        </p:nvSpPr>
        <p:spPr>
          <a:xfrm>
            <a:off x="251520" y="1700808"/>
            <a:ext cx="8784976" cy="50405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en-US" sz="2000" dirty="0" err="1" smtClean="0">
                <a:latin typeface="Constantia" pitchFamily="18" charset="0"/>
              </a:rPr>
              <a:t>Budou</a:t>
            </a:r>
            <a:r>
              <a:rPr lang="en-US" sz="2000" dirty="0" smtClean="0">
                <a:latin typeface="Constantia" pitchFamily="18" charset="0"/>
              </a:rPr>
              <a:t> </a:t>
            </a:r>
            <a:r>
              <a:rPr lang="en-US" sz="2000" dirty="0" err="1" smtClean="0">
                <a:latin typeface="Constantia" pitchFamily="18" charset="0"/>
              </a:rPr>
              <a:t>podporovány</a:t>
            </a:r>
            <a:r>
              <a:rPr lang="en-US" sz="2000" dirty="0" smtClean="0">
                <a:latin typeface="Constantia" pitchFamily="18" charset="0"/>
              </a:rPr>
              <a:t> </a:t>
            </a:r>
            <a:r>
              <a:rPr lang="en-US" sz="2000" dirty="0" err="1" smtClean="0">
                <a:latin typeface="Constantia" pitchFamily="18" charset="0"/>
              </a:rPr>
              <a:t>pouze</a:t>
            </a:r>
            <a:r>
              <a:rPr lang="en-US" sz="2000" dirty="0" smtClean="0">
                <a:latin typeface="Constantia" pitchFamily="18" charset="0"/>
              </a:rPr>
              <a:t> </a:t>
            </a:r>
            <a:r>
              <a:rPr lang="en-US" sz="2000" dirty="0" err="1" smtClean="0">
                <a:latin typeface="Constantia" pitchFamily="18" charset="0"/>
              </a:rPr>
              <a:t>aktivity</a:t>
            </a:r>
            <a:r>
              <a:rPr lang="en-US" sz="2000" dirty="0" smtClean="0">
                <a:latin typeface="Constantia" pitchFamily="18" charset="0"/>
              </a:rPr>
              <a:t>, </a:t>
            </a:r>
            <a:r>
              <a:rPr lang="en-US" sz="2000" dirty="0" err="1" smtClean="0">
                <a:latin typeface="Constantia" pitchFamily="18" charset="0"/>
              </a:rPr>
              <a:t>které</a:t>
            </a:r>
            <a:r>
              <a:rPr lang="en-US" sz="2000" dirty="0" smtClean="0">
                <a:latin typeface="Constantia" pitchFamily="18" charset="0"/>
              </a:rPr>
              <a:t> </a:t>
            </a:r>
            <a:r>
              <a:rPr lang="en-US" sz="2000" dirty="0" err="1" smtClean="0">
                <a:latin typeface="Constantia" pitchFamily="18" charset="0"/>
              </a:rPr>
              <a:t>mají</a:t>
            </a:r>
            <a:r>
              <a:rPr lang="en-US" sz="2000" dirty="0" smtClean="0">
                <a:latin typeface="Constantia" pitchFamily="18" charset="0"/>
              </a:rPr>
              <a:t> </a:t>
            </a:r>
            <a:r>
              <a:rPr lang="en-US" sz="2000" dirty="0" err="1" smtClean="0">
                <a:latin typeface="Constantia" pitchFamily="18" charset="0"/>
              </a:rPr>
              <a:t>přímý</a:t>
            </a:r>
            <a:r>
              <a:rPr lang="en-US" sz="2000" dirty="0" smtClean="0">
                <a:latin typeface="Constantia" pitchFamily="18" charset="0"/>
              </a:rPr>
              <a:t> </a:t>
            </a:r>
            <a:r>
              <a:rPr lang="en-US" sz="2000" dirty="0" err="1" smtClean="0">
                <a:latin typeface="Constantia" pitchFamily="18" charset="0"/>
              </a:rPr>
              <a:t>dopad</a:t>
            </a:r>
            <a:r>
              <a:rPr lang="en-US" sz="2000" dirty="0" smtClean="0">
                <a:latin typeface="Constantia" pitchFamily="18" charset="0"/>
              </a:rPr>
              <a:t> </a:t>
            </a:r>
            <a:r>
              <a:rPr lang="en-US" sz="2000" dirty="0" err="1" smtClean="0">
                <a:latin typeface="Constantia" pitchFamily="18" charset="0"/>
              </a:rPr>
              <a:t>na</a:t>
            </a:r>
            <a:r>
              <a:rPr lang="en-US" sz="2000" dirty="0" smtClean="0">
                <a:latin typeface="Constantia" pitchFamily="18" charset="0"/>
              </a:rPr>
              <a:t> </a:t>
            </a:r>
            <a:r>
              <a:rPr lang="en-US" sz="2000" dirty="0" err="1" smtClean="0">
                <a:latin typeface="Constantia" pitchFamily="18" charset="0"/>
              </a:rPr>
              <a:t>cílové</a:t>
            </a:r>
            <a:r>
              <a:rPr lang="en-US" sz="2000" dirty="0" smtClean="0">
                <a:latin typeface="Constantia" pitchFamily="18" charset="0"/>
              </a:rPr>
              <a:t> </a:t>
            </a:r>
            <a:r>
              <a:rPr lang="en-US" sz="2000" dirty="0" err="1" smtClean="0">
                <a:latin typeface="Constantia" pitchFamily="18" charset="0"/>
              </a:rPr>
              <a:t>skupiny</a:t>
            </a:r>
            <a:r>
              <a:rPr lang="en-US" sz="2000" dirty="0" smtClean="0">
                <a:latin typeface="Constantia" pitchFamily="18" charset="0"/>
              </a:rPr>
              <a:t>, </a:t>
            </a:r>
            <a:r>
              <a:rPr lang="en-US" sz="2000" dirty="0" err="1" smtClean="0">
                <a:latin typeface="Constantia" pitchFamily="18" charset="0"/>
              </a:rPr>
              <a:t>tj</a:t>
            </a:r>
            <a:r>
              <a:rPr lang="en-US" sz="2000" dirty="0" smtClean="0">
                <a:latin typeface="Constantia" pitchFamily="18" charset="0"/>
              </a:rPr>
              <a:t>. </a:t>
            </a:r>
            <a:r>
              <a:rPr lang="en-US" sz="2000" dirty="0" err="1" smtClean="0">
                <a:latin typeface="Constantia" pitchFamily="18" charset="0"/>
              </a:rPr>
              <a:t>aktivity</a:t>
            </a:r>
            <a:r>
              <a:rPr lang="en-US" sz="2000" dirty="0" smtClean="0">
                <a:latin typeface="Constantia" pitchFamily="18" charset="0"/>
              </a:rPr>
              <a:t> </a:t>
            </a:r>
            <a:r>
              <a:rPr lang="en-US" sz="2000" dirty="0" err="1" smtClean="0">
                <a:latin typeface="Constantia" pitchFamily="18" charset="0"/>
              </a:rPr>
              <a:t>zaměřené</a:t>
            </a:r>
            <a:r>
              <a:rPr lang="en-US" sz="2000" dirty="0" smtClean="0">
                <a:latin typeface="Constantia" pitchFamily="18" charset="0"/>
              </a:rPr>
              <a:t> </a:t>
            </a:r>
            <a:r>
              <a:rPr lang="en-US" sz="2000" dirty="0" err="1" smtClean="0">
                <a:latin typeface="Constantia" pitchFamily="18" charset="0"/>
              </a:rPr>
              <a:t>na</a:t>
            </a:r>
            <a:r>
              <a:rPr lang="en-US" sz="2000" dirty="0" smtClean="0">
                <a:latin typeface="Constantia" pitchFamily="18" charset="0"/>
              </a:rPr>
              <a:t> </a:t>
            </a:r>
            <a:r>
              <a:rPr lang="en-US" sz="2000" dirty="0" err="1" smtClean="0">
                <a:latin typeface="Constantia" pitchFamily="18" charset="0"/>
              </a:rPr>
              <a:t>přímou</a:t>
            </a:r>
            <a:r>
              <a:rPr lang="en-US" sz="2000" dirty="0" smtClean="0">
                <a:latin typeface="Constantia" pitchFamily="18" charset="0"/>
              </a:rPr>
              <a:t> </a:t>
            </a:r>
            <a:r>
              <a:rPr lang="en-US" sz="2000" dirty="0" err="1" smtClean="0">
                <a:latin typeface="Constantia" pitchFamily="18" charset="0"/>
              </a:rPr>
              <a:t>práci</a:t>
            </a:r>
            <a:r>
              <a:rPr lang="en-US" sz="2000" dirty="0" smtClean="0">
                <a:latin typeface="Constantia" pitchFamily="18" charset="0"/>
              </a:rPr>
              <a:t> s </a:t>
            </a:r>
            <a:r>
              <a:rPr lang="en-US" sz="2000" dirty="0" err="1" smtClean="0">
                <a:latin typeface="Constantia" pitchFamily="18" charset="0"/>
              </a:rPr>
              <a:t>cílovými</a:t>
            </a:r>
            <a:r>
              <a:rPr lang="en-US" sz="2000" dirty="0" smtClean="0">
                <a:latin typeface="Constantia" pitchFamily="18" charset="0"/>
              </a:rPr>
              <a:t> </a:t>
            </a:r>
            <a:r>
              <a:rPr lang="en-US" sz="2000" dirty="0" err="1" smtClean="0">
                <a:latin typeface="Constantia" pitchFamily="18" charset="0"/>
              </a:rPr>
              <a:t>skupinami</a:t>
            </a:r>
            <a:r>
              <a:rPr lang="en-US" sz="2000" dirty="0" smtClean="0">
                <a:latin typeface="Constantia" pitchFamily="18" charset="0"/>
              </a:rPr>
              <a:t>. </a:t>
            </a:r>
            <a:r>
              <a:rPr lang="en-US" sz="2000" dirty="0" err="1" smtClean="0">
                <a:latin typeface="Constantia" pitchFamily="18" charset="0"/>
              </a:rPr>
              <a:t>Jednotlivé</a:t>
            </a:r>
            <a:r>
              <a:rPr lang="en-US" sz="2000" dirty="0" smtClean="0">
                <a:latin typeface="Constantia" pitchFamily="18" charset="0"/>
              </a:rPr>
              <a:t> </a:t>
            </a:r>
            <a:r>
              <a:rPr lang="en-US" sz="2000" dirty="0" err="1" smtClean="0">
                <a:latin typeface="Constantia" pitchFamily="18" charset="0"/>
              </a:rPr>
              <a:t>aktivity</a:t>
            </a:r>
            <a:r>
              <a:rPr lang="en-US" sz="2000" dirty="0" smtClean="0">
                <a:latin typeface="Constantia" pitchFamily="18" charset="0"/>
              </a:rPr>
              <a:t> </a:t>
            </a:r>
            <a:r>
              <a:rPr lang="en-US" sz="2000" dirty="0" err="1" smtClean="0">
                <a:latin typeface="Constantia" pitchFamily="18" charset="0"/>
              </a:rPr>
              <a:t>lze</a:t>
            </a:r>
            <a:r>
              <a:rPr lang="en-US" sz="2000" dirty="0" smtClean="0">
                <a:latin typeface="Constantia" pitchFamily="18" charset="0"/>
              </a:rPr>
              <a:t> </a:t>
            </a:r>
            <a:r>
              <a:rPr lang="en-US" sz="2000" dirty="0" err="1" smtClean="0">
                <a:latin typeface="Constantia" pitchFamily="18" charset="0"/>
              </a:rPr>
              <a:t>při</a:t>
            </a:r>
            <a:r>
              <a:rPr lang="en-US" sz="2000" dirty="0" smtClean="0">
                <a:latin typeface="Constantia" pitchFamily="18" charset="0"/>
              </a:rPr>
              <a:t> </a:t>
            </a:r>
            <a:r>
              <a:rPr lang="en-US" sz="2000" dirty="0" err="1" smtClean="0">
                <a:latin typeface="Constantia" pitchFamily="18" charset="0"/>
              </a:rPr>
              <a:t>realizaci</a:t>
            </a:r>
            <a:r>
              <a:rPr lang="en-US" sz="2000" dirty="0" smtClean="0">
                <a:latin typeface="Constantia" pitchFamily="18" charset="0"/>
              </a:rPr>
              <a:t> </a:t>
            </a:r>
            <a:r>
              <a:rPr lang="en-US" sz="2000" dirty="0" err="1" smtClean="0">
                <a:latin typeface="Constantia" pitchFamily="18" charset="0"/>
              </a:rPr>
              <a:t>projektů</a:t>
            </a:r>
            <a:r>
              <a:rPr lang="en-US" sz="2000" dirty="0" smtClean="0">
                <a:latin typeface="Constantia" pitchFamily="18" charset="0"/>
              </a:rPr>
              <a:t> </a:t>
            </a:r>
            <a:r>
              <a:rPr lang="en-US" sz="2000" dirty="0" err="1" smtClean="0">
                <a:latin typeface="Constantia" pitchFamily="18" charset="0"/>
              </a:rPr>
              <a:t>mezi</a:t>
            </a:r>
            <a:r>
              <a:rPr lang="en-US" sz="2000" dirty="0" smtClean="0">
                <a:latin typeface="Constantia" pitchFamily="18" charset="0"/>
              </a:rPr>
              <a:t> </a:t>
            </a:r>
            <a:r>
              <a:rPr lang="en-US" sz="2000" dirty="0" err="1" smtClean="0">
                <a:latin typeface="Constantia" pitchFamily="18" charset="0"/>
              </a:rPr>
              <a:t>sebou</a:t>
            </a:r>
            <a:r>
              <a:rPr lang="en-US" sz="2000" dirty="0" smtClean="0">
                <a:latin typeface="Constantia" pitchFamily="18" charset="0"/>
              </a:rPr>
              <a:t> </a:t>
            </a:r>
            <a:r>
              <a:rPr lang="en-US" sz="2000" dirty="0" err="1" smtClean="0">
                <a:latin typeface="Constantia" pitchFamily="18" charset="0"/>
              </a:rPr>
              <a:t>navzájem</a:t>
            </a:r>
            <a:r>
              <a:rPr lang="en-US" sz="2000" dirty="0" smtClean="0">
                <a:latin typeface="Constantia" pitchFamily="18" charset="0"/>
              </a:rPr>
              <a:t> </a:t>
            </a:r>
            <a:r>
              <a:rPr lang="en-US" sz="2000" dirty="0" err="1" smtClean="0">
                <a:latin typeface="Constantia" pitchFamily="18" charset="0"/>
              </a:rPr>
              <a:t>kombinovat</a:t>
            </a:r>
            <a:r>
              <a:rPr lang="en-US" sz="2000" dirty="0" smtClean="0">
                <a:latin typeface="Constantia" pitchFamily="18" charset="0"/>
              </a:rPr>
              <a:t>.</a:t>
            </a:r>
            <a:endParaRPr lang="cs-CZ" sz="2000" dirty="0" smtClean="0">
              <a:latin typeface="Constantia" pitchFamily="18" charset="0"/>
            </a:endParaRP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endParaRPr lang="cs-CZ" sz="200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 pitchFamily="18" charset="0"/>
            </a:endParaRP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00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 pitchFamily="18" charset="0"/>
              </a:rPr>
              <a:t>Jedná se o služby registrované v rámci zákona č. 108/2006 Sb. a dále jsou součástí sítě sociálních služeb uvedené ve střednědobém plánu rozvoje sociálních služeb Středočeského kraje</a:t>
            </a: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endParaRPr lang="cs-CZ" sz="200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 pitchFamily="18" charset="0"/>
            </a:endParaRPr>
          </a:p>
          <a:p>
            <a:pPr marL="274320" indent="-273960"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0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 pitchFamily="18" charset="0"/>
              </a:rPr>
              <a:t>Budou podporovány pouze sociální služby poskytované </a:t>
            </a:r>
            <a:r>
              <a:rPr lang="cs-CZ" sz="20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 pitchFamily="18" charset="0"/>
              </a:rPr>
              <a:t>terénní</a:t>
            </a:r>
            <a:r>
              <a:rPr lang="cs-CZ" sz="20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 pitchFamily="18" charset="0"/>
              </a:rPr>
              <a:t> a </a:t>
            </a:r>
            <a:r>
              <a:rPr lang="cs-CZ" sz="20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 pitchFamily="18" charset="0"/>
              </a:rPr>
              <a:t>ambulantní </a:t>
            </a:r>
            <a:r>
              <a:rPr lang="cs-CZ" sz="20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 pitchFamily="18" charset="0"/>
              </a:rPr>
              <a:t>formou </a:t>
            </a:r>
            <a:r>
              <a:rPr lang="en-US" sz="2000" dirty="0" err="1" smtClean="0">
                <a:latin typeface="Constantia" pitchFamily="18" charset="0"/>
              </a:rPr>
              <a:t>Jako</a:t>
            </a:r>
            <a:r>
              <a:rPr lang="en-US" sz="2000" dirty="0" smtClean="0">
                <a:latin typeface="Constantia" pitchFamily="18" charset="0"/>
              </a:rPr>
              <a:t> </a:t>
            </a:r>
            <a:r>
              <a:rPr lang="en-US" sz="2000" b="1" dirty="0" err="1" smtClean="0">
                <a:latin typeface="Constantia" pitchFamily="18" charset="0"/>
              </a:rPr>
              <a:t>pobytové</a:t>
            </a:r>
            <a:r>
              <a:rPr lang="en-US" sz="2000" dirty="0" smtClean="0">
                <a:latin typeface="Constantia" pitchFamily="18" charset="0"/>
              </a:rPr>
              <a:t> </a:t>
            </a:r>
            <a:r>
              <a:rPr lang="en-US" sz="2000" dirty="0" err="1" smtClean="0">
                <a:latin typeface="Constantia" pitchFamily="18" charset="0"/>
              </a:rPr>
              <a:t>budou</a:t>
            </a:r>
            <a:r>
              <a:rPr lang="en-US" sz="2000" dirty="0" smtClean="0">
                <a:latin typeface="Constantia" pitchFamily="18" charset="0"/>
              </a:rPr>
              <a:t> </a:t>
            </a:r>
            <a:r>
              <a:rPr lang="en-US" sz="2000" dirty="0" err="1" smtClean="0">
                <a:latin typeface="Constantia" pitchFamily="18" charset="0"/>
              </a:rPr>
              <a:t>podporovány</a:t>
            </a:r>
            <a:r>
              <a:rPr lang="en-US" sz="2000" dirty="0" smtClean="0">
                <a:latin typeface="Constantia" pitchFamily="18" charset="0"/>
              </a:rPr>
              <a:t> </a:t>
            </a:r>
            <a:r>
              <a:rPr lang="en-US" sz="2000" dirty="0" err="1" smtClean="0">
                <a:latin typeface="Constantia" pitchFamily="18" charset="0"/>
              </a:rPr>
              <a:t>jen</a:t>
            </a:r>
            <a:r>
              <a:rPr lang="en-US" sz="2000" dirty="0" smtClean="0">
                <a:latin typeface="Constantia" pitchFamily="18" charset="0"/>
              </a:rPr>
              <a:t> </a:t>
            </a:r>
            <a:r>
              <a:rPr lang="en-US" sz="2000" b="1" dirty="0" err="1" smtClean="0">
                <a:latin typeface="Constantia" pitchFamily="18" charset="0"/>
              </a:rPr>
              <a:t>odlehčovací</a:t>
            </a:r>
            <a:r>
              <a:rPr lang="en-US" sz="2000" b="1" dirty="0" smtClean="0">
                <a:latin typeface="Constantia" pitchFamily="18" charset="0"/>
              </a:rPr>
              <a:t> </a:t>
            </a:r>
            <a:r>
              <a:rPr lang="en-US" sz="2000" b="1" dirty="0" err="1" smtClean="0">
                <a:latin typeface="Constantia" pitchFamily="18" charset="0"/>
              </a:rPr>
              <a:t>služby</a:t>
            </a:r>
            <a:r>
              <a:rPr lang="en-US" sz="2000" b="1" dirty="0" smtClean="0">
                <a:latin typeface="Constantia" pitchFamily="18" charset="0"/>
              </a:rPr>
              <a:t> </a:t>
            </a:r>
            <a:r>
              <a:rPr lang="en-US" sz="2000" dirty="0" smtClean="0">
                <a:latin typeface="Constantia" pitchFamily="18" charset="0"/>
              </a:rPr>
              <a:t>a </a:t>
            </a:r>
            <a:r>
              <a:rPr lang="en-US" sz="2000" b="1" dirty="0" err="1" smtClean="0">
                <a:latin typeface="Constantia" pitchFamily="18" charset="0"/>
              </a:rPr>
              <a:t>krizová</a:t>
            </a:r>
            <a:r>
              <a:rPr lang="en-US" sz="2000" b="1" dirty="0" smtClean="0">
                <a:latin typeface="Constantia" pitchFamily="18" charset="0"/>
              </a:rPr>
              <a:t> </a:t>
            </a:r>
            <a:r>
              <a:rPr lang="en-US" sz="2000" b="1" dirty="0" err="1" smtClean="0">
                <a:latin typeface="Constantia" pitchFamily="18" charset="0"/>
              </a:rPr>
              <a:t>pomoc</a:t>
            </a:r>
            <a:r>
              <a:rPr lang="en-US" sz="2000" dirty="0" smtClean="0">
                <a:latin typeface="Constantia" pitchFamily="18" charset="0"/>
              </a:rPr>
              <a:t> </a:t>
            </a:r>
            <a:r>
              <a:rPr lang="en-US" sz="2000" dirty="0" err="1" smtClean="0">
                <a:latin typeface="Constantia" pitchFamily="18" charset="0"/>
              </a:rPr>
              <a:t>podle</a:t>
            </a:r>
            <a:r>
              <a:rPr lang="en-US" sz="2000" dirty="0" smtClean="0">
                <a:latin typeface="Constantia" pitchFamily="18" charset="0"/>
              </a:rPr>
              <a:t> § 44 a § 60 </a:t>
            </a:r>
            <a:r>
              <a:rPr lang="en-US" sz="2000" dirty="0" err="1" smtClean="0">
                <a:latin typeface="Constantia" pitchFamily="18" charset="0"/>
              </a:rPr>
              <a:t>zákona</a:t>
            </a:r>
            <a:r>
              <a:rPr lang="en-US" sz="2000" dirty="0" smtClean="0">
                <a:latin typeface="Constantia" pitchFamily="18" charset="0"/>
              </a:rPr>
              <a:t> č. 108/2006 Sb., o </a:t>
            </a:r>
            <a:r>
              <a:rPr lang="en-US" sz="2000" dirty="0" err="1" smtClean="0">
                <a:latin typeface="Constantia" pitchFamily="18" charset="0"/>
              </a:rPr>
              <a:t>sociálních</a:t>
            </a:r>
            <a:r>
              <a:rPr lang="en-US" sz="2000" dirty="0" smtClean="0">
                <a:latin typeface="Constantia" pitchFamily="18" charset="0"/>
              </a:rPr>
              <a:t> </a:t>
            </a:r>
            <a:r>
              <a:rPr lang="en-US" sz="2000" dirty="0" err="1" smtClean="0">
                <a:latin typeface="Constantia" pitchFamily="18" charset="0"/>
              </a:rPr>
              <a:t>službách</a:t>
            </a:r>
            <a:r>
              <a:rPr lang="en-US" sz="2000" dirty="0" smtClean="0">
                <a:latin typeface="Constantia" pitchFamily="18" charset="0"/>
              </a:rPr>
              <a:t>. </a:t>
            </a:r>
            <a:endParaRPr lang="cs-CZ" sz="2000" dirty="0" smtClean="0">
              <a:latin typeface="Constantia" pitchFamily="18" charset="0"/>
            </a:endParaRP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endParaRPr lang="cs-CZ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 pitchFamily="18" charset="0"/>
            </a:endParaRP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endParaRPr lang="cs-CZ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TextShape 1"/>
          <p:cNvSpPr txBox="1"/>
          <p:nvPr/>
        </p:nvSpPr>
        <p:spPr>
          <a:xfrm>
            <a:off x="467640" y="47664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lIns="0" tIns="45000" rIns="0" bIns="0" anchor="b"/>
          <a:lstStyle/>
          <a:p>
            <a:pPr>
              <a:lnSpc>
                <a:spcPct val="100000"/>
              </a:lnSpc>
            </a:pPr>
            <a:r>
              <a:rPr lang="cs-CZ" sz="5000" b="0" strike="noStrike" spc="-1" dirty="0" smtClean="0">
                <a:solidFill>
                  <a:srgbClr val="04617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Další specifika a aktivity</a:t>
            </a: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270" name="TextShape 2"/>
          <p:cNvSpPr txBox="1"/>
          <p:nvPr/>
        </p:nvSpPr>
        <p:spPr>
          <a:xfrm>
            <a:off x="179512" y="2420888"/>
            <a:ext cx="8784976" cy="3077816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400" dirty="0" err="1" smtClean="0">
                <a:latin typeface="Constantia" pitchFamily="18" charset="0"/>
              </a:rPr>
              <a:t>V</a:t>
            </a:r>
            <a:r>
              <a:rPr lang="en-US" sz="2400" dirty="0" err="1" smtClean="0">
                <a:latin typeface="Constantia" pitchFamily="18" charset="0"/>
              </a:rPr>
              <a:t>zdělávání</a:t>
            </a:r>
            <a:r>
              <a:rPr lang="en-US" sz="2400" dirty="0" smtClean="0">
                <a:latin typeface="Constantia" pitchFamily="18" charset="0"/>
              </a:rPr>
              <a:t> </a:t>
            </a:r>
            <a:r>
              <a:rPr lang="en-US" sz="2400" dirty="0" err="1" smtClean="0">
                <a:latin typeface="Constantia" pitchFamily="18" charset="0"/>
              </a:rPr>
              <a:t>sociálních</a:t>
            </a:r>
            <a:r>
              <a:rPr lang="en-US" sz="2400" dirty="0" smtClean="0">
                <a:latin typeface="Constantia" pitchFamily="18" charset="0"/>
              </a:rPr>
              <a:t> </a:t>
            </a:r>
            <a:r>
              <a:rPr lang="en-US" sz="2400" dirty="0" err="1" smtClean="0">
                <a:latin typeface="Constantia" pitchFamily="18" charset="0"/>
              </a:rPr>
              <a:t>pracovníků</a:t>
            </a:r>
            <a:r>
              <a:rPr lang="en-US" sz="2400" dirty="0" smtClean="0">
                <a:latin typeface="Constantia" pitchFamily="18" charset="0"/>
              </a:rPr>
              <a:t> v </a:t>
            </a:r>
            <a:r>
              <a:rPr lang="en-US" sz="2400" dirty="0" err="1" smtClean="0">
                <a:latin typeface="Constantia" pitchFamily="18" charset="0"/>
              </a:rPr>
              <a:t>souladu</a:t>
            </a:r>
            <a:r>
              <a:rPr lang="en-US" sz="2400" dirty="0" smtClean="0">
                <a:latin typeface="Constantia" pitchFamily="18" charset="0"/>
              </a:rPr>
              <a:t> s § 111 </a:t>
            </a:r>
            <a:r>
              <a:rPr lang="en-US" sz="2400" dirty="0" err="1" smtClean="0">
                <a:latin typeface="Constantia" pitchFamily="18" charset="0"/>
              </a:rPr>
              <a:t>zákona</a:t>
            </a:r>
            <a:r>
              <a:rPr lang="en-US" sz="2400" dirty="0" smtClean="0">
                <a:latin typeface="Constantia" pitchFamily="18" charset="0"/>
              </a:rPr>
              <a:t> o </a:t>
            </a:r>
            <a:r>
              <a:rPr lang="en-US" sz="2400" dirty="0" err="1" smtClean="0">
                <a:latin typeface="Constantia" pitchFamily="18" charset="0"/>
              </a:rPr>
              <a:t>sociálních</a:t>
            </a:r>
            <a:r>
              <a:rPr lang="en-US" sz="2400" dirty="0" smtClean="0">
                <a:latin typeface="Constantia" pitchFamily="18" charset="0"/>
              </a:rPr>
              <a:t> </a:t>
            </a:r>
            <a:r>
              <a:rPr lang="en-US" sz="2400" dirty="0" err="1" smtClean="0">
                <a:latin typeface="Constantia" pitchFamily="18" charset="0"/>
              </a:rPr>
              <a:t>službách</a:t>
            </a:r>
            <a:r>
              <a:rPr lang="en-US" sz="2400" dirty="0" smtClean="0">
                <a:latin typeface="Constantia" pitchFamily="18" charset="0"/>
              </a:rPr>
              <a:t>, a to </a:t>
            </a:r>
            <a:r>
              <a:rPr lang="en-US" sz="2400" dirty="0" err="1" smtClean="0">
                <a:latin typeface="Constantia" pitchFamily="18" charset="0"/>
              </a:rPr>
              <a:t>maximálně</a:t>
            </a:r>
            <a:r>
              <a:rPr lang="en-US" sz="2400" dirty="0" smtClean="0">
                <a:latin typeface="Constantia" pitchFamily="18" charset="0"/>
              </a:rPr>
              <a:t> v </a:t>
            </a:r>
            <a:r>
              <a:rPr lang="en-US" sz="2400" dirty="0" err="1" smtClean="0">
                <a:latin typeface="Constantia" pitchFamily="18" charset="0"/>
              </a:rPr>
              <a:t>rozsahu</a:t>
            </a:r>
            <a:r>
              <a:rPr lang="en-US" sz="2400" dirty="0" smtClean="0">
                <a:latin typeface="Constantia" pitchFamily="18" charset="0"/>
              </a:rPr>
              <a:t> 24 </a:t>
            </a:r>
            <a:r>
              <a:rPr lang="en-US" sz="2400" dirty="0" err="1" smtClean="0">
                <a:latin typeface="Constantia" pitchFamily="18" charset="0"/>
              </a:rPr>
              <a:t>hodin</a:t>
            </a:r>
            <a:r>
              <a:rPr lang="en-US" sz="2400" dirty="0" smtClean="0">
                <a:latin typeface="Constantia" pitchFamily="18" charset="0"/>
              </a:rPr>
              <a:t> </a:t>
            </a:r>
            <a:r>
              <a:rPr lang="en-US" sz="2400" dirty="0" err="1" smtClean="0">
                <a:latin typeface="Constantia" pitchFamily="18" charset="0"/>
              </a:rPr>
              <a:t>za</a:t>
            </a:r>
            <a:r>
              <a:rPr lang="en-US" sz="2400" dirty="0" smtClean="0">
                <a:latin typeface="Constantia" pitchFamily="18" charset="0"/>
              </a:rPr>
              <a:t> </a:t>
            </a:r>
            <a:r>
              <a:rPr lang="en-US" sz="2400" dirty="0" err="1" smtClean="0">
                <a:latin typeface="Constantia" pitchFamily="18" charset="0"/>
              </a:rPr>
              <a:t>kalendářní</a:t>
            </a:r>
            <a:r>
              <a:rPr lang="en-US" sz="2400" dirty="0" smtClean="0">
                <a:latin typeface="Constantia" pitchFamily="18" charset="0"/>
              </a:rPr>
              <a:t> </a:t>
            </a:r>
            <a:r>
              <a:rPr lang="en-US" sz="2400" dirty="0" err="1" smtClean="0">
                <a:latin typeface="Constantia" pitchFamily="18" charset="0"/>
              </a:rPr>
              <a:t>rok</a:t>
            </a:r>
            <a:r>
              <a:rPr lang="en-US" sz="2400" dirty="0" smtClean="0">
                <a:latin typeface="Constantia" pitchFamily="18" charset="0"/>
              </a:rPr>
              <a:t>,</a:t>
            </a:r>
            <a:endParaRPr lang="cs-CZ" sz="2400" dirty="0" smtClean="0">
              <a:latin typeface="Constantia" pitchFamily="18" charset="0"/>
            </a:endParaRP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endParaRPr lang="cs-CZ" sz="24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 pitchFamily="18" charset="0"/>
            </a:endParaRPr>
          </a:p>
          <a:p>
            <a:pPr marL="274320" indent="-273960"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400" dirty="0" err="1" smtClean="0">
                <a:latin typeface="Constantia" pitchFamily="18" charset="0"/>
              </a:rPr>
              <a:t>V</a:t>
            </a:r>
            <a:r>
              <a:rPr lang="en-US" sz="2400" dirty="0" err="1" smtClean="0">
                <a:latin typeface="Constantia" pitchFamily="18" charset="0"/>
              </a:rPr>
              <a:t>zdělávání</a:t>
            </a:r>
            <a:r>
              <a:rPr lang="en-US" sz="2400" dirty="0" smtClean="0">
                <a:latin typeface="Constantia" pitchFamily="18" charset="0"/>
              </a:rPr>
              <a:t> </a:t>
            </a:r>
            <a:r>
              <a:rPr lang="en-US" sz="2400" dirty="0" err="1" smtClean="0">
                <a:latin typeface="Constantia" pitchFamily="18" charset="0"/>
              </a:rPr>
              <a:t>pracovníků</a:t>
            </a:r>
            <a:r>
              <a:rPr lang="en-US" sz="2400" dirty="0" smtClean="0">
                <a:latin typeface="Constantia" pitchFamily="18" charset="0"/>
              </a:rPr>
              <a:t> v </a:t>
            </a:r>
            <a:r>
              <a:rPr lang="en-US" sz="2400" dirty="0" err="1" smtClean="0">
                <a:latin typeface="Constantia" pitchFamily="18" charset="0"/>
              </a:rPr>
              <a:t>sociálních</a:t>
            </a:r>
            <a:r>
              <a:rPr lang="en-US" sz="2400" dirty="0" smtClean="0">
                <a:latin typeface="Constantia" pitchFamily="18" charset="0"/>
              </a:rPr>
              <a:t> </a:t>
            </a:r>
            <a:r>
              <a:rPr lang="en-US" sz="2400" dirty="0" err="1" smtClean="0">
                <a:latin typeface="Constantia" pitchFamily="18" charset="0"/>
              </a:rPr>
              <a:t>službách</a:t>
            </a:r>
            <a:r>
              <a:rPr lang="en-US" sz="2400" dirty="0" smtClean="0">
                <a:latin typeface="Constantia" pitchFamily="18" charset="0"/>
              </a:rPr>
              <a:t> v </a:t>
            </a:r>
            <a:r>
              <a:rPr lang="en-US" sz="2400" dirty="0" err="1" smtClean="0">
                <a:latin typeface="Constantia" pitchFamily="18" charset="0"/>
              </a:rPr>
              <a:t>souladu</a:t>
            </a:r>
            <a:r>
              <a:rPr lang="en-US" sz="2400" dirty="0" smtClean="0">
                <a:latin typeface="Constantia" pitchFamily="18" charset="0"/>
              </a:rPr>
              <a:t> s § 116 </a:t>
            </a:r>
            <a:r>
              <a:rPr lang="en-US" sz="2400" dirty="0" err="1" smtClean="0">
                <a:latin typeface="Constantia" pitchFamily="18" charset="0"/>
              </a:rPr>
              <a:t>odst</a:t>
            </a:r>
            <a:r>
              <a:rPr lang="en-US" sz="2400" dirty="0" smtClean="0">
                <a:latin typeface="Constantia" pitchFamily="18" charset="0"/>
              </a:rPr>
              <a:t>. 9 </a:t>
            </a:r>
            <a:r>
              <a:rPr lang="en-US" sz="2400" dirty="0" err="1" smtClean="0">
                <a:latin typeface="Constantia" pitchFamily="18" charset="0"/>
              </a:rPr>
              <a:t>zákona</a:t>
            </a:r>
            <a:r>
              <a:rPr lang="en-US" sz="2400" dirty="0" smtClean="0">
                <a:latin typeface="Constantia" pitchFamily="18" charset="0"/>
              </a:rPr>
              <a:t> o </a:t>
            </a:r>
            <a:r>
              <a:rPr lang="en-US" sz="2400" dirty="0" err="1" smtClean="0">
                <a:latin typeface="Constantia" pitchFamily="18" charset="0"/>
              </a:rPr>
              <a:t>sociálních</a:t>
            </a:r>
            <a:r>
              <a:rPr lang="en-US" sz="2400" dirty="0" smtClean="0">
                <a:latin typeface="Constantia" pitchFamily="18" charset="0"/>
              </a:rPr>
              <a:t> </a:t>
            </a:r>
            <a:r>
              <a:rPr lang="en-US" sz="2400" dirty="0" err="1" smtClean="0">
                <a:latin typeface="Constantia" pitchFamily="18" charset="0"/>
              </a:rPr>
              <a:t>službách</a:t>
            </a:r>
            <a:r>
              <a:rPr lang="en-US" sz="2400" dirty="0" smtClean="0">
                <a:latin typeface="Constantia" pitchFamily="18" charset="0"/>
              </a:rPr>
              <a:t>, a to </a:t>
            </a:r>
            <a:r>
              <a:rPr lang="en-US" sz="2400" dirty="0" err="1" smtClean="0">
                <a:latin typeface="Constantia" pitchFamily="18" charset="0"/>
              </a:rPr>
              <a:t>maximálně</a:t>
            </a:r>
            <a:r>
              <a:rPr lang="en-US" sz="2400" dirty="0" smtClean="0">
                <a:latin typeface="Constantia" pitchFamily="18" charset="0"/>
              </a:rPr>
              <a:t> v </a:t>
            </a:r>
            <a:r>
              <a:rPr lang="en-US" sz="2400" dirty="0" err="1" smtClean="0">
                <a:latin typeface="Constantia" pitchFamily="18" charset="0"/>
              </a:rPr>
              <a:t>rozsahu</a:t>
            </a:r>
            <a:r>
              <a:rPr lang="en-US" sz="2400" dirty="0" smtClean="0">
                <a:latin typeface="Constantia" pitchFamily="18" charset="0"/>
              </a:rPr>
              <a:t> 24 </a:t>
            </a:r>
            <a:r>
              <a:rPr lang="en-US" sz="2400" dirty="0" err="1" smtClean="0">
                <a:latin typeface="Constantia" pitchFamily="18" charset="0"/>
              </a:rPr>
              <a:t>hodin</a:t>
            </a:r>
            <a:r>
              <a:rPr lang="en-US" sz="2400" dirty="0" smtClean="0">
                <a:latin typeface="Constantia" pitchFamily="18" charset="0"/>
              </a:rPr>
              <a:t> </a:t>
            </a:r>
            <a:r>
              <a:rPr lang="en-US" sz="2400" dirty="0" err="1" smtClean="0">
                <a:latin typeface="Constantia" pitchFamily="18" charset="0"/>
              </a:rPr>
              <a:t>za</a:t>
            </a:r>
            <a:r>
              <a:rPr lang="en-US" sz="2400" dirty="0" smtClean="0">
                <a:latin typeface="Constantia" pitchFamily="18" charset="0"/>
              </a:rPr>
              <a:t> </a:t>
            </a:r>
            <a:r>
              <a:rPr lang="en-US" sz="2400" dirty="0" err="1" smtClean="0">
                <a:latin typeface="Constantia" pitchFamily="18" charset="0"/>
              </a:rPr>
              <a:t>kalendářní</a:t>
            </a:r>
            <a:r>
              <a:rPr lang="en-US" sz="2400" dirty="0" smtClean="0">
                <a:latin typeface="Constantia" pitchFamily="18" charset="0"/>
              </a:rPr>
              <a:t> </a:t>
            </a:r>
            <a:r>
              <a:rPr lang="en-US" sz="2400" dirty="0" err="1" smtClean="0">
                <a:latin typeface="Constantia" pitchFamily="18" charset="0"/>
              </a:rPr>
              <a:t>rok</a:t>
            </a:r>
            <a:r>
              <a:rPr lang="en-US" sz="2400" dirty="0" smtClean="0">
                <a:latin typeface="Constantia" pitchFamily="18" charset="0"/>
              </a:rPr>
              <a:t>,</a:t>
            </a:r>
            <a:endParaRPr lang="cs-CZ" sz="2400" dirty="0" smtClean="0">
              <a:latin typeface="Constantia" pitchFamily="18" charset="0"/>
            </a:endParaRPr>
          </a:p>
          <a:p>
            <a:pPr marL="274320" indent="-273960">
              <a:buClr>
                <a:srgbClr val="0BD0D9"/>
              </a:buClr>
              <a:buSzPct val="95000"/>
              <a:buFont typeface="Wingdings 2" charset="2"/>
              <a:buChar char=""/>
            </a:pPr>
            <a:endParaRPr lang="cs-CZ" sz="2400" dirty="0" smtClean="0">
              <a:latin typeface="Constantia" pitchFamily="18" charset="0"/>
            </a:endParaRPr>
          </a:p>
          <a:p>
            <a:pPr marL="274320" indent="-273960"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400" dirty="0" err="1" smtClean="0">
                <a:latin typeface="Constantia" pitchFamily="18" charset="0"/>
              </a:rPr>
              <a:t>V</a:t>
            </a:r>
            <a:r>
              <a:rPr lang="en-US" sz="2400" dirty="0" err="1" smtClean="0">
                <a:latin typeface="Constantia" pitchFamily="18" charset="0"/>
              </a:rPr>
              <a:t>zdělávání</a:t>
            </a:r>
            <a:r>
              <a:rPr lang="en-US" sz="2400" dirty="0" smtClean="0">
                <a:latin typeface="Constantia" pitchFamily="18" charset="0"/>
              </a:rPr>
              <a:t> </a:t>
            </a:r>
            <a:r>
              <a:rPr lang="en-US" sz="2400" dirty="0" err="1" smtClean="0">
                <a:latin typeface="Constantia" pitchFamily="18" charset="0"/>
              </a:rPr>
              <a:t>vedoucích</a:t>
            </a:r>
            <a:r>
              <a:rPr lang="en-US" sz="2400" dirty="0" smtClean="0">
                <a:latin typeface="Constantia" pitchFamily="18" charset="0"/>
              </a:rPr>
              <a:t> </a:t>
            </a:r>
            <a:r>
              <a:rPr lang="en-US" sz="2400" dirty="0" err="1" smtClean="0">
                <a:latin typeface="Constantia" pitchFamily="18" charset="0"/>
              </a:rPr>
              <a:t>pracovníků</a:t>
            </a:r>
            <a:r>
              <a:rPr lang="en-US" sz="2400" dirty="0" smtClean="0">
                <a:latin typeface="Constantia" pitchFamily="18" charset="0"/>
              </a:rPr>
              <a:t>, a to </a:t>
            </a:r>
            <a:r>
              <a:rPr lang="en-US" sz="2400" dirty="0" err="1" smtClean="0">
                <a:latin typeface="Constantia" pitchFamily="18" charset="0"/>
              </a:rPr>
              <a:t>maximálně</a:t>
            </a:r>
            <a:r>
              <a:rPr lang="en-US" sz="2400" dirty="0" smtClean="0">
                <a:latin typeface="Constantia" pitchFamily="18" charset="0"/>
              </a:rPr>
              <a:t> v </a:t>
            </a:r>
            <a:r>
              <a:rPr lang="en-US" sz="2400" dirty="0" err="1" smtClean="0">
                <a:latin typeface="Constantia" pitchFamily="18" charset="0"/>
              </a:rPr>
              <a:t>rozsahu</a:t>
            </a:r>
            <a:r>
              <a:rPr lang="en-US" sz="2400" dirty="0" smtClean="0">
                <a:latin typeface="Constantia" pitchFamily="18" charset="0"/>
              </a:rPr>
              <a:t> 24 </a:t>
            </a:r>
            <a:r>
              <a:rPr lang="en-US" sz="2400" dirty="0" err="1" smtClean="0">
                <a:latin typeface="Constantia" pitchFamily="18" charset="0"/>
              </a:rPr>
              <a:t>hodin</a:t>
            </a:r>
            <a:r>
              <a:rPr lang="en-US" sz="2400" dirty="0" smtClean="0">
                <a:latin typeface="Constantia" pitchFamily="18" charset="0"/>
              </a:rPr>
              <a:t> </a:t>
            </a:r>
            <a:r>
              <a:rPr lang="en-US" sz="2400" dirty="0" err="1" smtClean="0">
                <a:latin typeface="Constantia" pitchFamily="18" charset="0"/>
              </a:rPr>
              <a:t>za</a:t>
            </a:r>
            <a:r>
              <a:rPr lang="en-US" sz="2400" dirty="0" smtClean="0">
                <a:latin typeface="Constantia" pitchFamily="18" charset="0"/>
              </a:rPr>
              <a:t> </a:t>
            </a:r>
            <a:r>
              <a:rPr lang="en-US" sz="2400" dirty="0" err="1" smtClean="0">
                <a:latin typeface="Constantia" pitchFamily="18" charset="0"/>
              </a:rPr>
              <a:t>kalendářní</a:t>
            </a:r>
            <a:r>
              <a:rPr lang="en-US" sz="2400" dirty="0" smtClean="0">
                <a:latin typeface="Constantia" pitchFamily="18" charset="0"/>
              </a:rPr>
              <a:t> </a:t>
            </a:r>
            <a:r>
              <a:rPr lang="en-US" sz="2400" dirty="0" err="1" smtClean="0">
                <a:latin typeface="Constantia" pitchFamily="18" charset="0"/>
              </a:rPr>
              <a:t>rok</a:t>
            </a:r>
            <a:endParaRPr lang="cs-CZ" sz="2400" dirty="0" smtClean="0">
              <a:latin typeface="Constantia" pitchFamily="18" charset="0"/>
            </a:endParaRP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endParaRPr lang="cs-CZ" sz="2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>
              <a:lnSpc>
                <a:spcPct val="100000"/>
              </a:lnSpc>
            </a:pPr>
            <a:endParaRPr lang="cs-CZ" sz="2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TextShape 1"/>
          <p:cNvSpPr txBox="1"/>
          <p:nvPr/>
        </p:nvSpPr>
        <p:spPr>
          <a:xfrm>
            <a:off x="467640" y="40464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lIns="0" tIns="45000" rIns="0" bIns="0" anchor="b"/>
          <a:lstStyle/>
          <a:p>
            <a:pPr>
              <a:lnSpc>
                <a:spcPct val="100000"/>
              </a:lnSpc>
            </a:pPr>
            <a:r>
              <a:rPr lang="cs-CZ" sz="5000" b="0" strike="noStrike" spc="-1" dirty="0">
                <a:solidFill>
                  <a:srgbClr val="04617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Povinná dokumentace</a:t>
            </a: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278" name="TextShape 2"/>
          <p:cNvSpPr txBox="1"/>
          <p:nvPr/>
        </p:nvSpPr>
        <p:spPr>
          <a:xfrm>
            <a:off x="179512" y="1935360"/>
            <a:ext cx="8964488" cy="4922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Písemná nebo ústní </a:t>
            </a:r>
            <a:r>
              <a:rPr lang="cs-CZ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smlouva s </a:t>
            </a:r>
            <a:r>
              <a:rPr lang="cs-CZ" sz="2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klientem o poskytování služby</a:t>
            </a: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endParaRPr lang="cs-CZ" sz="2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Evidence </a:t>
            </a:r>
            <a:r>
              <a:rPr lang="cs-CZ" sz="2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podpořených osob</a:t>
            </a: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endParaRPr lang="cs-CZ" sz="2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Prokazatelnost vykazovaných hodnot – záznamy o každém klientovi, prezenční listiny, monitorovací listy podpořených osob atd.</a:t>
            </a: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endParaRPr lang="cs-CZ" sz="24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Sledované indikátory se vyplňují podle uvedených pokynů:</a:t>
            </a: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endParaRPr lang="cs-CZ" sz="24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1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  <a:hlinkClick r:id="rId3"/>
              </a:rPr>
              <a:t>https://www.esfcr.cz/documents/21802/798871/Pokyny+pro+evidenci+rozsahu+a+typu+podpory+jednotlivým+podpořeným+osobám/47844036-98d0-4c08-befa-ba98b55480bb</a:t>
            </a:r>
            <a:r>
              <a:rPr lang="cs-CZ" sz="21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 </a:t>
            </a:r>
            <a:endParaRPr lang="cs-CZ" sz="21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>
              <a:lnSpc>
                <a:spcPct val="100000"/>
              </a:lnSpc>
            </a:pPr>
            <a:endParaRPr lang="cs-CZ" sz="2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>
              <a:lnSpc>
                <a:spcPct val="100000"/>
              </a:lnSpc>
            </a:pPr>
            <a:endParaRPr lang="cs-CZ" sz="2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TextShape 1"/>
          <p:cNvSpPr txBox="1"/>
          <p:nvPr/>
        </p:nvSpPr>
        <p:spPr>
          <a:xfrm>
            <a:off x="539640" y="242100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lIns="0" rIns="0" bIns="0" anchor="b"/>
          <a:lstStyle/>
          <a:p>
            <a:pPr algn="ctr">
              <a:lnSpc>
                <a:spcPct val="100000"/>
              </a:lnSpc>
            </a:pPr>
            <a:r>
              <a:rPr lang="cs-CZ" sz="5000" b="0" strike="noStrike" spc="-1" dirty="0">
                <a:solidFill>
                  <a:srgbClr val="04617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Indikátory</a:t>
            </a: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pic>
        <p:nvPicPr>
          <p:cNvPr id="282" name="Obrázek 2"/>
          <p:cNvPicPr/>
          <p:nvPr/>
        </p:nvPicPr>
        <p:blipFill>
          <a:blip r:embed="rId2" cstate="print"/>
          <a:stretch/>
        </p:blipFill>
        <p:spPr>
          <a:xfrm>
            <a:off x="2915640" y="5949360"/>
            <a:ext cx="3456000" cy="647640"/>
          </a:xfrm>
          <a:prstGeom prst="rect">
            <a:avLst/>
          </a:prstGeom>
          <a:ln>
            <a:noFill/>
          </a:ln>
        </p:spPr>
      </p:pic>
      <p:pic>
        <p:nvPicPr>
          <p:cNvPr id="283" name="Obrázek 4"/>
          <p:cNvPicPr/>
          <p:nvPr/>
        </p:nvPicPr>
        <p:blipFill>
          <a:blip r:embed="rId3" cstate="print"/>
          <a:stretch/>
        </p:blipFill>
        <p:spPr>
          <a:xfrm>
            <a:off x="755640" y="908640"/>
            <a:ext cx="3600000" cy="791640"/>
          </a:xfrm>
          <a:prstGeom prst="rect">
            <a:avLst/>
          </a:prstGeom>
          <a:ln>
            <a:noFill/>
          </a:ln>
        </p:spPr>
      </p:pic>
      <p:pic>
        <p:nvPicPr>
          <p:cNvPr id="6" name="Obrázek 5" descr="Logo_non_circle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228184" y="548680"/>
            <a:ext cx="2082790" cy="12226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TextShape 1"/>
          <p:cNvSpPr txBox="1"/>
          <p:nvPr/>
        </p:nvSpPr>
        <p:spPr>
          <a:xfrm>
            <a:off x="467640" y="40464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lIns="0" tIns="45000" rIns="0" bIns="0" anchor="b"/>
          <a:lstStyle/>
          <a:p>
            <a:pPr>
              <a:lnSpc>
                <a:spcPct val="100000"/>
              </a:lnSpc>
            </a:pPr>
            <a:r>
              <a:rPr lang="cs-CZ" sz="5000" b="0" strike="noStrike" spc="-1" dirty="0">
                <a:solidFill>
                  <a:srgbClr val="04617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Indikátory</a:t>
            </a: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286" name="TextShape 2"/>
          <p:cNvSpPr txBox="1"/>
          <p:nvPr/>
        </p:nvSpPr>
        <p:spPr>
          <a:xfrm>
            <a:off x="457200" y="1935360"/>
            <a:ext cx="8229240" cy="43887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= nástroje pro měření dosažených efektů projektových aktivit</a:t>
            </a:r>
          </a:p>
          <a:p>
            <a:pPr>
              <a:lnSpc>
                <a:spcPct val="100000"/>
              </a:lnSpc>
            </a:pPr>
            <a:endParaRPr lang="cs-CZ" sz="2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6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Indikátory </a:t>
            </a:r>
            <a:r>
              <a:rPr lang="cs-CZ" sz="26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povinné k naplnění</a:t>
            </a:r>
            <a:endParaRPr lang="cs-CZ" sz="26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</a:pPr>
            <a:r>
              <a:rPr lang="cs-CZ" sz="26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	závazné indikátory – při nesplnění sankce</a:t>
            </a: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</a:pPr>
            <a:endParaRPr lang="cs-CZ" sz="26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6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Indikátory povinné k vykazování</a:t>
            </a: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</a:pPr>
            <a:r>
              <a:rPr lang="cs-CZ" sz="26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	nejsou závazné, ale je nutné je sledovat a vykazovat</a:t>
            </a:r>
          </a:p>
          <a:p>
            <a:pPr>
              <a:lnSpc>
                <a:spcPct val="100000"/>
              </a:lnSpc>
            </a:pPr>
            <a:endParaRPr lang="cs-CZ" sz="2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TextShape 1"/>
          <p:cNvSpPr txBox="1"/>
          <p:nvPr/>
        </p:nvSpPr>
        <p:spPr>
          <a:xfrm>
            <a:off x="827584" y="1124744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lIns="0" tIns="45000" rIns="0" bIns="0" anchor="b"/>
          <a:lstStyle/>
          <a:p>
            <a:pPr>
              <a:lnSpc>
                <a:spcPct val="100000"/>
              </a:lnSpc>
            </a:pPr>
            <a:r>
              <a:rPr lang="cs-CZ" sz="5000" b="0" strike="noStrike" spc="-1" dirty="0">
                <a:solidFill>
                  <a:srgbClr val="04617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Pravidla volby závazných indikátorů</a:t>
            </a: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288" name="TextShape 2"/>
          <p:cNvSpPr txBox="1"/>
          <p:nvPr/>
        </p:nvSpPr>
        <p:spPr>
          <a:xfrm>
            <a:off x="467544" y="2852936"/>
            <a:ext cx="8229240" cy="43887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Žadatel volí pouze ty indikátory z výzvy, které jsou relevantní pro jeho projekt</a:t>
            </a:r>
          </a:p>
          <a:p>
            <a:pPr>
              <a:lnSpc>
                <a:spcPct val="100000"/>
              </a:lnSpc>
            </a:pPr>
            <a:endParaRPr lang="cs-CZ" sz="2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Ve zprávách o realizaci projektu se uvádějí kumulativně – souhrnně za období od počátku projektu do konce příslušného monitorovacího období</a:t>
            </a:r>
          </a:p>
          <a:p>
            <a:pPr>
              <a:lnSpc>
                <a:spcPct val="100000"/>
              </a:lnSpc>
            </a:pPr>
            <a:endParaRPr lang="cs-CZ" sz="2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TextShape 1"/>
          <p:cNvSpPr txBox="1"/>
          <p:nvPr/>
        </p:nvSpPr>
        <p:spPr>
          <a:xfrm>
            <a:off x="755576" y="1196752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lIns="0" tIns="45000" rIns="0" bIns="0" anchor="b"/>
          <a:lstStyle/>
          <a:p>
            <a:pPr>
              <a:lnSpc>
                <a:spcPct val="100000"/>
              </a:lnSpc>
            </a:pPr>
            <a:r>
              <a:rPr lang="cs-CZ" sz="5000" b="0" strike="noStrike" spc="-1" dirty="0">
                <a:solidFill>
                  <a:srgbClr val="04617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Povinnosti související s indikátory</a:t>
            </a: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290" name="TextShape 2"/>
          <p:cNvSpPr txBox="1"/>
          <p:nvPr/>
        </p:nvSpPr>
        <p:spPr>
          <a:xfrm>
            <a:off x="467544" y="2636912"/>
            <a:ext cx="8229240" cy="43887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Povinnost stanovit v žádosti cílové hodnoty indikátorů</a:t>
            </a:r>
            <a:endParaRPr lang="cs-CZ" sz="2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640080" lvl="1" indent="-246600">
              <a:lnSpc>
                <a:spcPct val="100000"/>
              </a:lnSpc>
              <a:buClr>
                <a:srgbClr val="0F6FC6"/>
              </a:buClr>
              <a:buSzPct val="85000"/>
              <a:buFont typeface="Wingdings 2" charset="2"/>
              <a:buChar char=""/>
            </a:pPr>
            <a:r>
              <a:rPr lang="cs-CZ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Včetně popisu způsobu stanovení této hodnoty</a:t>
            </a:r>
            <a:endParaRPr lang="cs-CZ" sz="21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Nastavení je závazné</a:t>
            </a:r>
            <a:endParaRPr lang="cs-CZ" sz="2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640080" lvl="1" indent="-246600">
              <a:lnSpc>
                <a:spcPct val="100000"/>
              </a:lnSpc>
              <a:buClr>
                <a:srgbClr val="0F6FC6"/>
              </a:buClr>
              <a:buSzPct val="85000"/>
              <a:buFont typeface="Wingdings 2" charset="2"/>
              <a:buChar char=""/>
            </a:pPr>
            <a:r>
              <a:rPr lang="cs-CZ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Úprava – </a:t>
            </a:r>
            <a:r>
              <a:rPr lang="cs-CZ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podstatnou změnou </a:t>
            </a:r>
            <a:endParaRPr lang="cs-CZ" sz="21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640080" lvl="1" indent="-246600">
              <a:lnSpc>
                <a:spcPct val="100000"/>
              </a:lnSpc>
              <a:buClr>
                <a:srgbClr val="0F6FC6"/>
              </a:buClr>
              <a:buSzPct val="85000"/>
              <a:buFont typeface="Wingdings 2" charset="2"/>
              <a:buChar char=""/>
            </a:pPr>
            <a:r>
              <a:rPr lang="cs-CZ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Při nesplnění - </a:t>
            </a:r>
            <a:r>
              <a:rPr lang="cs-CZ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sankce</a:t>
            </a:r>
            <a:endParaRPr lang="cs-CZ" sz="21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Průběžné sledování jejich naplnění</a:t>
            </a:r>
            <a:endParaRPr lang="cs-CZ" sz="2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640080" lvl="1" indent="-246600">
              <a:lnSpc>
                <a:spcPct val="100000"/>
              </a:lnSpc>
              <a:buClr>
                <a:srgbClr val="0F6FC6"/>
              </a:buClr>
              <a:buSzPct val="85000"/>
              <a:buFont typeface="Wingdings 2" charset="2"/>
              <a:buChar char=""/>
            </a:pPr>
            <a:r>
              <a:rPr lang="cs-CZ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Ve zprávách o realizaci projektu</a:t>
            </a:r>
            <a:endParaRPr lang="cs-CZ" sz="21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Prokazatelnost vykazovaných hodnot</a:t>
            </a:r>
            <a:endParaRPr lang="cs-CZ" sz="2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640080" lvl="1" indent="-246600">
              <a:lnSpc>
                <a:spcPct val="100000"/>
              </a:lnSpc>
              <a:buClr>
                <a:srgbClr val="0F6FC6"/>
              </a:buClr>
              <a:buSzPct val="85000"/>
              <a:buFont typeface="Wingdings 2" charset="2"/>
              <a:buChar char=""/>
            </a:pPr>
            <a:r>
              <a:rPr lang="cs-CZ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Záznamy o každém klientovi, prezenční listiny atd. ověřitelné případnou kontrolou, monitorovací listy</a:t>
            </a:r>
            <a:endParaRPr lang="cs-CZ" sz="21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>
              <a:lnSpc>
                <a:spcPct val="100000"/>
              </a:lnSpc>
            </a:pPr>
            <a:endParaRPr lang="cs-CZ" sz="2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TextShape 1"/>
          <p:cNvSpPr txBox="1"/>
          <p:nvPr/>
        </p:nvSpPr>
        <p:spPr>
          <a:xfrm>
            <a:off x="683568" y="90872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lIns="0" tIns="45000" rIns="0" bIns="0" anchor="b"/>
          <a:lstStyle/>
          <a:p>
            <a:pPr>
              <a:lnSpc>
                <a:spcPct val="100000"/>
              </a:lnSpc>
            </a:pPr>
            <a:r>
              <a:rPr lang="cs-CZ" sz="3600" b="0" strike="noStrike" spc="-1" dirty="0">
                <a:solidFill>
                  <a:srgbClr val="04617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Indikátory se závazkem 
(indikátory týkající se této výzvy)</a:t>
            </a: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292" name="TextShape 2"/>
          <p:cNvSpPr txBox="1"/>
          <p:nvPr/>
        </p:nvSpPr>
        <p:spPr>
          <a:xfrm>
            <a:off x="539640" y="2277000"/>
            <a:ext cx="8229240" cy="43887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Hodnoty, které jsou chápány jako závazek žadatele, kterého má dosáhnout díky realizaci projektu</a:t>
            </a:r>
          </a:p>
        </p:txBody>
      </p:sp>
      <p:graphicFrame>
        <p:nvGraphicFramePr>
          <p:cNvPr id="5" name="Tabulka 4"/>
          <p:cNvGraphicFramePr>
            <a:graphicFrameLocks noGrp="1"/>
          </p:cNvGraphicFramePr>
          <p:nvPr/>
        </p:nvGraphicFramePr>
        <p:xfrm>
          <a:off x="467544" y="3861049"/>
          <a:ext cx="8352928" cy="18821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/>
                <a:gridCol w="4104456"/>
                <a:gridCol w="1656184"/>
                <a:gridCol w="1728192"/>
              </a:tblGrid>
              <a:tr h="529311"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Kód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Název indikátoru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 smtClean="0"/>
                        <a:t>Měrná jednotka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Typ indikátoru</a:t>
                      </a:r>
                      <a:endParaRPr lang="cs-CZ" sz="1600" dirty="0"/>
                    </a:p>
                  </a:txBody>
                  <a:tcPr/>
                </a:tc>
              </a:tr>
              <a:tr h="428991">
                <a:tc>
                  <a:txBody>
                    <a:bodyPr/>
                    <a:lstStyle/>
                    <a:p>
                      <a:pPr algn="ctr"/>
                      <a:r>
                        <a:rPr lang="cs-CZ" sz="1600" dirty="0" smtClean="0"/>
                        <a:t>60000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600" dirty="0" smtClean="0"/>
                        <a:t>Celkový počet účastníků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 smtClean="0"/>
                        <a:t>Osoby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 smtClean="0"/>
                        <a:t>Výstup</a:t>
                      </a:r>
                      <a:endParaRPr lang="cs-CZ" sz="1600" dirty="0"/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cs-CZ" sz="1600" dirty="0" smtClean="0"/>
                        <a:t>67001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600" dirty="0" smtClean="0"/>
                        <a:t>Kapacita podporovaných služeb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 smtClean="0"/>
                        <a:t>Místa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 smtClean="0"/>
                        <a:t>Výstup</a:t>
                      </a:r>
                      <a:endParaRPr lang="cs-CZ" sz="1600" dirty="0"/>
                    </a:p>
                  </a:txBody>
                  <a:tcPr/>
                </a:tc>
              </a:tr>
              <a:tr h="441977">
                <a:tc>
                  <a:txBody>
                    <a:bodyPr/>
                    <a:lstStyle/>
                    <a:p>
                      <a:pPr algn="ctr"/>
                      <a:r>
                        <a:rPr lang="cs-CZ" sz="1600" dirty="0" smtClean="0"/>
                        <a:t>67010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600" dirty="0" smtClean="0"/>
                        <a:t>Využívání podpořených služeb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 smtClean="0"/>
                        <a:t>Osoby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 smtClean="0"/>
                        <a:t>Výsledek</a:t>
                      </a:r>
                      <a:endParaRPr lang="cs-CZ" sz="16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TextShape 1"/>
          <p:cNvSpPr txBox="1"/>
          <p:nvPr/>
        </p:nvSpPr>
        <p:spPr>
          <a:xfrm>
            <a:off x="914760" y="908720"/>
            <a:ext cx="8229240" cy="924480"/>
          </a:xfrm>
          <a:prstGeom prst="rect">
            <a:avLst/>
          </a:prstGeom>
          <a:noFill/>
          <a:ln>
            <a:noFill/>
          </a:ln>
        </p:spPr>
        <p:txBody>
          <a:bodyPr lIns="0" tIns="45000" rIns="0" bIns="0" anchor="b"/>
          <a:lstStyle/>
          <a:p>
            <a:pPr>
              <a:lnSpc>
                <a:spcPct val="100000"/>
              </a:lnSpc>
            </a:pPr>
            <a:r>
              <a:rPr lang="cs-CZ" sz="3600" b="0" strike="noStrike" spc="-1" dirty="0">
                <a:solidFill>
                  <a:srgbClr val="04617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Indikátory bez závazku 
(indikátory týkající se této výzvy)</a:t>
            </a: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295" name="TextShape 2"/>
          <p:cNvSpPr txBox="1"/>
          <p:nvPr/>
        </p:nvSpPr>
        <p:spPr>
          <a:xfrm>
            <a:off x="457200" y="1935360"/>
            <a:ext cx="8229240" cy="43887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Hodnoty, které nepředstavují závazek žadatele, ale které je nutné sledovat (Žadatel má povinnost vyplnit cílovou hodnotu indikátorů, u nerelevantních je možno uvést hodnotu 0.)</a:t>
            </a:r>
          </a:p>
          <a:p>
            <a:pPr>
              <a:lnSpc>
                <a:spcPct val="100000"/>
              </a:lnSpc>
            </a:pPr>
            <a:endParaRPr lang="cs-CZ" sz="2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>
              <a:lnSpc>
                <a:spcPct val="100000"/>
              </a:lnSpc>
            </a:pPr>
            <a:endParaRPr lang="cs-CZ" sz="2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graphicFrame>
        <p:nvGraphicFramePr>
          <p:cNvPr id="5" name="Tabulka 4"/>
          <p:cNvGraphicFramePr>
            <a:graphicFrameLocks noGrp="1"/>
          </p:cNvGraphicFramePr>
          <p:nvPr/>
        </p:nvGraphicFramePr>
        <p:xfrm>
          <a:off x="179512" y="3356992"/>
          <a:ext cx="8712968" cy="16810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6653"/>
                <a:gridCol w="4444926"/>
                <a:gridCol w="1763859"/>
                <a:gridCol w="1657530"/>
              </a:tblGrid>
              <a:tr h="247896"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Kód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600" dirty="0" smtClean="0"/>
                        <a:t>Název</a:t>
                      </a:r>
                      <a:r>
                        <a:rPr lang="cs-CZ" sz="1600" baseline="0" dirty="0" smtClean="0"/>
                        <a:t> indikátoru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 smtClean="0"/>
                        <a:t>Měrná jednotka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 smtClean="0"/>
                        <a:t>Typ indikátoru</a:t>
                      </a:r>
                      <a:endParaRPr lang="cs-CZ" sz="1600" dirty="0"/>
                    </a:p>
                  </a:txBody>
                  <a:tcPr/>
                </a:tc>
              </a:tr>
              <a:tr h="672862">
                <a:tc>
                  <a:txBody>
                    <a:bodyPr/>
                    <a:lstStyle/>
                    <a:p>
                      <a:pPr algn="ctr"/>
                      <a:r>
                        <a:rPr lang="cs-CZ" sz="1600" dirty="0" smtClean="0"/>
                        <a:t>67315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600" dirty="0" smtClean="0"/>
                        <a:t>Bývalí účastníci projektů</a:t>
                      </a:r>
                      <a:r>
                        <a:rPr lang="cs-CZ" sz="1600" baseline="0" dirty="0" smtClean="0"/>
                        <a:t> v oblasti sociálních služeb, u nichž služba naplnila svůj účel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 smtClean="0"/>
                        <a:t>Osoby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 smtClean="0"/>
                        <a:t>Výsledek</a:t>
                      </a:r>
                      <a:endParaRPr lang="cs-CZ" sz="1600" dirty="0"/>
                    </a:p>
                  </a:txBody>
                  <a:tcPr/>
                </a:tc>
              </a:tr>
              <a:tr h="672862">
                <a:tc>
                  <a:txBody>
                    <a:bodyPr/>
                    <a:lstStyle/>
                    <a:p>
                      <a:pPr algn="ctr"/>
                      <a:r>
                        <a:rPr lang="cs-CZ" sz="1600" dirty="0" smtClean="0"/>
                        <a:t>67310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600" dirty="0" smtClean="0"/>
                        <a:t>Bývalí účastníci projektů, u nichž intervence formou sociální práce naplnila svůj účel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 smtClean="0"/>
                        <a:t>Osoby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 smtClean="0"/>
                        <a:t>Výsledek</a:t>
                      </a:r>
                      <a:endParaRPr lang="cs-CZ" sz="16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TextShape 1"/>
          <p:cNvSpPr txBox="1"/>
          <p:nvPr/>
        </p:nvSpPr>
        <p:spPr>
          <a:xfrm>
            <a:off x="457200" y="70416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lIns="0" tIns="45000" rIns="0" bIns="0" anchor="b"/>
          <a:lstStyle/>
          <a:p>
            <a:pPr>
              <a:lnSpc>
                <a:spcPct val="100000"/>
              </a:lnSpc>
            </a:pPr>
            <a:r>
              <a:rPr lang="cs-CZ" sz="5000" b="0" strike="noStrike" spc="-1" dirty="0">
                <a:solidFill>
                  <a:srgbClr val="04617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Program semináře</a:t>
            </a: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232" name="TextShape 2"/>
          <p:cNvSpPr txBox="1"/>
          <p:nvPr/>
        </p:nvSpPr>
        <p:spPr>
          <a:xfrm>
            <a:off x="457200" y="1935360"/>
            <a:ext cx="8229240" cy="43887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Představení výzvy</a:t>
            </a: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Podporované aktivity</a:t>
            </a: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Indikátory</a:t>
            </a: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Způsobilost výdajů</a:t>
            </a: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Proces hodnocení a výběru projektů</a:t>
            </a: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IS KP14+</a:t>
            </a: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Důležité odkazy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TextShape 1"/>
          <p:cNvSpPr txBox="1"/>
          <p:nvPr/>
        </p:nvSpPr>
        <p:spPr>
          <a:xfrm>
            <a:off x="539640" y="278100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lIns="0" rIns="0" bIns="0" anchor="b"/>
          <a:lstStyle/>
          <a:p>
            <a:pPr algn="ctr">
              <a:lnSpc>
                <a:spcPct val="100000"/>
              </a:lnSpc>
            </a:pPr>
            <a:r>
              <a:rPr lang="cs-CZ" sz="5000" b="0" strike="noStrike" spc="-1" dirty="0">
                <a:solidFill>
                  <a:srgbClr val="04617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Způsobilost výdajů</a:t>
            </a: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pic>
        <p:nvPicPr>
          <p:cNvPr id="300" name="Obrázek 4"/>
          <p:cNvPicPr/>
          <p:nvPr/>
        </p:nvPicPr>
        <p:blipFill>
          <a:blip r:embed="rId2" cstate="print"/>
          <a:stretch/>
        </p:blipFill>
        <p:spPr>
          <a:xfrm>
            <a:off x="2988000" y="5733360"/>
            <a:ext cx="3456000" cy="647640"/>
          </a:xfrm>
          <a:prstGeom prst="rect">
            <a:avLst/>
          </a:prstGeom>
          <a:ln>
            <a:noFill/>
          </a:ln>
        </p:spPr>
      </p:pic>
      <p:pic>
        <p:nvPicPr>
          <p:cNvPr id="301" name="Obrázek 5"/>
          <p:cNvPicPr/>
          <p:nvPr/>
        </p:nvPicPr>
        <p:blipFill>
          <a:blip r:embed="rId3" cstate="print"/>
          <a:stretch/>
        </p:blipFill>
        <p:spPr>
          <a:xfrm>
            <a:off x="539640" y="908640"/>
            <a:ext cx="3600000" cy="7916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TextShape 1"/>
          <p:cNvSpPr txBox="1"/>
          <p:nvPr/>
        </p:nvSpPr>
        <p:spPr>
          <a:xfrm>
            <a:off x="467640" y="62064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lIns="0" tIns="45000" rIns="0" bIns="0" anchor="b"/>
          <a:lstStyle/>
          <a:p>
            <a:pPr>
              <a:lnSpc>
                <a:spcPct val="100000"/>
              </a:lnSpc>
            </a:pPr>
            <a:r>
              <a:rPr lang="cs-CZ" sz="5000" spc="-1" dirty="0" smtClean="0">
                <a:solidFill>
                  <a:srgbClr val="04617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Věcná z</a:t>
            </a:r>
            <a:r>
              <a:rPr lang="cs-CZ" sz="5000" b="0" strike="noStrike" spc="-1" dirty="0" smtClean="0">
                <a:solidFill>
                  <a:srgbClr val="04617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působilost </a:t>
            </a:r>
            <a:r>
              <a:rPr lang="cs-CZ" sz="5000" b="0" strike="noStrike" spc="-1" dirty="0">
                <a:solidFill>
                  <a:srgbClr val="04617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výdajů</a:t>
            </a: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304" name="TextShape 2"/>
          <p:cNvSpPr txBox="1"/>
          <p:nvPr/>
        </p:nvSpPr>
        <p:spPr>
          <a:xfrm>
            <a:off x="457200" y="1935360"/>
            <a:ext cx="8229240" cy="4806008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274320" indent="-273960">
              <a:lnSpc>
                <a:spcPct val="100000"/>
              </a:lnSpc>
            </a:pPr>
            <a:r>
              <a:rPr lang="cs-CZ" sz="26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Kategorie způsobilých výdajů OPZ</a:t>
            </a:r>
            <a:endParaRPr lang="cs-CZ" sz="2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cs-CZ" altLang="cs-CZ" sz="2000" b="1" dirty="0" smtClean="0">
                <a:latin typeface="Constantia" pitchFamily="18" charset="0"/>
              </a:rPr>
              <a:t>1. </a:t>
            </a:r>
            <a:r>
              <a:rPr lang="cs-CZ" altLang="cs-CZ" sz="1600" b="1" dirty="0" smtClean="0">
                <a:latin typeface="Constantia" pitchFamily="18" charset="0"/>
              </a:rPr>
              <a:t>Celkové způsobilé výdaje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cs-CZ" altLang="cs-CZ" sz="1600" b="1" dirty="0" smtClean="0">
                <a:latin typeface="Constantia" pitchFamily="18" charset="0"/>
              </a:rPr>
              <a:t>1.1 Přímé náklady – </a:t>
            </a:r>
            <a:r>
              <a:rPr lang="cs-CZ" altLang="cs-CZ" sz="1600" dirty="0" smtClean="0">
                <a:latin typeface="Constantia" pitchFamily="18" charset="0"/>
              </a:rPr>
              <a:t>náklady, která mají přímou vazbu na cílovou skupinu		</a:t>
            </a:r>
          </a:p>
          <a:p>
            <a:pPr lvl="2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cs-CZ" altLang="cs-CZ" sz="1600" dirty="0" smtClean="0">
                <a:latin typeface="Constantia" pitchFamily="18" charset="0"/>
              </a:rPr>
              <a:t>1.1.1  Osobní náklady  </a:t>
            </a:r>
          </a:p>
          <a:p>
            <a:pPr lvl="2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cs-CZ" altLang="cs-CZ" sz="1600" dirty="0" smtClean="0">
                <a:latin typeface="Constantia" pitchFamily="18" charset="0"/>
              </a:rPr>
              <a:t>1.1.2  Cestovné</a:t>
            </a:r>
          </a:p>
          <a:p>
            <a:pPr lvl="2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cs-CZ" altLang="cs-CZ" sz="1600" dirty="0" smtClean="0">
                <a:latin typeface="Constantia" pitchFamily="18" charset="0"/>
              </a:rPr>
              <a:t>1.1.3  Zařízení, vybavení a spotřební materiál</a:t>
            </a:r>
          </a:p>
          <a:p>
            <a:pPr lvl="2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cs-CZ" altLang="cs-CZ" sz="1600" dirty="0" smtClean="0">
                <a:latin typeface="Constantia" pitchFamily="18" charset="0"/>
              </a:rPr>
              <a:t>1.1.4  Nákup služeb </a:t>
            </a:r>
          </a:p>
          <a:p>
            <a:pPr lvl="2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cs-CZ" altLang="cs-CZ" sz="1600" dirty="0" smtClean="0">
                <a:latin typeface="Constantia" pitchFamily="18" charset="0"/>
              </a:rPr>
              <a:t>1.1.5  Drobné stavební úpravy (do 40 tis. Kč)</a:t>
            </a:r>
          </a:p>
          <a:p>
            <a:pPr lvl="2">
              <a:lnSpc>
                <a:spcPct val="80000"/>
              </a:lnSpc>
              <a:defRPr/>
            </a:pPr>
            <a:endParaRPr lang="cs-CZ" altLang="cs-CZ" sz="1600" dirty="0" smtClean="0">
              <a:latin typeface="Constantia" pitchFamily="18" charset="0"/>
            </a:endParaRPr>
          </a:p>
          <a:p>
            <a:pPr lvl="1">
              <a:defRPr/>
            </a:pPr>
            <a:r>
              <a:rPr lang="cs-CZ" sz="1600" b="1" dirty="0" smtClean="0">
                <a:latin typeface="Constantia" pitchFamily="18" charset="0"/>
              </a:rPr>
              <a:t>1.2 Nepřímé náklady  - </a:t>
            </a:r>
            <a:r>
              <a:rPr lang="cs-CZ" sz="16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mohou dosahovat maximálně 25 %  přímých způsobilých nákladů projektu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cs-CZ" sz="1600" b="1" dirty="0" smtClean="0">
              <a:latin typeface="Constantia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600" b="1" dirty="0" smtClean="0">
                <a:latin typeface="Constantia" pitchFamily="18" charset="0"/>
              </a:rPr>
              <a:t>2. Celkové nezpůsobilé výdaje - </a:t>
            </a:r>
            <a:r>
              <a:rPr lang="cs-CZ" sz="16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např. náklady na napsání projektu</a:t>
            </a:r>
            <a:endParaRPr lang="cs-CZ" sz="1600" b="1" dirty="0" smtClean="0">
              <a:latin typeface="Constantia" pitchFamily="18" charset="0"/>
            </a:endParaRPr>
          </a:p>
          <a:p>
            <a:pPr marL="432000" lvl="1" indent="-4320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"/>
            </a:pPr>
            <a:endParaRPr lang="cs-CZ" sz="1200" dirty="0" smtClean="0"/>
          </a:p>
          <a:p>
            <a:r>
              <a:rPr lang="cs-CZ" sz="16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Informace ke způsobilým výdajům jsou k dispozici v kapitole 6 Specifické části pravidel pro žadatele a příjemce v rámci OPZ</a:t>
            </a:r>
          </a:p>
          <a:p>
            <a:pPr>
              <a:lnSpc>
                <a:spcPct val="100000"/>
              </a:lnSpc>
            </a:pPr>
            <a:endParaRPr lang="cs-CZ" sz="2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>
              <a:lnSpc>
                <a:spcPct val="100000"/>
              </a:lnSpc>
            </a:pPr>
            <a:endParaRPr lang="cs-CZ" sz="2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>
              <a:lnSpc>
                <a:spcPct val="100000"/>
              </a:lnSpc>
            </a:pPr>
            <a:endParaRPr lang="cs-CZ" sz="2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274320" indent="-273960">
              <a:lnSpc>
                <a:spcPct val="100000"/>
              </a:lnSpc>
            </a:pPr>
            <a:endParaRPr lang="cs-CZ" sz="2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>
              <a:lnSpc>
                <a:spcPct val="100000"/>
              </a:lnSpc>
            </a:pPr>
            <a:endParaRPr lang="cs-CZ" sz="2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TextShape 1"/>
          <p:cNvSpPr txBox="1"/>
          <p:nvPr/>
        </p:nvSpPr>
        <p:spPr>
          <a:xfrm>
            <a:off x="847800" y="1021320"/>
            <a:ext cx="4984200" cy="6346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>
              <a:lnSpc>
                <a:spcPct val="100000"/>
              </a:lnSpc>
            </a:pPr>
            <a:r>
              <a:rPr lang="cs-CZ" sz="5000" b="0" strike="noStrike" spc="-1" dirty="0">
                <a:solidFill>
                  <a:srgbClr val="04617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Způsobilost výdajů</a:t>
            </a: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306" name="TextShape 2"/>
          <p:cNvSpPr txBox="1"/>
          <p:nvPr/>
        </p:nvSpPr>
        <p:spPr>
          <a:xfrm>
            <a:off x="458280" y="1944000"/>
            <a:ext cx="9045720" cy="34506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274320" indent="-273960">
              <a:lnSpc>
                <a:spcPct val="100000"/>
              </a:lnSpc>
            </a:pPr>
            <a:r>
              <a:rPr lang="cs-CZ" sz="2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 </a:t>
            </a:r>
          </a:p>
          <a:p>
            <a:pPr marL="274320" indent="-273960">
              <a:lnSpc>
                <a:spcPct val="100000"/>
              </a:lnSpc>
            </a:pPr>
            <a:r>
              <a:rPr lang="cs-CZ" sz="26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Časová způsobilost</a:t>
            </a:r>
          </a:p>
          <a:p>
            <a:pPr>
              <a:lnSpc>
                <a:spcPct val="100000"/>
              </a:lnSpc>
            </a:pPr>
            <a:r>
              <a:rPr lang="cs-CZ" sz="2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Náklady vzniklé v době realizace projektu</a:t>
            </a:r>
          </a:p>
          <a:p>
            <a:pPr>
              <a:lnSpc>
                <a:spcPct val="100000"/>
              </a:lnSpc>
            </a:pPr>
            <a:r>
              <a:rPr lang="cs-CZ" sz="2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Datum zahájení realizace projektu nesmí předcházet datu vyhlášení výzvy MAS</a:t>
            </a:r>
          </a:p>
          <a:p>
            <a:pPr>
              <a:lnSpc>
                <a:spcPct val="100000"/>
              </a:lnSpc>
            </a:pPr>
            <a:endParaRPr lang="cs-CZ" sz="2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TextShape 1"/>
          <p:cNvSpPr txBox="1"/>
          <p:nvPr/>
        </p:nvSpPr>
        <p:spPr>
          <a:xfrm>
            <a:off x="467640" y="285300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lIns="0" rIns="0" bIns="0" anchor="b"/>
          <a:lstStyle/>
          <a:p>
            <a:pPr algn="ctr">
              <a:lnSpc>
                <a:spcPct val="100000"/>
              </a:lnSpc>
            </a:pPr>
            <a:r>
              <a:rPr lang="cs-CZ" sz="5000" b="0" strike="noStrike" spc="-1" dirty="0" smtClean="0">
                <a:solidFill>
                  <a:srgbClr val="04617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Povinné přílohy projektu</a:t>
            </a: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pic>
        <p:nvPicPr>
          <p:cNvPr id="313" name="Obrázek 4"/>
          <p:cNvPicPr/>
          <p:nvPr/>
        </p:nvPicPr>
        <p:blipFill>
          <a:blip r:embed="rId2" cstate="print"/>
          <a:stretch/>
        </p:blipFill>
        <p:spPr>
          <a:xfrm>
            <a:off x="2915640" y="5949360"/>
            <a:ext cx="3456000" cy="647640"/>
          </a:xfrm>
          <a:prstGeom prst="rect">
            <a:avLst/>
          </a:prstGeom>
          <a:ln>
            <a:noFill/>
          </a:ln>
        </p:spPr>
      </p:pic>
      <p:pic>
        <p:nvPicPr>
          <p:cNvPr id="314" name="Obrázek 5"/>
          <p:cNvPicPr/>
          <p:nvPr/>
        </p:nvPicPr>
        <p:blipFill>
          <a:blip r:embed="rId3" cstate="print"/>
          <a:stretch/>
        </p:blipFill>
        <p:spPr>
          <a:xfrm>
            <a:off x="467640" y="908640"/>
            <a:ext cx="3600000" cy="791640"/>
          </a:xfrm>
          <a:prstGeom prst="rect">
            <a:avLst/>
          </a:prstGeom>
          <a:ln>
            <a:noFill/>
          </a:ln>
        </p:spPr>
      </p:pic>
      <p:pic>
        <p:nvPicPr>
          <p:cNvPr id="6" name="Obrázek 5" descr="Logo_non_circle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084168" y="476672"/>
            <a:ext cx="2082790" cy="12226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TextShape 1"/>
          <p:cNvSpPr txBox="1"/>
          <p:nvPr/>
        </p:nvSpPr>
        <p:spPr>
          <a:xfrm>
            <a:off x="847800" y="1021320"/>
            <a:ext cx="4984200" cy="6346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>
              <a:lnSpc>
                <a:spcPct val="100000"/>
              </a:lnSpc>
            </a:pPr>
            <a:r>
              <a:rPr lang="cs-CZ" sz="5000" b="0" strike="noStrike" spc="-1" dirty="0" smtClean="0">
                <a:solidFill>
                  <a:srgbClr val="04617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Povinné přílohy</a:t>
            </a: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306" name="TextShape 2"/>
          <p:cNvSpPr txBox="1"/>
          <p:nvPr/>
        </p:nvSpPr>
        <p:spPr>
          <a:xfrm>
            <a:off x="107504" y="1944000"/>
            <a:ext cx="8856984" cy="47253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274320" indent="-273960">
              <a:lnSpc>
                <a:spcPct val="100000"/>
              </a:lnSpc>
            </a:pPr>
            <a:r>
              <a:rPr lang="cs-CZ" sz="2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 </a:t>
            </a: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Příloha č. 5 – Údaje o sociální službě</a:t>
            </a: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V příloze č. </a:t>
            </a:r>
            <a:r>
              <a:rPr lang="cs-CZ" sz="2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3 </a:t>
            </a:r>
            <a:r>
              <a:rPr lang="cs-CZ" sz="2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– Pomůcka k vyplnění přílohy Údaje o sociální službě naleznete postup k vyplnění povinné přílohy k dané žádosti</a:t>
            </a: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endParaRPr lang="cs-CZ" sz="24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</a:pPr>
            <a:r>
              <a:rPr lang="cs-CZ" sz="2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JEDNOU ROČNĚ DOKLÁDAT K REALIZACI PROJEKTU</a:t>
            </a: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Přílohu </a:t>
            </a:r>
            <a:r>
              <a:rPr lang="cs-CZ" sz="2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č. 7 – Přehled čerpání vyrovnávací platby na sociální službu (skutečnost)</a:t>
            </a: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endParaRPr lang="cs-CZ" sz="26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>
              <a:lnSpc>
                <a:spcPct val="100000"/>
              </a:lnSpc>
            </a:pPr>
            <a:endParaRPr lang="cs-CZ" sz="2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TextShape 1"/>
          <p:cNvSpPr txBox="1"/>
          <p:nvPr/>
        </p:nvSpPr>
        <p:spPr>
          <a:xfrm>
            <a:off x="467640" y="285300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lIns="0" rIns="0" bIns="0" anchor="b"/>
          <a:lstStyle/>
          <a:p>
            <a:pPr algn="ctr">
              <a:lnSpc>
                <a:spcPct val="100000"/>
              </a:lnSpc>
            </a:pPr>
            <a:r>
              <a:rPr lang="cs-CZ" sz="5000" b="0" strike="noStrike" spc="-1" dirty="0">
                <a:solidFill>
                  <a:srgbClr val="04617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Proces hodnocení a výběru projektů</a:t>
            </a: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pic>
        <p:nvPicPr>
          <p:cNvPr id="313" name="Obrázek 4"/>
          <p:cNvPicPr/>
          <p:nvPr/>
        </p:nvPicPr>
        <p:blipFill>
          <a:blip r:embed="rId2" cstate="print"/>
          <a:stretch/>
        </p:blipFill>
        <p:spPr>
          <a:xfrm>
            <a:off x="2915640" y="5949360"/>
            <a:ext cx="3456000" cy="647640"/>
          </a:xfrm>
          <a:prstGeom prst="rect">
            <a:avLst/>
          </a:prstGeom>
          <a:ln>
            <a:noFill/>
          </a:ln>
        </p:spPr>
      </p:pic>
      <p:pic>
        <p:nvPicPr>
          <p:cNvPr id="314" name="Obrázek 5"/>
          <p:cNvPicPr/>
          <p:nvPr/>
        </p:nvPicPr>
        <p:blipFill>
          <a:blip r:embed="rId3" cstate="print"/>
          <a:stretch/>
        </p:blipFill>
        <p:spPr>
          <a:xfrm>
            <a:off x="467640" y="908640"/>
            <a:ext cx="3600000" cy="791640"/>
          </a:xfrm>
          <a:prstGeom prst="rect">
            <a:avLst/>
          </a:prstGeom>
          <a:ln>
            <a:noFill/>
          </a:ln>
        </p:spPr>
      </p:pic>
      <p:pic>
        <p:nvPicPr>
          <p:cNvPr id="6" name="Obrázek 5" descr="Logo_non_circle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156176" y="467100"/>
            <a:ext cx="2016224" cy="11835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TextShape 1"/>
          <p:cNvSpPr txBox="1"/>
          <p:nvPr/>
        </p:nvSpPr>
        <p:spPr>
          <a:xfrm>
            <a:off x="467640" y="62064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lIns="0" tIns="45000" rIns="0" bIns="0" anchor="b"/>
          <a:lstStyle/>
          <a:p>
            <a:pPr>
              <a:lnSpc>
                <a:spcPct val="100000"/>
              </a:lnSpc>
            </a:pPr>
            <a:r>
              <a:rPr lang="cs-CZ" sz="4000" b="0" strike="noStrike" spc="-1" dirty="0">
                <a:solidFill>
                  <a:srgbClr val="04617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Proces hodnocení a výběru projektů</a:t>
            </a: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317" name="TextShape 2"/>
          <p:cNvSpPr txBox="1"/>
          <p:nvPr/>
        </p:nvSpPr>
        <p:spPr>
          <a:xfrm>
            <a:off x="467640" y="2277000"/>
            <a:ext cx="8229240" cy="43887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Problematika hodnocení přijatelnosti a formálních náležitostí, věcného hodnocení a výběru projektů</a:t>
            </a:r>
            <a:endParaRPr lang="cs-CZ" sz="2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640080" lvl="1" indent="-246600">
              <a:lnSpc>
                <a:spcPct val="100000"/>
              </a:lnSpc>
              <a:buClr>
                <a:srgbClr val="0F6FC6"/>
              </a:buClr>
              <a:buSzPct val="85000"/>
              <a:buFont typeface="Wingdings 2" charset="2"/>
              <a:buChar char=""/>
            </a:pPr>
            <a:r>
              <a:rPr lang="cs-CZ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Viz Příloha č. 1 výzvy MAS – Informace o způsobu hodnocení a výběru projektů</a:t>
            </a:r>
            <a:endParaRPr lang="cs-CZ" sz="21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640080" lvl="1" indent="-246600">
              <a:lnSpc>
                <a:spcPct val="100000"/>
              </a:lnSpc>
              <a:buClr>
                <a:srgbClr val="0F6FC6"/>
              </a:buClr>
              <a:buSzPct val="85000"/>
              <a:buFont typeface="Wingdings 2" charset="2"/>
              <a:buChar char=""/>
            </a:pPr>
            <a:r>
              <a:rPr lang="cs-CZ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Viz Specifická část pravidel pro žadatele a příjemce v rámci OPZ</a:t>
            </a:r>
            <a:endParaRPr lang="cs-CZ" sz="21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>
              <a:lnSpc>
                <a:spcPct val="100000"/>
              </a:lnSpc>
            </a:pPr>
            <a:endParaRPr lang="cs-CZ" sz="2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Proces hodnocení a výběru projektů zajišťuje MAS </a:t>
            </a:r>
            <a:r>
              <a:rPr lang="cs-CZ" sz="2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Mezi Hrady z.s.</a:t>
            </a:r>
            <a:endParaRPr lang="cs-CZ" sz="2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>
              <a:lnSpc>
                <a:spcPct val="100000"/>
              </a:lnSpc>
            </a:pPr>
            <a:endParaRPr lang="cs-CZ" sz="2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Žádosti předložené jiným způsobem a v jiném termínu než umožňuje výzva, nejsou akceptovány</a:t>
            </a:r>
            <a:endParaRPr lang="cs-CZ" sz="2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>
              <a:lnSpc>
                <a:spcPct val="100000"/>
              </a:lnSpc>
            </a:pPr>
            <a:endParaRPr lang="cs-CZ" sz="2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TextShape 1"/>
          <p:cNvSpPr txBox="1"/>
          <p:nvPr/>
        </p:nvSpPr>
        <p:spPr>
          <a:xfrm>
            <a:off x="467640" y="47664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lIns="0" tIns="45000" rIns="0" bIns="0" anchor="b"/>
          <a:lstStyle/>
          <a:p>
            <a:pPr>
              <a:lnSpc>
                <a:spcPct val="100000"/>
              </a:lnSpc>
            </a:pPr>
            <a:r>
              <a:rPr lang="cs-CZ" sz="4000" b="0" strike="noStrike" spc="-1" dirty="0">
                <a:solidFill>
                  <a:srgbClr val="04617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Proces hodnocení a výběru projektů</a:t>
            </a: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319" name="TextShape 2"/>
          <p:cNvSpPr txBox="1"/>
          <p:nvPr/>
        </p:nvSpPr>
        <p:spPr>
          <a:xfrm>
            <a:off x="457200" y="1935360"/>
            <a:ext cx="8229240" cy="4806008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Výsledkem výběru je Seznam žádostí o podporu, které MAS navrhuje ke schválení </a:t>
            </a:r>
            <a:r>
              <a:rPr lang="cs-CZ" sz="26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–&gt;</a:t>
            </a:r>
            <a:r>
              <a:rPr lang="cs-CZ" sz="2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 tento Seznam předá MAS Řídícímu orgánu OPZ </a:t>
            </a:r>
            <a:r>
              <a:rPr lang="cs-CZ" sz="26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-&gt;</a:t>
            </a:r>
            <a:r>
              <a:rPr lang="cs-CZ" sz="2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 ŘO OPZ provede závěrečné ověření způsobilosti vybraných projektů a kontrolu administrativních postupů MAS</a:t>
            </a:r>
          </a:p>
          <a:p>
            <a:pPr>
              <a:lnSpc>
                <a:spcPct val="100000"/>
              </a:lnSpc>
            </a:pPr>
            <a:endParaRPr lang="cs-CZ" sz="2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Jednokolová výzva s jednou uzávěrkou pro podání žádosti </a:t>
            </a:r>
            <a:r>
              <a:rPr lang="cs-CZ" sz="26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-&gt;</a:t>
            </a:r>
            <a:r>
              <a:rPr lang="cs-CZ" sz="2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 jednokolové hodnocení</a:t>
            </a:r>
          </a:p>
          <a:p>
            <a:pPr>
              <a:lnSpc>
                <a:spcPct val="100000"/>
              </a:lnSpc>
            </a:pPr>
            <a:endParaRPr lang="cs-CZ" sz="2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Proces hodnocení a výběru projektů </a:t>
            </a:r>
            <a:r>
              <a:rPr lang="cs-CZ" sz="26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-&gt; </a:t>
            </a:r>
            <a:r>
              <a:rPr lang="cs-CZ" sz="2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ukončen </a:t>
            </a:r>
            <a:r>
              <a:rPr lang="cs-CZ" sz="2600" b="1" u="sng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nejpozději</a:t>
            </a:r>
            <a:r>
              <a:rPr lang="cs-CZ" sz="2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 do 5 měsíců od data ukončení příjmu žádostí o podporu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TextShape 1"/>
          <p:cNvSpPr txBox="1"/>
          <p:nvPr/>
        </p:nvSpPr>
        <p:spPr>
          <a:xfrm>
            <a:off x="683640" y="90864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lIns="0" tIns="45000" rIns="0" bIns="0" anchor="b"/>
          <a:lstStyle/>
          <a:p>
            <a:pPr algn="ctr">
              <a:lnSpc>
                <a:spcPct val="100000"/>
              </a:lnSpc>
            </a:pPr>
            <a:r>
              <a:rPr lang="cs-CZ" sz="4000" b="0" strike="noStrike" spc="-1" dirty="0">
                <a:solidFill>
                  <a:srgbClr val="04617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Hodnocení přijatelnosti a formálních náležitostí</a:t>
            </a: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321" name="TextShape 2"/>
          <p:cNvSpPr txBox="1"/>
          <p:nvPr/>
        </p:nvSpPr>
        <p:spPr>
          <a:xfrm>
            <a:off x="539640" y="2468880"/>
            <a:ext cx="8229240" cy="43887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První fáze hodnocení projektů</a:t>
            </a: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Posouzení základních věcných a administrativních požadavků </a:t>
            </a: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Provádějí pracovníci MAS </a:t>
            </a:r>
            <a:r>
              <a:rPr lang="cs-CZ" sz="20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Mezi Hrady, </a:t>
            </a:r>
            <a:r>
              <a:rPr lang="cs-CZ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z.s.</a:t>
            </a: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Lhůta max. </a:t>
            </a:r>
            <a:r>
              <a:rPr lang="cs-CZ" sz="20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20</a:t>
            </a:r>
            <a:r>
              <a:rPr lang="cs-CZ" sz="20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 </a:t>
            </a:r>
            <a:r>
              <a:rPr lang="cs-CZ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pracovních dnů </a:t>
            </a:r>
            <a:r>
              <a:rPr lang="cs-CZ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od ukončení příjmu žádostí o podporu</a:t>
            </a:r>
          </a:p>
          <a:p>
            <a:pPr>
              <a:lnSpc>
                <a:spcPct val="100000"/>
              </a:lnSpc>
            </a:pPr>
            <a:endParaRPr lang="cs-CZ" sz="2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Kritéria přijatelnosti jsou neopravitelná</a:t>
            </a: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Kritéria formálních náležitostí jsou opravitelná – žadatel vyzván </a:t>
            </a:r>
            <a:r>
              <a:rPr lang="cs-CZ" sz="20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1 </a:t>
            </a:r>
            <a:r>
              <a:rPr lang="cs-CZ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x k opravě nebo doplnění ve lhůtě do 5 pracovních dní</a:t>
            </a:r>
          </a:p>
          <a:p>
            <a:pPr>
              <a:lnSpc>
                <a:spcPct val="100000"/>
              </a:lnSpc>
            </a:pPr>
            <a:endParaRPr lang="cs-CZ" sz="2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Hodnotí se podle kontrolních otázek uvedených pro každé kritérium (ANO/NE)</a:t>
            </a:r>
          </a:p>
          <a:p>
            <a:pPr>
              <a:lnSpc>
                <a:spcPct val="100000"/>
              </a:lnSpc>
            </a:pPr>
            <a:endParaRPr lang="cs-CZ" sz="2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TextShape 1"/>
          <p:cNvSpPr txBox="1"/>
          <p:nvPr/>
        </p:nvSpPr>
        <p:spPr>
          <a:xfrm>
            <a:off x="467640" y="83664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lIns="0" tIns="45000" rIns="0" bIns="0" anchor="b"/>
          <a:lstStyle/>
          <a:p>
            <a:pPr algn="ctr">
              <a:lnSpc>
                <a:spcPct val="100000"/>
              </a:lnSpc>
            </a:pPr>
            <a:r>
              <a:rPr lang="cs-CZ" sz="4000" b="0" strike="noStrike" spc="-1" dirty="0">
                <a:solidFill>
                  <a:srgbClr val="04617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Hodnocení přijatelnosti a formálních náležitostí</a:t>
            </a: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323" name="TextShape 2"/>
          <p:cNvSpPr txBox="1"/>
          <p:nvPr/>
        </p:nvSpPr>
        <p:spPr>
          <a:xfrm>
            <a:off x="539640" y="2277000"/>
            <a:ext cx="4038120" cy="44344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Kritéria hodnocení přijatelnosti</a:t>
            </a:r>
            <a:endParaRPr lang="cs-CZ" sz="2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endParaRPr lang="cs-CZ" sz="2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640080" lvl="1" indent="-246600">
              <a:lnSpc>
                <a:spcPct val="100000"/>
              </a:lnSpc>
              <a:buClr>
                <a:srgbClr val="0F6FC6"/>
              </a:buClr>
              <a:buSzPct val="85000"/>
              <a:buFont typeface="Wingdings 2" charset="2"/>
              <a:buChar char=""/>
            </a:pPr>
            <a:r>
              <a:rPr lang="cs-CZ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Oprávněnost žadatele</a:t>
            </a:r>
          </a:p>
          <a:p>
            <a:pPr marL="640080" lvl="1" indent="-246600">
              <a:lnSpc>
                <a:spcPct val="100000"/>
              </a:lnSpc>
              <a:buClr>
                <a:srgbClr val="0F6FC6"/>
              </a:buClr>
              <a:buSzPct val="85000"/>
              <a:buFont typeface="Wingdings 2" charset="2"/>
              <a:buChar char=""/>
            </a:pPr>
            <a:r>
              <a:rPr lang="cs-CZ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Partnerství</a:t>
            </a:r>
          </a:p>
          <a:p>
            <a:pPr marL="640080" lvl="1" indent="-246600">
              <a:lnSpc>
                <a:spcPct val="100000"/>
              </a:lnSpc>
              <a:buClr>
                <a:srgbClr val="0F6FC6"/>
              </a:buClr>
              <a:buSzPct val="85000"/>
              <a:buFont typeface="Wingdings 2" charset="2"/>
              <a:buChar char=""/>
            </a:pPr>
            <a:r>
              <a:rPr lang="cs-CZ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Cílové skupiny</a:t>
            </a:r>
          </a:p>
          <a:p>
            <a:pPr marL="640080" lvl="1" indent="-246600">
              <a:lnSpc>
                <a:spcPct val="100000"/>
              </a:lnSpc>
              <a:buClr>
                <a:srgbClr val="0F6FC6"/>
              </a:buClr>
              <a:buSzPct val="85000"/>
              <a:buFont typeface="Wingdings 2" charset="2"/>
              <a:buChar char=""/>
            </a:pPr>
            <a:r>
              <a:rPr lang="cs-CZ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Celkové způsobilé výdaje</a:t>
            </a:r>
          </a:p>
          <a:p>
            <a:pPr marL="640080" lvl="1" indent="-246600">
              <a:lnSpc>
                <a:spcPct val="100000"/>
              </a:lnSpc>
              <a:buClr>
                <a:srgbClr val="0F6FC6"/>
              </a:buClr>
              <a:buSzPct val="85000"/>
              <a:buFont typeface="Wingdings 2" charset="2"/>
              <a:buChar char=""/>
            </a:pPr>
            <a:r>
              <a:rPr lang="cs-CZ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Aktivity</a:t>
            </a:r>
          </a:p>
          <a:p>
            <a:pPr marL="640080" lvl="1" indent="-246600">
              <a:lnSpc>
                <a:spcPct val="100000"/>
              </a:lnSpc>
              <a:buClr>
                <a:srgbClr val="0F6FC6"/>
              </a:buClr>
              <a:buSzPct val="85000"/>
              <a:buFont typeface="Wingdings 2" charset="2"/>
              <a:buChar char=""/>
            </a:pPr>
            <a:r>
              <a:rPr lang="cs-CZ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Horizontální principy</a:t>
            </a:r>
          </a:p>
          <a:p>
            <a:pPr marL="640080" lvl="1" indent="-246600">
              <a:lnSpc>
                <a:spcPct val="100000"/>
              </a:lnSpc>
              <a:buClr>
                <a:srgbClr val="0F6FC6"/>
              </a:buClr>
              <a:buSzPct val="85000"/>
              <a:buFont typeface="Wingdings 2" charset="2"/>
              <a:buChar char=""/>
            </a:pPr>
            <a:r>
              <a:rPr lang="cs-CZ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Trestní bezúhonnost</a:t>
            </a:r>
          </a:p>
          <a:p>
            <a:pPr marL="640080" lvl="1" indent="-246600">
              <a:lnSpc>
                <a:spcPct val="100000"/>
              </a:lnSpc>
              <a:buClr>
                <a:srgbClr val="0F6FC6"/>
              </a:buClr>
              <a:buSzPct val="85000"/>
              <a:buFont typeface="Wingdings 2" charset="2"/>
              <a:buChar char=""/>
            </a:pPr>
            <a:r>
              <a:rPr lang="cs-CZ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Soulad projektu s SCLLD</a:t>
            </a:r>
          </a:p>
          <a:p>
            <a:pPr marL="640080" lvl="1" indent="-246600">
              <a:lnSpc>
                <a:spcPct val="100000"/>
              </a:lnSpc>
              <a:buClr>
                <a:srgbClr val="0F6FC6"/>
              </a:buClr>
              <a:buSzPct val="85000"/>
              <a:buFont typeface="Wingdings 2" charset="2"/>
              <a:buChar char=""/>
            </a:pPr>
            <a:r>
              <a:rPr lang="cs-CZ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Ověření administrativní, finanční a provozní kapacity žadatele</a:t>
            </a:r>
          </a:p>
          <a:p>
            <a:pPr>
              <a:lnSpc>
                <a:spcPct val="100000"/>
              </a:lnSpc>
            </a:pPr>
            <a:endParaRPr lang="cs-CZ" sz="2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324" name="TextShape 3"/>
          <p:cNvSpPr txBox="1"/>
          <p:nvPr/>
        </p:nvSpPr>
        <p:spPr>
          <a:xfrm>
            <a:off x="4644000" y="2277000"/>
            <a:ext cx="4038120" cy="44344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Kritéria formálních náležitostí</a:t>
            </a:r>
            <a:endParaRPr lang="cs-CZ" sz="2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endParaRPr lang="cs-CZ" sz="2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640080" lvl="1" indent="-246600">
              <a:lnSpc>
                <a:spcPct val="100000"/>
              </a:lnSpc>
              <a:buClr>
                <a:srgbClr val="0F6FC6"/>
              </a:buClr>
              <a:buSzPct val="85000"/>
              <a:buFont typeface="Wingdings 2" charset="2"/>
              <a:buChar char=""/>
            </a:pPr>
            <a:r>
              <a:rPr lang="cs-CZ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Úplnost a forma žádosti</a:t>
            </a:r>
          </a:p>
          <a:p>
            <a:pPr marL="640080" lvl="1" indent="-246600">
              <a:lnSpc>
                <a:spcPct val="100000"/>
              </a:lnSpc>
              <a:buClr>
                <a:srgbClr val="0F6FC6"/>
              </a:buClr>
              <a:buSzPct val="85000"/>
              <a:buFont typeface="Wingdings 2" charset="2"/>
              <a:buChar char=""/>
            </a:pPr>
            <a:r>
              <a:rPr lang="cs-CZ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Podpis žádosti</a:t>
            </a:r>
          </a:p>
          <a:p>
            <a:endParaRPr lang="cs-CZ" sz="2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457200"/>
            <a:r>
              <a:rPr lang="cs-CZ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MAS zasílá informaci o výsledku hodnocení -&gt; lhůta </a:t>
            </a:r>
            <a:r>
              <a:rPr lang="cs-CZ" sz="2000" b="1" u="sng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15 kalendářních dní</a:t>
            </a:r>
            <a:r>
              <a:rPr lang="cs-CZ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 ode dne doručení informace na podání </a:t>
            </a:r>
            <a:r>
              <a:rPr lang="cs-CZ" sz="2000" b="1" u="sng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Žádosti o přezkum</a:t>
            </a:r>
            <a:r>
              <a:rPr lang="cs-CZ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 u negativně hodnocených Žádostí o podporu</a:t>
            </a:r>
            <a:endParaRPr lang="cs-CZ" sz="2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>
              <a:lnSpc>
                <a:spcPct val="100000"/>
              </a:lnSpc>
            </a:pPr>
            <a:endParaRPr lang="cs-CZ" sz="2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TextShape 1"/>
          <p:cNvSpPr txBox="1"/>
          <p:nvPr/>
        </p:nvSpPr>
        <p:spPr>
          <a:xfrm>
            <a:off x="611640" y="299700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lIns="0" rIns="0" bIns="0" anchor="b"/>
          <a:lstStyle/>
          <a:p>
            <a:pPr algn="ctr">
              <a:lnSpc>
                <a:spcPct val="100000"/>
              </a:lnSpc>
            </a:pPr>
            <a:r>
              <a:rPr lang="cs-CZ" sz="5000" b="0" strike="noStrike" spc="-1" dirty="0">
                <a:solidFill>
                  <a:srgbClr val="04617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Představení výzvy</a:t>
            </a: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pic>
        <p:nvPicPr>
          <p:cNvPr id="234" name="Obrázek 2"/>
          <p:cNvPicPr/>
          <p:nvPr/>
        </p:nvPicPr>
        <p:blipFill>
          <a:blip r:embed="rId2" cstate="print"/>
          <a:stretch/>
        </p:blipFill>
        <p:spPr>
          <a:xfrm>
            <a:off x="611640" y="908640"/>
            <a:ext cx="3600000" cy="791640"/>
          </a:xfrm>
          <a:prstGeom prst="rect">
            <a:avLst/>
          </a:prstGeom>
          <a:ln>
            <a:noFill/>
          </a:ln>
        </p:spPr>
      </p:pic>
      <p:pic>
        <p:nvPicPr>
          <p:cNvPr id="236" name="Obrázek 4"/>
          <p:cNvPicPr/>
          <p:nvPr/>
        </p:nvPicPr>
        <p:blipFill>
          <a:blip r:embed="rId3" cstate="print"/>
          <a:stretch/>
        </p:blipFill>
        <p:spPr>
          <a:xfrm>
            <a:off x="1403648" y="5373216"/>
            <a:ext cx="6336704" cy="1295784"/>
          </a:xfrm>
          <a:prstGeom prst="rect">
            <a:avLst/>
          </a:prstGeom>
          <a:ln>
            <a:noFill/>
          </a:ln>
        </p:spPr>
      </p:pic>
      <p:pic>
        <p:nvPicPr>
          <p:cNvPr id="6" name="Obrázek 5" descr="Logo_non_circle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156176" y="548680"/>
            <a:ext cx="1960124" cy="11506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TextShape 1"/>
          <p:cNvSpPr txBox="1"/>
          <p:nvPr/>
        </p:nvSpPr>
        <p:spPr>
          <a:xfrm>
            <a:off x="467640" y="47664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lIns="0" tIns="45000" rIns="0" bIns="0" anchor="b"/>
          <a:lstStyle/>
          <a:p>
            <a:pPr>
              <a:lnSpc>
                <a:spcPct val="100000"/>
              </a:lnSpc>
            </a:pPr>
            <a:r>
              <a:rPr lang="cs-CZ" sz="5000" b="0" strike="noStrike" spc="-1" dirty="0">
                <a:solidFill>
                  <a:srgbClr val="04617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Věcné hodnocení</a:t>
            </a: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326" name="TextShape 2"/>
          <p:cNvSpPr txBox="1"/>
          <p:nvPr/>
        </p:nvSpPr>
        <p:spPr>
          <a:xfrm>
            <a:off x="457200" y="1935360"/>
            <a:ext cx="8229240" cy="43887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Druhá fáze hodnocení projektů</a:t>
            </a: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Hodnocení kvality</a:t>
            </a: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Provádí </a:t>
            </a:r>
            <a:r>
              <a:rPr lang="cs-CZ" sz="26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Hodnotící</a:t>
            </a:r>
            <a:r>
              <a:rPr lang="cs-CZ" sz="26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 </a:t>
            </a:r>
            <a:r>
              <a:rPr lang="cs-CZ" sz="2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komise MAS </a:t>
            </a:r>
            <a:r>
              <a:rPr lang="cs-CZ" sz="26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Mezi Hrady, </a:t>
            </a:r>
            <a:r>
              <a:rPr lang="cs-CZ" sz="2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z.s.</a:t>
            </a: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Pouze žádosti o podporu, které uspěly v 1. fázi hodnocení</a:t>
            </a:r>
          </a:p>
          <a:p>
            <a:pPr>
              <a:lnSpc>
                <a:spcPct val="100000"/>
              </a:lnSpc>
            </a:pPr>
            <a:endParaRPr lang="cs-CZ" sz="2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Lhůta max. </a:t>
            </a:r>
            <a:r>
              <a:rPr lang="cs-CZ" sz="26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30</a:t>
            </a:r>
            <a:r>
              <a:rPr lang="cs-CZ" sz="26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 </a:t>
            </a:r>
            <a:r>
              <a:rPr lang="cs-CZ" sz="26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pracovních dnů </a:t>
            </a:r>
            <a:r>
              <a:rPr lang="cs-CZ" sz="2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od ukončení hodnocení FN a P</a:t>
            </a:r>
          </a:p>
          <a:p>
            <a:pPr>
              <a:lnSpc>
                <a:spcPct val="100000"/>
              </a:lnSpc>
            </a:pPr>
            <a:endParaRPr lang="cs-CZ" sz="2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>
              <a:lnSpc>
                <a:spcPct val="100000"/>
              </a:lnSpc>
            </a:pPr>
            <a:endParaRPr lang="cs-CZ" sz="2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TextShape 1"/>
          <p:cNvSpPr txBox="1"/>
          <p:nvPr/>
        </p:nvSpPr>
        <p:spPr>
          <a:xfrm>
            <a:off x="467640" y="47664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lIns="0" tIns="45000" rIns="0" bIns="0" anchor="b"/>
          <a:lstStyle/>
          <a:p>
            <a:pPr>
              <a:lnSpc>
                <a:spcPct val="100000"/>
              </a:lnSpc>
            </a:pPr>
            <a:r>
              <a:rPr lang="cs-CZ" sz="5000" b="0" strike="noStrike" spc="-1" dirty="0">
                <a:solidFill>
                  <a:srgbClr val="04617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Věcné hodnocení</a:t>
            </a: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328" name="TextShape 2"/>
          <p:cNvSpPr txBox="1"/>
          <p:nvPr/>
        </p:nvSpPr>
        <p:spPr>
          <a:xfrm>
            <a:off x="457200" y="1935360"/>
            <a:ext cx="8229240" cy="43887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Kritéria věcného hodnocení</a:t>
            </a:r>
          </a:p>
          <a:p>
            <a:pPr>
              <a:lnSpc>
                <a:spcPct val="100000"/>
              </a:lnSpc>
            </a:pPr>
            <a:endParaRPr lang="cs-CZ" sz="2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graphicFrame>
        <p:nvGraphicFramePr>
          <p:cNvPr id="6" name="Tabulka 5"/>
          <p:cNvGraphicFramePr>
            <a:graphicFrameLocks noGrp="1"/>
          </p:cNvGraphicFramePr>
          <p:nvPr/>
        </p:nvGraphicFramePr>
        <p:xfrm>
          <a:off x="323528" y="2708920"/>
          <a:ext cx="8712968" cy="3175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6484"/>
                <a:gridCol w="4356484"/>
              </a:tblGrid>
              <a:tr h="370840"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Skupina kritérií (max. počet bodů)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Název kritéria (max.</a:t>
                      </a:r>
                      <a:r>
                        <a:rPr lang="cs-CZ" sz="1600" baseline="0" dirty="0" smtClean="0"/>
                        <a:t> počet bodů)</a:t>
                      </a:r>
                      <a:endParaRPr lang="cs-CZ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I. Potřebnost pro území MAS (35)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Vymezení problému a cílové skupiny (35)</a:t>
                      </a:r>
                      <a:endParaRPr lang="cs-CZ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II. Účelnost (30)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Cíle a konzistentnost</a:t>
                      </a:r>
                      <a:r>
                        <a:rPr lang="cs-CZ" sz="1600" baseline="0" dirty="0" smtClean="0"/>
                        <a:t> projektu (25)</a:t>
                      </a:r>
                      <a:endParaRPr lang="cs-CZ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Způsob</a:t>
                      </a:r>
                      <a:r>
                        <a:rPr lang="cs-CZ" sz="1600" baseline="0" dirty="0" smtClean="0"/>
                        <a:t> ověření dosažení cíle projektu (5)</a:t>
                      </a:r>
                      <a:endParaRPr lang="cs-CZ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III. Efektivnost a hospodárnost (20)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Efektivita projektu</a:t>
                      </a:r>
                      <a:r>
                        <a:rPr lang="cs-CZ" sz="1600" baseline="0" dirty="0" smtClean="0"/>
                        <a:t>, rozpočet (15)</a:t>
                      </a:r>
                      <a:endParaRPr lang="cs-CZ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Adekvátnost indikátorů (5)</a:t>
                      </a:r>
                      <a:endParaRPr lang="cs-CZ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IV. Proveditelnost (15)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Způsob</a:t>
                      </a:r>
                      <a:r>
                        <a:rPr lang="cs-CZ" sz="1600" baseline="0" dirty="0" smtClean="0"/>
                        <a:t> realizace aktivit a jejich návaznost (10)</a:t>
                      </a:r>
                      <a:endParaRPr lang="cs-CZ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Způsob</a:t>
                      </a:r>
                      <a:r>
                        <a:rPr lang="cs-CZ" sz="1600" baseline="0" dirty="0" smtClean="0"/>
                        <a:t> zapojení cílové skupiny (5)</a:t>
                      </a:r>
                      <a:endParaRPr lang="cs-CZ" sz="16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TextShape 1"/>
          <p:cNvSpPr txBox="1"/>
          <p:nvPr/>
        </p:nvSpPr>
        <p:spPr>
          <a:xfrm>
            <a:off x="467640" y="40464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lIns="0" tIns="45000" rIns="0" bIns="0" anchor="b"/>
          <a:lstStyle/>
          <a:p>
            <a:pPr>
              <a:lnSpc>
                <a:spcPct val="100000"/>
              </a:lnSpc>
            </a:pPr>
            <a:r>
              <a:rPr lang="cs-CZ" sz="5000" b="0" strike="noStrike" spc="-1" dirty="0">
                <a:solidFill>
                  <a:srgbClr val="04617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Věcné hodnocení</a:t>
            </a: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331" name="TextShape 2"/>
          <p:cNvSpPr txBox="1"/>
          <p:nvPr/>
        </p:nvSpPr>
        <p:spPr>
          <a:xfrm>
            <a:off x="323640" y="1628640"/>
            <a:ext cx="8229240" cy="33015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Výběrová komise odpovídá u každého kritéria na Hlavní otázku          (+ pomocné podotázky)</a:t>
            </a:r>
            <a:endParaRPr lang="cs-CZ" sz="2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Využívá 4 deskriptory:</a:t>
            </a:r>
            <a:endParaRPr lang="cs-CZ" sz="2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>
              <a:lnSpc>
                <a:spcPct val="100000"/>
              </a:lnSpc>
            </a:pPr>
            <a:endParaRPr lang="cs-CZ" sz="2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640080" lvl="1" indent="-246600">
              <a:lnSpc>
                <a:spcPct val="100000"/>
              </a:lnSpc>
              <a:buClr>
                <a:srgbClr val="0F6FC6"/>
              </a:buClr>
              <a:buSzPct val="85000"/>
              <a:buFont typeface="Wingdings 2" charset="2"/>
              <a:buChar char=""/>
            </a:pPr>
            <a:r>
              <a:rPr lang="cs-CZ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1. Velmi dobře –   100 % max. dosažitelného počtu bodů v kritériu</a:t>
            </a:r>
            <a:endParaRPr lang="cs-CZ" sz="21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640080" lvl="1" indent="-246600">
              <a:lnSpc>
                <a:spcPct val="100000"/>
              </a:lnSpc>
              <a:buClr>
                <a:srgbClr val="0F6FC6"/>
              </a:buClr>
              <a:buSzPct val="85000"/>
              <a:buFont typeface="Wingdings 2" charset="2"/>
              <a:buChar char=""/>
            </a:pPr>
            <a:r>
              <a:rPr lang="cs-CZ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2. Dobře -		75 % max. dosažitelného počtu bodů v kritériu</a:t>
            </a:r>
            <a:endParaRPr lang="cs-CZ" sz="21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640080" lvl="1" indent="-246600">
              <a:lnSpc>
                <a:spcPct val="100000"/>
              </a:lnSpc>
              <a:buClr>
                <a:srgbClr val="0F6FC6"/>
              </a:buClr>
              <a:buSzPct val="85000"/>
              <a:buFont typeface="Wingdings 2" charset="2"/>
              <a:buChar char=""/>
            </a:pPr>
            <a:r>
              <a:rPr lang="cs-CZ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3. Dostatečně - 	50 % max. dosažitelného počtu bodů v kritériu</a:t>
            </a:r>
            <a:endParaRPr lang="cs-CZ" sz="21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640080" lvl="1" indent="-246600">
              <a:lnSpc>
                <a:spcPct val="100000"/>
              </a:lnSpc>
              <a:buClr>
                <a:srgbClr val="0F6FC6"/>
              </a:buClr>
              <a:buSzPct val="85000"/>
              <a:buFont typeface="Wingdings 2" charset="2"/>
              <a:buChar char=""/>
            </a:pPr>
            <a:r>
              <a:rPr lang="cs-CZ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4. Nedostatečně -	25 % max. dosažitelného počtu bodů v kritériu</a:t>
            </a:r>
            <a:endParaRPr lang="cs-CZ" sz="21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>
              <a:lnSpc>
                <a:spcPct val="100000"/>
              </a:lnSpc>
            </a:pPr>
            <a:endParaRPr lang="cs-CZ" sz="2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Deskriptor 4 je eliminační – získání tohoto deskriptoru nejméně u jednoho kritéria </a:t>
            </a:r>
            <a:r>
              <a:rPr lang="cs-CZ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-&gt; </a:t>
            </a:r>
            <a:r>
              <a:rPr lang="cs-CZ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Žádost o podporu nesplnila podmínky věcného hodnocení</a:t>
            </a:r>
            <a:endParaRPr lang="cs-CZ" sz="2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TextShape 1"/>
          <p:cNvSpPr txBox="1"/>
          <p:nvPr/>
        </p:nvSpPr>
        <p:spPr>
          <a:xfrm>
            <a:off x="467640" y="47664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lIns="0" tIns="45000" rIns="0" bIns="0" anchor="b"/>
          <a:lstStyle/>
          <a:p>
            <a:pPr>
              <a:lnSpc>
                <a:spcPct val="100000"/>
              </a:lnSpc>
            </a:pPr>
            <a:r>
              <a:rPr lang="cs-CZ" sz="5000" b="0" strike="noStrike" spc="-1" dirty="0">
                <a:solidFill>
                  <a:srgbClr val="04617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Věcné hodnocení</a:t>
            </a: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333" name="TextShape 2"/>
          <p:cNvSpPr txBox="1"/>
          <p:nvPr/>
        </p:nvSpPr>
        <p:spPr>
          <a:xfrm>
            <a:off x="457200" y="1935360"/>
            <a:ext cx="8229240" cy="43887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Max. počet bodů věcného hodnocení - 100 </a:t>
            </a:r>
          </a:p>
          <a:p>
            <a:pPr>
              <a:lnSpc>
                <a:spcPct val="100000"/>
              </a:lnSpc>
            </a:pPr>
            <a:endParaRPr lang="cs-CZ" sz="2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Žádost musí získat min. 50 bodů, aby splnila podmínky věcného hodnocení a všechny hlavní otázky musí být hodnoceny deskriptory </a:t>
            </a:r>
            <a:endParaRPr lang="cs-CZ" sz="20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</a:pPr>
            <a:r>
              <a:rPr lang="cs-CZ" sz="20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	</a:t>
            </a:r>
            <a:r>
              <a:rPr lang="cs-CZ" sz="20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1 </a:t>
            </a:r>
            <a:r>
              <a:rPr lang="cs-CZ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– 3</a:t>
            </a:r>
          </a:p>
          <a:p>
            <a:pPr>
              <a:lnSpc>
                <a:spcPct val="100000"/>
              </a:lnSpc>
            </a:pPr>
            <a:endParaRPr lang="cs-CZ" sz="2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MAS zasílá informaci o výsledku hodnocení -&gt; lhůta </a:t>
            </a:r>
            <a:r>
              <a:rPr lang="cs-CZ" sz="2000" b="1" u="sng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15 kalendářních dní</a:t>
            </a:r>
            <a:r>
              <a:rPr lang="cs-CZ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 ode dne doručení informace na podání </a:t>
            </a:r>
            <a:r>
              <a:rPr lang="cs-CZ" sz="2000" b="1" u="sng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Žádosti o přezkum</a:t>
            </a:r>
            <a:r>
              <a:rPr lang="cs-CZ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 u negativně hodnocených Žádostí o podporu</a:t>
            </a:r>
            <a:endParaRPr lang="cs-CZ" sz="2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>
              <a:lnSpc>
                <a:spcPct val="100000"/>
              </a:lnSpc>
            </a:pPr>
            <a:endParaRPr lang="cs-CZ" sz="2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MAS současně upozorňuje, že tento závěr ještě předává k závěrečnému ověření způsobilosti projektů a ke kontrole administrativních postupů na ŘO OPZ</a:t>
            </a:r>
          </a:p>
          <a:p>
            <a:pPr>
              <a:lnSpc>
                <a:spcPct val="100000"/>
              </a:lnSpc>
            </a:pPr>
            <a:endParaRPr lang="cs-CZ" sz="2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TextShape 1"/>
          <p:cNvSpPr txBox="1"/>
          <p:nvPr/>
        </p:nvSpPr>
        <p:spPr>
          <a:xfrm>
            <a:off x="467640" y="90864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lIns="0" tIns="45000" rIns="0" bIns="0" anchor="b"/>
          <a:lstStyle/>
          <a:p>
            <a:pPr algn="ctr">
              <a:lnSpc>
                <a:spcPct val="100000"/>
              </a:lnSpc>
            </a:pPr>
            <a:r>
              <a:rPr lang="cs-CZ" sz="4000" b="0" strike="noStrike" spc="-1" dirty="0">
                <a:solidFill>
                  <a:srgbClr val="04617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Hodnocení a výběr projektů – 
shrnutí a lhůty</a:t>
            </a: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335" name="TextShape 2"/>
          <p:cNvSpPr txBox="1"/>
          <p:nvPr/>
        </p:nvSpPr>
        <p:spPr>
          <a:xfrm>
            <a:off x="539640" y="2133000"/>
            <a:ext cx="8064360" cy="48240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274320" indent="-273960">
              <a:lnSpc>
                <a:spcPct val="100000"/>
              </a:lnSpc>
            </a:pPr>
            <a:r>
              <a:rPr lang="cs-CZ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Hodnocení FN a P</a:t>
            </a:r>
            <a:r>
              <a:rPr lang="cs-CZ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: do </a:t>
            </a:r>
            <a:r>
              <a:rPr lang="cs-CZ" sz="2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max. </a:t>
            </a:r>
            <a:r>
              <a:rPr lang="cs-CZ" sz="2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20</a:t>
            </a:r>
            <a:r>
              <a:rPr lang="cs-CZ" sz="2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 </a:t>
            </a:r>
            <a:r>
              <a:rPr lang="cs-CZ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pracovních dní ze strany </a:t>
            </a:r>
            <a:r>
              <a:rPr lang="cs-CZ" sz="2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MAS</a:t>
            </a:r>
            <a:r>
              <a:rPr lang="cs-CZ" sz="26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 </a:t>
            </a:r>
            <a:r>
              <a:rPr lang="cs-CZ" sz="2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(po </a:t>
            </a:r>
            <a:r>
              <a:rPr lang="cs-CZ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ukončení příjmu žádostí)</a:t>
            </a:r>
            <a:endParaRPr lang="cs-CZ" sz="2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274320" indent="-273960">
              <a:lnSpc>
                <a:spcPct val="100000"/>
              </a:lnSpc>
            </a:pPr>
            <a:r>
              <a:rPr lang="cs-CZ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Odvolání</a:t>
            </a:r>
            <a:r>
              <a:rPr lang="cs-CZ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: do 15 kalendářních dní ze strany žadatele</a:t>
            </a:r>
            <a:endParaRPr lang="cs-CZ" sz="2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274320" indent="-273960">
              <a:lnSpc>
                <a:spcPct val="100000"/>
              </a:lnSpc>
            </a:pPr>
            <a:r>
              <a:rPr lang="cs-CZ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(po obdržení výsledku)</a:t>
            </a:r>
            <a:endParaRPr lang="cs-CZ" sz="2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274320" indent="-273960">
              <a:lnSpc>
                <a:spcPct val="100000"/>
              </a:lnSpc>
            </a:pPr>
            <a:endParaRPr lang="cs-CZ" sz="2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274320" indent="-273960">
              <a:lnSpc>
                <a:spcPct val="100000"/>
              </a:lnSpc>
            </a:pPr>
            <a:r>
              <a:rPr lang="cs-CZ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Věcné hodnocen</a:t>
            </a:r>
            <a:r>
              <a:rPr lang="cs-CZ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í: do max. </a:t>
            </a:r>
            <a:r>
              <a:rPr lang="cs-CZ" sz="2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30</a:t>
            </a:r>
            <a:r>
              <a:rPr lang="cs-CZ" sz="2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 </a:t>
            </a:r>
            <a:r>
              <a:rPr lang="cs-CZ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pracovních dní ze strany </a:t>
            </a:r>
            <a:r>
              <a:rPr lang="cs-CZ" sz="2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MAS</a:t>
            </a:r>
            <a:r>
              <a:rPr lang="cs-CZ" sz="26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 </a:t>
            </a:r>
            <a:r>
              <a:rPr lang="cs-CZ" sz="2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(po </a:t>
            </a:r>
            <a:r>
              <a:rPr lang="cs-CZ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ukončení FN a P)</a:t>
            </a:r>
            <a:endParaRPr lang="cs-CZ" sz="2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274320" indent="-273960">
              <a:lnSpc>
                <a:spcPct val="100000"/>
              </a:lnSpc>
            </a:pPr>
            <a:r>
              <a:rPr lang="cs-CZ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Odvolání:</a:t>
            </a:r>
            <a:r>
              <a:rPr lang="cs-CZ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 do 15 kalendářních dní ze strany žadatele</a:t>
            </a:r>
            <a:endParaRPr lang="cs-CZ" sz="2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274320" indent="-273960">
              <a:lnSpc>
                <a:spcPct val="100000"/>
              </a:lnSpc>
            </a:pPr>
            <a:r>
              <a:rPr lang="cs-CZ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(po obdržení výsledku)</a:t>
            </a:r>
            <a:endParaRPr lang="cs-CZ" sz="2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TextShape 1"/>
          <p:cNvSpPr txBox="1"/>
          <p:nvPr/>
        </p:nvSpPr>
        <p:spPr>
          <a:xfrm>
            <a:off x="539640" y="270900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lIns="0" rIns="0" bIns="0" anchor="b"/>
          <a:lstStyle/>
          <a:p>
            <a:pPr algn="ctr">
              <a:lnSpc>
                <a:spcPct val="100000"/>
              </a:lnSpc>
            </a:pPr>
            <a:r>
              <a:rPr lang="cs-CZ" sz="5000" b="0" strike="noStrike" spc="-1" dirty="0">
                <a:solidFill>
                  <a:srgbClr val="04617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IS KP14+</a:t>
            </a: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pic>
        <p:nvPicPr>
          <p:cNvPr id="340" name="Obrázek 5"/>
          <p:cNvPicPr/>
          <p:nvPr/>
        </p:nvPicPr>
        <p:blipFill>
          <a:blip r:embed="rId2" cstate="print"/>
          <a:stretch/>
        </p:blipFill>
        <p:spPr>
          <a:xfrm>
            <a:off x="827640" y="836640"/>
            <a:ext cx="3600000" cy="791640"/>
          </a:xfrm>
          <a:prstGeom prst="rect">
            <a:avLst/>
          </a:prstGeom>
          <a:ln>
            <a:noFill/>
          </a:ln>
        </p:spPr>
      </p:pic>
      <p:pic>
        <p:nvPicPr>
          <p:cNvPr id="341" name="Obrázek 6"/>
          <p:cNvPicPr/>
          <p:nvPr/>
        </p:nvPicPr>
        <p:blipFill>
          <a:blip r:embed="rId3" cstate="print"/>
          <a:stretch/>
        </p:blipFill>
        <p:spPr>
          <a:xfrm>
            <a:off x="2988000" y="5877360"/>
            <a:ext cx="3456000" cy="6476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b="0" strike="noStrike" spc="-1" dirty="0" smtClean="0">
                <a:solidFill>
                  <a:srgbClr val="04617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IS KP14+</a:t>
            </a:r>
            <a:r>
              <a:rPr lang="cs-CZ" sz="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/>
            </a:r>
            <a:br>
              <a:rPr lang="cs-CZ" sz="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611560" y="1690063"/>
            <a:ext cx="7272808" cy="47859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endParaRPr lang="cs-CZ" sz="22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endParaRPr lang="cs-CZ" sz="22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2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Součást monitorovacího systému pro využívání Evropských strukturálních a investičních fondů v ČR v programovém období 2014 – 2020</a:t>
            </a:r>
            <a:endParaRPr lang="cs-CZ" sz="26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2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On-line aplikace </a:t>
            </a:r>
            <a:endParaRPr lang="cs-CZ" sz="26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640080" lvl="1" indent="-246600">
              <a:lnSpc>
                <a:spcPct val="100000"/>
              </a:lnSpc>
              <a:buClr>
                <a:srgbClr val="0F6FC6"/>
              </a:buClr>
              <a:buSzPct val="85000"/>
              <a:buFont typeface="Wingdings 2" charset="2"/>
              <a:buChar char=""/>
            </a:pPr>
            <a:r>
              <a:rPr lang="cs-CZ" sz="22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Nevyžaduje instalaci do PC</a:t>
            </a:r>
            <a:endParaRPr lang="cs-CZ" sz="21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640080" lvl="1" indent="-246600">
              <a:lnSpc>
                <a:spcPct val="100000"/>
              </a:lnSpc>
              <a:buClr>
                <a:srgbClr val="0F6FC6"/>
              </a:buClr>
              <a:buSzPct val="85000"/>
              <a:buFont typeface="Wingdings 2" charset="2"/>
              <a:buChar char=""/>
            </a:pPr>
            <a:r>
              <a:rPr lang="cs-CZ" sz="22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Vyžaduje registraci s platnou emailovou adresou a telefonním číslem</a:t>
            </a:r>
          </a:p>
          <a:p>
            <a:pPr marL="640080" lvl="1" indent="-246600">
              <a:lnSpc>
                <a:spcPct val="100000"/>
              </a:lnSpc>
              <a:buClr>
                <a:srgbClr val="0F6FC6"/>
              </a:buClr>
              <a:buSzPct val="85000"/>
              <a:buFont typeface="Wingdings 2" charset="2"/>
              <a:buChar char=""/>
            </a:pPr>
            <a:endParaRPr lang="cs-CZ" sz="22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640080" lvl="1" indent="-246600">
              <a:lnSpc>
                <a:spcPct val="100000"/>
              </a:lnSpc>
              <a:buClr>
                <a:srgbClr val="0F6FC6"/>
              </a:buClr>
              <a:buSzPct val="85000"/>
            </a:pPr>
            <a:r>
              <a:rPr lang="cs-CZ" sz="22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Systémové požadavky</a:t>
            </a:r>
          </a:p>
          <a:p>
            <a:pPr marL="640080" lvl="1" indent="-246600">
              <a:lnSpc>
                <a:spcPct val="100000"/>
              </a:lnSpc>
              <a:buClr>
                <a:srgbClr val="0F6FC6"/>
              </a:buClr>
              <a:buSzPct val="85000"/>
              <a:buFont typeface="Wingdings 2" charset="2"/>
              <a:buChar char=""/>
            </a:pPr>
            <a:r>
              <a:rPr lang="cs-CZ" sz="21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Podporovaný prohlížeč: Internet Explorer</a:t>
            </a:r>
          </a:p>
          <a:p>
            <a:pPr marL="640080" lvl="1" indent="-246600">
              <a:lnSpc>
                <a:spcPct val="100000"/>
              </a:lnSpc>
              <a:buClr>
                <a:srgbClr val="0F6FC6"/>
              </a:buClr>
              <a:buSzPct val="85000"/>
              <a:buFont typeface="Wingdings 2" charset="2"/>
              <a:buChar char=""/>
            </a:pPr>
            <a:r>
              <a:rPr lang="cs-CZ" sz="21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Zapnutý JavaScript </a:t>
            </a:r>
          </a:p>
          <a:p>
            <a:pPr marL="640080" lvl="1" indent="-246600">
              <a:lnSpc>
                <a:spcPct val="100000"/>
              </a:lnSpc>
              <a:buClr>
                <a:srgbClr val="0F6FC6"/>
              </a:buClr>
              <a:buSzPct val="85000"/>
              <a:buFont typeface="Wingdings 2" charset="2"/>
              <a:buChar char=""/>
            </a:pPr>
            <a:r>
              <a:rPr lang="cs-CZ" sz="21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Instalace Microsoft Silver light</a:t>
            </a:r>
            <a:endParaRPr lang="cs-CZ" sz="21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pic>
        <p:nvPicPr>
          <p:cNvPr id="4" name="Obrázek 3"/>
          <p:cNvPicPr/>
          <p:nvPr/>
        </p:nvPicPr>
        <p:blipFill>
          <a:blip r:embed="rId3" cstate="print"/>
          <a:stretch/>
        </p:blipFill>
        <p:spPr>
          <a:xfrm>
            <a:off x="2771800" y="908720"/>
            <a:ext cx="5603760" cy="12956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TextShape 1"/>
          <p:cNvSpPr txBox="1"/>
          <p:nvPr/>
        </p:nvSpPr>
        <p:spPr>
          <a:xfrm>
            <a:off x="395640" y="40464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lIns="0" tIns="45000" rIns="0" bIns="0" anchor="b"/>
          <a:lstStyle/>
          <a:p>
            <a:pPr>
              <a:lnSpc>
                <a:spcPct val="100000"/>
              </a:lnSpc>
            </a:pPr>
            <a:r>
              <a:rPr lang="cs-CZ" sz="5000" b="0" strike="noStrike" spc="-1" dirty="0">
                <a:solidFill>
                  <a:srgbClr val="04617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IS KP14</a:t>
            </a:r>
            <a:r>
              <a:rPr lang="cs-CZ" sz="5000" b="0" strike="noStrike" spc="-1" dirty="0" smtClean="0">
                <a:solidFill>
                  <a:srgbClr val="04617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+   Edukační videa</a:t>
            </a: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343" name="TextShape 2"/>
          <p:cNvSpPr txBox="1"/>
          <p:nvPr/>
        </p:nvSpPr>
        <p:spPr>
          <a:xfrm>
            <a:off x="457200" y="1600200"/>
            <a:ext cx="8229240" cy="50688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endParaRPr lang="cs-CZ" sz="22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endParaRPr lang="cs-CZ" sz="22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2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Edukační </a:t>
            </a:r>
            <a:r>
              <a:rPr lang="cs-CZ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videa </a:t>
            </a:r>
            <a:endParaRPr lang="cs-CZ" sz="2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640080" lvl="1" indent="-246600">
              <a:lnSpc>
                <a:spcPct val="100000"/>
              </a:lnSpc>
              <a:buClr>
                <a:srgbClr val="0F6FC6"/>
              </a:buClr>
              <a:buSzPct val="85000"/>
              <a:buFont typeface="Wingdings 2" charset="2"/>
              <a:buChar char=""/>
            </a:pPr>
            <a:r>
              <a:rPr lang="cs-CZ" sz="1600" b="0" u="sng" strike="noStrike" spc="-1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Constantia"/>
                <a:hlinkClick r:id="rId3"/>
              </a:rPr>
              <a:t>http://</a:t>
            </a:r>
            <a:r>
              <a:rPr lang="cs-CZ" sz="1600" b="0" u="sng" strike="noStrike" spc="-1" dirty="0" smtClean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Constantia"/>
                <a:hlinkClick r:id="rId3"/>
              </a:rPr>
              <a:t>strukturalni-fondy.cz/cs/jak-na-projekt/Elektronicka-zadost/Edukacni-videa</a:t>
            </a:r>
            <a:endParaRPr lang="cs-CZ" sz="1600" b="0" u="sng" strike="noStrike" spc="-1" dirty="0" smtClean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640080" lvl="1" indent="-246600">
              <a:lnSpc>
                <a:spcPct val="100000"/>
              </a:lnSpc>
              <a:buClr>
                <a:srgbClr val="0F6FC6"/>
              </a:buClr>
              <a:buSzPct val="85000"/>
              <a:buFont typeface="Wingdings 2" charset="2"/>
              <a:buChar char=""/>
            </a:pPr>
            <a:endParaRPr lang="cs-CZ" sz="21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Pokyny k vyplnění žádosti v IS KP14+</a:t>
            </a:r>
            <a:endParaRPr lang="cs-CZ" sz="2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640080" lvl="1" indent="-246600">
              <a:lnSpc>
                <a:spcPct val="100000"/>
              </a:lnSpc>
              <a:buClr>
                <a:srgbClr val="0F6FC6"/>
              </a:buClr>
              <a:buSzPct val="85000"/>
              <a:buFont typeface="Wingdings 2" charset="2"/>
              <a:buChar char=""/>
            </a:pPr>
            <a:r>
              <a:rPr lang="cs-CZ" sz="1600" b="0" u="sng" strike="noStrike" spc="-1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Constantia"/>
                <a:hlinkClick r:id="rId4"/>
              </a:rPr>
              <a:t>https://www.esfcr.cz/formulare-a-pokyny-potrebne-v-ramci-pripravy-zadosti-o-podporu-opz/-/</a:t>
            </a:r>
            <a:r>
              <a:rPr lang="cs-CZ" sz="1600" b="0" u="sng" strike="noStrike" spc="-1" dirty="0" smtClean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Constantia"/>
                <a:hlinkClick r:id="rId4"/>
              </a:rPr>
              <a:t>dokument/797956</a:t>
            </a:r>
            <a:endParaRPr lang="cs-CZ" sz="1600" b="0" u="sng" strike="noStrike" spc="-1" dirty="0" smtClean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640080" lvl="1" indent="-246600">
              <a:lnSpc>
                <a:spcPct val="100000"/>
              </a:lnSpc>
              <a:buClr>
                <a:srgbClr val="0F6FC6"/>
              </a:buClr>
              <a:buSzPct val="85000"/>
              <a:buFont typeface="Wingdings 2" charset="2"/>
              <a:buChar char=""/>
            </a:pPr>
            <a:endParaRPr lang="cs-CZ" sz="1600" u="sng" spc="-1" dirty="0" smtClean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640080" lvl="1" indent="-246600">
              <a:lnSpc>
                <a:spcPct val="100000"/>
              </a:lnSpc>
              <a:buClr>
                <a:srgbClr val="0F6FC6"/>
              </a:buClr>
              <a:buSzPct val="85000"/>
              <a:buFont typeface="Wingdings 2" charset="2"/>
              <a:buChar char=""/>
            </a:pPr>
            <a:endParaRPr lang="cs-CZ" sz="1600" b="0" u="sng" strike="noStrike" spc="-1" dirty="0" smtClean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640080" lvl="1" indent="-246600">
              <a:lnSpc>
                <a:spcPct val="100000"/>
              </a:lnSpc>
              <a:buClr>
                <a:srgbClr val="0F6FC6"/>
              </a:buClr>
              <a:buSzPct val="85000"/>
              <a:buFont typeface="Wingdings 2" charset="2"/>
              <a:buChar char=""/>
            </a:pPr>
            <a:endParaRPr lang="cs-CZ" sz="1600" u="sng" spc="-1" dirty="0" smtClean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640080" lvl="1" indent="-246600">
              <a:lnSpc>
                <a:spcPct val="100000"/>
              </a:lnSpc>
              <a:buClr>
                <a:srgbClr val="0F6FC6"/>
              </a:buClr>
              <a:buSzPct val="85000"/>
              <a:buFont typeface="Wingdings 2" charset="2"/>
              <a:buChar char=""/>
            </a:pPr>
            <a:endParaRPr lang="cs-CZ" sz="21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endParaRPr lang="cs-CZ" sz="2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>
              <a:lnSpc>
                <a:spcPct val="100000"/>
              </a:lnSpc>
            </a:pPr>
            <a:r>
              <a:rPr lang="cs-CZ" sz="2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!! K práci v IS KP14+ budou nápomocni pracovníci kanceláře MAS !!</a:t>
            </a:r>
            <a:endParaRPr lang="cs-CZ" sz="2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5" name="Zástupný symbol pro obsah 3"/>
          <p:cNvPicPr/>
          <p:nvPr/>
        </p:nvPicPr>
        <p:blipFill>
          <a:blip r:embed="rId3" cstate="print"/>
          <a:stretch/>
        </p:blipFill>
        <p:spPr>
          <a:xfrm>
            <a:off x="0" y="0"/>
            <a:ext cx="9143640" cy="68576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74484" y="1722600"/>
            <a:ext cx="8869516" cy="1174679"/>
          </a:xfrm>
        </p:spPr>
        <p:txBody>
          <a:bodyPr/>
          <a:lstStyle/>
          <a:p>
            <a:pPr>
              <a:lnSpc>
                <a:spcPts val="22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400" dirty="0" smtClean="0"/>
              <a:t>Nová žádost</a:t>
            </a:r>
          </a:p>
          <a:p>
            <a:pPr>
              <a:lnSpc>
                <a:spcPts val="22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400" dirty="0" smtClean="0"/>
              <a:t>Seznam programů a výzev (uživatel vybere správný OP)</a:t>
            </a:r>
          </a:p>
          <a:p>
            <a:pPr>
              <a:lnSpc>
                <a:spcPts val="22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400" dirty="0" smtClean="0"/>
              <a:t>Otevřené výzvy (uživatel vybere </a:t>
            </a:r>
            <a:r>
              <a:rPr lang="cs-CZ" sz="1400" b="1" dirty="0" smtClean="0"/>
              <a:t>Výzvu pro MAS č. 03_16_047 </a:t>
            </a:r>
            <a:r>
              <a:rPr lang="cs-CZ" sz="1400" dirty="0" smtClean="0"/>
              <a:t>a klikne na modrý odkaz </a:t>
            </a:r>
            <a:r>
              <a:rPr lang="cs-CZ" sz="1400" u="sng" dirty="0" smtClean="0"/>
              <a:t>individuální projekt)</a:t>
            </a:r>
            <a:endParaRPr lang="cs-CZ" sz="140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39</a:t>
            </a:fld>
            <a:endParaRPr lang="cs-CZ" dirty="0"/>
          </a:p>
        </p:txBody>
      </p:sp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4485" y="1196416"/>
            <a:ext cx="5161611" cy="5261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Obdélník 8"/>
          <p:cNvSpPr/>
          <p:nvPr/>
        </p:nvSpPr>
        <p:spPr>
          <a:xfrm>
            <a:off x="2059195" y="1361121"/>
            <a:ext cx="1115777" cy="27730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92080" y="1870348"/>
            <a:ext cx="3152775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 descr="C:\Users\michaela.sedlackova\Desktop\Výzva ŘO_2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2852937"/>
            <a:ext cx="8928992" cy="2304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michaela.sedlackova\Desktop\Výzva ŘO_1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109756" y="5157193"/>
            <a:ext cx="5319269" cy="15121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432881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TextShape 1"/>
          <p:cNvSpPr txBox="1"/>
          <p:nvPr/>
        </p:nvSpPr>
        <p:spPr>
          <a:xfrm>
            <a:off x="539552" y="476672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lIns="0" tIns="45000" rIns="0" bIns="0" anchor="b"/>
          <a:lstStyle/>
          <a:p>
            <a:pPr>
              <a:lnSpc>
                <a:spcPct val="100000"/>
              </a:lnSpc>
            </a:pPr>
            <a:r>
              <a:rPr lang="cs-CZ" sz="5000" b="0" strike="noStrike" spc="-1" dirty="0">
                <a:solidFill>
                  <a:srgbClr val="04617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Základní informace</a:t>
            </a: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238" name="TextShape 2"/>
          <p:cNvSpPr txBox="1"/>
          <p:nvPr/>
        </p:nvSpPr>
        <p:spPr>
          <a:xfrm>
            <a:off x="395536" y="2060848"/>
            <a:ext cx="8229240" cy="43887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Číslo výzvy</a:t>
            </a:r>
            <a:r>
              <a:rPr lang="cs-CZ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: </a:t>
            </a:r>
            <a:r>
              <a:rPr lang="cs-CZ" sz="2000" dirty="0" smtClean="0">
                <a:latin typeface="Constantia" pitchFamily="18" charset="0"/>
              </a:rPr>
              <a:t>588/03_16_047/CLLD_16_02_108</a:t>
            </a:r>
            <a:endParaRPr lang="cs-CZ" sz="2000" b="0" strike="noStrike" spc="-1" dirty="0">
              <a:uFill>
                <a:solidFill>
                  <a:srgbClr val="FFFFFF"/>
                </a:solidFill>
              </a:uFill>
              <a:latin typeface="Constantia" pitchFamily="18" charset="0"/>
            </a:endParaRP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Prioritní osa 2 </a:t>
            </a:r>
            <a:r>
              <a:rPr lang="cs-CZ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Sociální začleňování a boj s chudobou</a:t>
            </a: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Investiční priorita 2.3 </a:t>
            </a:r>
            <a:r>
              <a:rPr lang="cs-CZ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Strategie komunitně vedeného místního rozvoje</a:t>
            </a: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Specifický cíl 2.3.1 </a:t>
            </a:r>
            <a:r>
              <a:rPr lang="cs-CZ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Zvýšit zapojení lokálních aktérů do řešení problémů nezaměstnanosti a sociálního začleňování ve venkovských oblastech</a:t>
            </a:r>
          </a:p>
          <a:p>
            <a:pPr>
              <a:lnSpc>
                <a:spcPct val="100000"/>
              </a:lnSpc>
            </a:pPr>
            <a:endParaRPr lang="cs-CZ" sz="2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Vyhlášení výzvy:  	</a:t>
            </a:r>
            <a:r>
              <a:rPr lang="cs-CZ" sz="20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6.8.2018</a:t>
            </a:r>
            <a:endParaRPr lang="cs-CZ" sz="2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Zahájení příjmu žádostí o podporu:</a:t>
            </a:r>
            <a:r>
              <a:rPr lang="cs-CZ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    </a:t>
            </a:r>
            <a:r>
              <a:rPr lang="cs-CZ" sz="20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6.8.2018, 09:00 </a:t>
            </a:r>
            <a:r>
              <a:rPr lang="cs-CZ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hod</a:t>
            </a:r>
            <a:r>
              <a:rPr lang="cs-CZ" sz="20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.</a:t>
            </a:r>
            <a:endParaRPr lang="cs-CZ" sz="2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Ukončení příjmu žádostí o podporu:  </a:t>
            </a:r>
            <a:r>
              <a:rPr lang="cs-CZ" sz="20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24.</a:t>
            </a:r>
            <a:r>
              <a:rPr lang="cs-CZ" sz="20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9</a:t>
            </a:r>
            <a:r>
              <a:rPr lang="cs-CZ" sz="20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.2018,12:00 </a:t>
            </a:r>
            <a:r>
              <a:rPr lang="cs-CZ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hod.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380312" y="1412776"/>
            <a:ext cx="1763688" cy="1800200"/>
          </a:xfrm>
        </p:spPr>
        <p:txBody>
          <a:bodyPr/>
          <a:lstStyle/>
          <a:p>
            <a:pPr>
              <a:lnSpc>
                <a:spcPts val="22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800" dirty="0" smtClean="0"/>
              <a:t>Výběr podvýzvy</a:t>
            </a:r>
          </a:p>
          <a:p>
            <a:pPr>
              <a:lnSpc>
                <a:spcPts val="2200"/>
              </a:lnSpc>
              <a:spcBef>
                <a:spcPts val="0"/>
              </a:spcBef>
              <a:spcAft>
                <a:spcPts val="0"/>
              </a:spcAft>
            </a:pPr>
            <a:endParaRPr lang="cs-CZ" sz="1800" dirty="0"/>
          </a:p>
          <a:p>
            <a:pPr marL="0" indent="0">
              <a:lnSpc>
                <a:spcPts val="22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sz="1800" dirty="0"/>
          </a:p>
          <a:p>
            <a:pPr>
              <a:lnSpc>
                <a:spcPts val="22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800" dirty="0" smtClean="0"/>
              <a:t>Výběr výzvy MAS</a:t>
            </a:r>
            <a:endParaRPr lang="cs-CZ" sz="180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40</a:t>
            </a:fld>
            <a:endParaRPr lang="cs-CZ" dirty="0"/>
          </a:p>
        </p:txBody>
      </p:sp>
      <p:pic>
        <p:nvPicPr>
          <p:cNvPr id="1026" name="Picture 2" descr="C:\Users\michaela.sedlackova\Desktop\Výběr podvýzvy_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528" y="1268760"/>
            <a:ext cx="6847903" cy="3888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michaela.sedlackova\Desktop\Výběr podvýzvy_2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35696" y="3342083"/>
            <a:ext cx="6877133" cy="32658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531841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TextShape 1"/>
          <p:cNvSpPr txBox="1"/>
          <p:nvPr/>
        </p:nvSpPr>
        <p:spPr>
          <a:xfrm>
            <a:off x="611640" y="54864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lIns="0" tIns="45000" rIns="0" bIns="0" anchor="b"/>
          <a:lstStyle/>
          <a:p>
            <a:pPr>
              <a:lnSpc>
                <a:spcPct val="100000"/>
              </a:lnSpc>
            </a:pPr>
            <a:r>
              <a:rPr lang="cs-CZ" sz="4000" b="0" strike="noStrike" spc="-1" dirty="0">
                <a:solidFill>
                  <a:srgbClr val="04617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IS KP14+   Postup při podávání žádosti</a:t>
            </a: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348" name="TextShape 2"/>
          <p:cNvSpPr txBox="1"/>
          <p:nvPr/>
        </p:nvSpPr>
        <p:spPr>
          <a:xfrm>
            <a:off x="467640" y="2277000"/>
            <a:ext cx="8229240" cy="43887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Registrace do systému IS KP14+</a:t>
            </a:r>
          </a:p>
          <a:p>
            <a:r>
              <a:rPr lang="cs-CZ" sz="2000" b="0" u="sng" strike="noStrike" spc="-1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https://mseu.mssf.cz/ </a:t>
            </a:r>
            <a:r>
              <a:rPr lang="cs-CZ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(!! Jen v prohlížeči </a:t>
            </a:r>
            <a:r>
              <a:rPr lang="cs-CZ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Microsoft </a:t>
            </a:r>
            <a:r>
              <a:rPr lang="cs-CZ" sz="20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explorer)</a:t>
            </a:r>
            <a:endParaRPr lang="cs-CZ" sz="2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Vyplnění elektronické verze žádosti</a:t>
            </a: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Finalizace elektronické verze žádosti</a:t>
            </a: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Podepsání a odeslání elektronické verze žádosti</a:t>
            </a:r>
          </a:p>
          <a:p>
            <a:pPr>
              <a:lnSpc>
                <a:spcPct val="100000"/>
              </a:lnSpc>
            </a:pPr>
            <a:endParaRPr lang="cs-CZ" sz="20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>
              <a:lnSpc>
                <a:spcPct val="100000"/>
              </a:lnSpc>
            </a:pPr>
            <a:r>
              <a:rPr lang="cs-CZ" sz="20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V systému vše průběžně ukládat!!!</a:t>
            </a:r>
          </a:p>
          <a:p>
            <a:pPr>
              <a:lnSpc>
                <a:spcPct val="100000"/>
              </a:lnSpc>
            </a:pPr>
            <a:endParaRPr lang="cs-CZ" sz="2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!! Veškeré žádosti se zasílají jen v elektronické podobě prostřednictvím IS KP14+</a:t>
            </a:r>
            <a:endParaRPr lang="cs-CZ" sz="2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>
              <a:lnSpc>
                <a:spcPct val="100000"/>
              </a:lnSpc>
            </a:pPr>
            <a:endParaRPr lang="cs-CZ" sz="2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!! Zřízení elektronického podpisu před podáním/odesláním žádosti</a:t>
            </a:r>
          </a:p>
          <a:p>
            <a:pPr>
              <a:lnSpc>
                <a:spcPct val="100000"/>
              </a:lnSpc>
            </a:pPr>
            <a:endParaRPr lang="cs-CZ" sz="2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TextShape 1"/>
          <p:cNvSpPr txBox="1"/>
          <p:nvPr/>
        </p:nvSpPr>
        <p:spPr>
          <a:xfrm>
            <a:off x="467640" y="47664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lIns="0" tIns="45000" rIns="0" bIns="0" anchor="b"/>
          <a:lstStyle/>
          <a:p>
            <a:pPr>
              <a:lnSpc>
                <a:spcPct val="100000"/>
              </a:lnSpc>
            </a:pPr>
            <a:r>
              <a:rPr lang="cs-CZ" sz="5000" b="0" strike="noStrike" spc="-1" dirty="0">
                <a:solidFill>
                  <a:srgbClr val="04617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IS KP14+    Elektronický podpis</a:t>
            </a: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350" name="TextShape 2"/>
          <p:cNvSpPr txBox="1"/>
          <p:nvPr/>
        </p:nvSpPr>
        <p:spPr>
          <a:xfrm>
            <a:off x="457200" y="1935360"/>
            <a:ext cx="8229240" cy="43887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Elektronický podpis = kvalifikovaný certifikát</a:t>
            </a:r>
          </a:p>
          <a:p>
            <a:pPr>
              <a:lnSpc>
                <a:spcPct val="100000"/>
              </a:lnSpc>
            </a:pPr>
            <a:r>
              <a:rPr lang="cs-CZ" sz="26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Např. PostSignum České pošty (Czech Point)</a:t>
            </a:r>
            <a:endParaRPr lang="cs-CZ" sz="2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Platnost 1 </a:t>
            </a:r>
            <a:r>
              <a:rPr lang="cs-CZ" sz="26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rok</a:t>
            </a: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endParaRPr lang="cs-CZ" sz="26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endParaRPr lang="cs-CZ" sz="26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6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Nutnost mít aktivní datovou schránku</a:t>
            </a:r>
            <a:endParaRPr lang="cs-CZ" sz="2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TextShape 1"/>
          <p:cNvSpPr txBox="1"/>
          <p:nvPr/>
        </p:nvSpPr>
        <p:spPr>
          <a:xfrm>
            <a:off x="467640" y="256500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lIns="0" rIns="0" bIns="0" anchor="b"/>
          <a:lstStyle/>
          <a:p>
            <a:pPr algn="ctr">
              <a:lnSpc>
                <a:spcPct val="100000"/>
              </a:lnSpc>
            </a:pPr>
            <a:r>
              <a:rPr lang="cs-CZ" sz="5000" b="0" strike="noStrike" spc="-1" dirty="0">
                <a:solidFill>
                  <a:srgbClr val="04617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Důležité odkazy</a:t>
            </a: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pic>
        <p:nvPicPr>
          <p:cNvPr id="353" name="Obrázek 3"/>
          <p:cNvPicPr/>
          <p:nvPr/>
        </p:nvPicPr>
        <p:blipFill>
          <a:blip r:embed="rId2" cstate="print"/>
          <a:stretch/>
        </p:blipFill>
        <p:spPr>
          <a:xfrm>
            <a:off x="755640" y="836640"/>
            <a:ext cx="3600000" cy="791640"/>
          </a:xfrm>
          <a:prstGeom prst="rect">
            <a:avLst/>
          </a:prstGeom>
          <a:ln>
            <a:noFill/>
          </a:ln>
        </p:spPr>
      </p:pic>
      <p:pic>
        <p:nvPicPr>
          <p:cNvPr id="354" name="Obrázek 4"/>
          <p:cNvPicPr/>
          <p:nvPr/>
        </p:nvPicPr>
        <p:blipFill>
          <a:blip r:embed="rId3" cstate="print"/>
          <a:stretch/>
        </p:blipFill>
        <p:spPr>
          <a:xfrm>
            <a:off x="2988000" y="5949360"/>
            <a:ext cx="3456000" cy="6476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TextShape 1"/>
          <p:cNvSpPr txBox="1"/>
          <p:nvPr/>
        </p:nvSpPr>
        <p:spPr>
          <a:xfrm>
            <a:off x="467640" y="47664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lIns="0" tIns="45000" rIns="0" bIns="0" anchor="b"/>
          <a:lstStyle/>
          <a:p>
            <a:pPr>
              <a:lnSpc>
                <a:spcPct val="100000"/>
              </a:lnSpc>
            </a:pPr>
            <a:r>
              <a:rPr lang="cs-CZ" sz="5000" b="0" strike="noStrike" spc="-1" dirty="0">
                <a:solidFill>
                  <a:srgbClr val="04617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Důležité odkazy</a:t>
            </a: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356" name="TextShape 2"/>
          <p:cNvSpPr txBox="1"/>
          <p:nvPr/>
        </p:nvSpPr>
        <p:spPr>
          <a:xfrm>
            <a:off x="457200" y="1935360"/>
            <a:ext cx="8229240" cy="4922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Obecná část pravidel pro žadatele a příjemce v rámci OPZ</a:t>
            </a:r>
            <a:endParaRPr lang="cs-CZ" sz="26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640080" lvl="1" indent="-246600">
              <a:lnSpc>
                <a:spcPct val="100000"/>
              </a:lnSpc>
              <a:buClr>
                <a:srgbClr val="0F6FC6"/>
              </a:buClr>
              <a:buSzPct val="85000"/>
              <a:buFont typeface="Wingdings 2" charset="2"/>
              <a:buChar char=""/>
            </a:pPr>
            <a:r>
              <a:rPr lang="cs-CZ" sz="2400" b="0" u="sng" strike="noStrike" spc="-1" dirty="0" smtClean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https://www.esfcr.cz/file/9002/</a:t>
            </a:r>
            <a:endParaRPr lang="cs-CZ" sz="21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endParaRPr lang="cs-CZ" sz="26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Specifická část pravidel pro žadatele a příjemce v rámci OPZ</a:t>
            </a:r>
            <a:endParaRPr lang="cs-CZ" sz="26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640080" lvl="1" indent="-246600">
              <a:lnSpc>
                <a:spcPct val="100000"/>
              </a:lnSpc>
              <a:buClr>
                <a:srgbClr val="0F6FC6"/>
              </a:buClr>
              <a:buSzPct val="85000"/>
              <a:buFont typeface="Wingdings 2" charset="2"/>
              <a:buChar char=""/>
            </a:pPr>
            <a:r>
              <a:rPr lang="cs-CZ" sz="2400" b="0" u="sng" strike="noStrike" spc="-1" dirty="0" smtClean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Constantia"/>
                <a:hlinkClick r:id="rId3"/>
              </a:rPr>
              <a:t>https://www.esfcr.cz/file/9003/</a:t>
            </a:r>
            <a:endParaRPr lang="cs-CZ" sz="2400" u="sng" spc="-1" dirty="0" smtClean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640080" lvl="1" indent="-246600">
              <a:lnSpc>
                <a:spcPct val="100000"/>
              </a:lnSpc>
              <a:buClr>
                <a:srgbClr val="0F6FC6"/>
              </a:buClr>
              <a:buSzPct val="85000"/>
              <a:buFont typeface="Wingdings 2" charset="2"/>
              <a:buChar char=""/>
            </a:pPr>
            <a:endParaRPr lang="cs-CZ" sz="2400" b="0" u="sng" strike="noStrike" spc="-1" dirty="0" smtClean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2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Pokyny k vyplnění žádosti v IS KP14+</a:t>
            </a:r>
            <a:endParaRPr lang="cs-CZ" sz="26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640080" lvl="1" indent="-246600">
              <a:lnSpc>
                <a:spcPct val="100000"/>
              </a:lnSpc>
              <a:buClr>
                <a:srgbClr val="0F6FC6"/>
              </a:buClr>
              <a:buSzPct val="85000"/>
              <a:buFont typeface="Wingdings 2" charset="2"/>
              <a:buChar char=""/>
            </a:pPr>
            <a:r>
              <a:rPr lang="cs-CZ" sz="1600" u="sng" spc="-1" dirty="0" smtClean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Constantia"/>
                <a:hlinkClick r:id="rId4"/>
              </a:rPr>
              <a:t>https://www.esfcr.cz/formulare-a-pokyny-potrebne-v-ramci-pripravy-zadosti-o-podporu-opz/-/dokument/797956</a:t>
            </a:r>
            <a:endParaRPr lang="cs-CZ" sz="1600" u="sng" spc="-1" dirty="0" smtClean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endParaRPr lang="cs-CZ" sz="16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400" b="1" strike="noStrike" spc="-1" dirty="0" smtClean="0">
                <a:uFill>
                  <a:solidFill>
                    <a:srgbClr val="FFFFFF"/>
                  </a:solidFill>
                </a:uFill>
                <a:latin typeface="Constantia"/>
              </a:rPr>
              <a:t>Výzva MAS č. </a:t>
            </a:r>
            <a:r>
              <a:rPr lang="cs-CZ" sz="2400" b="1" strike="noStrike" spc="-1" dirty="0" smtClean="0">
                <a:uFill>
                  <a:solidFill>
                    <a:srgbClr val="FFFFFF"/>
                  </a:solidFill>
                </a:uFill>
                <a:latin typeface="Constantia"/>
              </a:rPr>
              <a:t>1 </a:t>
            </a:r>
            <a:r>
              <a:rPr lang="cs-CZ" sz="2400" b="1" strike="noStrike" spc="-1" dirty="0" smtClean="0">
                <a:uFill>
                  <a:solidFill>
                    <a:srgbClr val="FFFFFF"/>
                  </a:solidFill>
                </a:uFill>
                <a:latin typeface="Constantia"/>
              </a:rPr>
              <a:t>včetně </a:t>
            </a:r>
            <a:r>
              <a:rPr lang="cs-CZ" sz="2400" b="1" strike="noStrike" spc="-1" dirty="0" smtClean="0">
                <a:uFill>
                  <a:solidFill>
                    <a:srgbClr val="FFFFFF"/>
                  </a:solidFill>
                </a:uFill>
                <a:latin typeface="Constantia"/>
              </a:rPr>
              <a:t>příloh</a:t>
            </a: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000" b="1" spc="-1" dirty="0" smtClean="0">
                <a:uFill>
                  <a:solidFill>
                    <a:srgbClr val="FFFFFF"/>
                  </a:solidFill>
                </a:uFill>
                <a:latin typeface="Constantia"/>
                <a:hlinkClick r:id="rId5"/>
              </a:rPr>
              <a:t>http://www.</a:t>
            </a:r>
            <a:r>
              <a:rPr lang="cs-CZ" sz="2000" b="1" spc="-1" dirty="0" err="1" smtClean="0">
                <a:uFill>
                  <a:solidFill>
                    <a:srgbClr val="FFFFFF"/>
                  </a:solidFill>
                </a:uFill>
                <a:latin typeface="Constantia"/>
                <a:hlinkClick r:id="rId5"/>
              </a:rPr>
              <a:t>mezihrady.cz</a:t>
            </a:r>
            <a:r>
              <a:rPr lang="cs-CZ" sz="2000" b="1" spc="-1" dirty="0" smtClean="0">
                <a:uFill>
                  <a:solidFill>
                    <a:srgbClr val="FFFFFF"/>
                  </a:solidFill>
                </a:uFill>
                <a:latin typeface="Constantia"/>
                <a:hlinkClick r:id="rId5"/>
              </a:rPr>
              <a:t>/mas/</a:t>
            </a:r>
            <a:r>
              <a:rPr lang="cs-CZ" sz="2000" b="1" spc="-1" dirty="0" err="1" smtClean="0">
                <a:uFill>
                  <a:solidFill>
                    <a:srgbClr val="FFFFFF"/>
                  </a:solidFill>
                </a:uFill>
                <a:latin typeface="Constantia"/>
                <a:hlinkClick r:id="rId5"/>
              </a:rPr>
              <a:t>opz</a:t>
            </a:r>
            <a:r>
              <a:rPr lang="cs-CZ" sz="2000" b="1" spc="-1" dirty="0" smtClean="0">
                <a:uFill>
                  <a:solidFill>
                    <a:srgbClr val="FFFFFF"/>
                  </a:solidFill>
                </a:uFill>
                <a:latin typeface="Constantia"/>
                <a:hlinkClick r:id="rId5"/>
              </a:rPr>
              <a:t>/</a:t>
            </a:r>
            <a:r>
              <a:rPr lang="cs-CZ" sz="2000" b="1" spc="-1" dirty="0" err="1" smtClean="0">
                <a:uFill>
                  <a:solidFill>
                    <a:srgbClr val="FFFFFF"/>
                  </a:solidFill>
                </a:uFill>
                <a:latin typeface="Constantia"/>
                <a:hlinkClick r:id="rId5"/>
              </a:rPr>
              <a:t>vyzvy</a:t>
            </a:r>
            <a:r>
              <a:rPr lang="cs-CZ" sz="2000" b="1" spc="-1" dirty="0" smtClean="0">
                <a:uFill>
                  <a:solidFill>
                    <a:srgbClr val="FFFFFF"/>
                  </a:solidFill>
                </a:uFill>
                <a:latin typeface="Constantia"/>
                <a:hlinkClick r:id="rId5"/>
              </a:rPr>
              <a:t>/1-</a:t>
            </a:r>
            <a:r>
              <a:rPr lang="cs-CZ" sz="2000" b="1" spc="-1" dirty="0" err="1" smtClean="0">
                <a:uFill>
                  <a:solidFill>
                    <a:srgbClr val="FFFFFF"/>
                  </a:solidFill>
                </a:uFill>
                <a:latin typeface="Constantia"/>
                <a:hlinkClick r:id="rId5"/>
              </a:rPr>
              <a:t>vyzva</a:t>
            </a:r>
            <a:r>
              <a:rPr lang="cs-CZ" sz="2000" b="1" spc="-1" dirty="0" smtClean="0">
                <a:uFill>
                  <a:solidFill>
                    <a:srgbClr val="FFFFFF"/>
                  </a:solidFill>
                </a:uFill>
                <a:latin typeface="Constantia"/>
                <a:hlinkClick r:id="rId5"/>
              </a:rPr>
              <a:t>-</a:t>
            </a:r>
            <a:r>
              <a:rPr lang="cs-CZ" sz="2000" b="1" spc="-1" dirty="0" err="1" smtClean="0">
                <a:uFill>
                  <a:solidFill>
                    <a:srgbClr val="FFFFFF"/>
                  </a:solidFill>
                </a:uFill>
                <a:latin typeface="Constantia"/>
                <a:hlinkClick r:id="rId5"/>
              </a:rPr>
              <a:t>socialni</a:t>
            </a:r>
            <a:r>
              <a:rPr lang="cs-CZ" sz="2000" b="1" spc="-1" dirty="0" smtClean="0">
                <a:uFill>
                  <a:solidFill>
                    <a:srgbClr val="FFFFFF"/>
                  </a:solidFill>
                </a:uFill>
                <a:latin typeface="Constantia"/>
                <a:hlinkClick r:id="rId5"/>
              </a:rPr>
              <a:t>-</a:t>
            </a:r>
            <a:r>
              <a:rPr lang="cs-CZ" sz="2000" b="1" spc="-1" dirty="0" err="1" smtClean="0">
                <a:uFill>
                  <a:solidFill>
                    <a:srgbClr val="FFFFFF"/>
                  </a:solidFill>
                </a:uFill>
                <a:latin typeface="Constantia"/>
                <a:hlinkClick r:id="rId5"/>
              </a:rPr>
              <a:t>sluzby</a:t>
            </a:r>
            <a:r>
              <a:rPr lang="cs-CZ" sz="2000" b="1" spc="-1" dirty="0" smtClean="0">
                <a:uFill>
                  <a:solidFill>
                    <a:srgbClr val="FFFFFF"/>
                  </a:solidFill>
                </a:uFill>
                <a:latin typeface="Constantia"/>
                <a:hlinkClick r:id="rId5"/>
              </a:rPr>
              <a:t>/</a:t>
            </a:r>
            <a:endParaRPr lang="cs-CZ" sz="2000" b="1" strike="noStrike" spc="-1" dirty="0" smtClean="0"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274320" indent="-273960">
              <a:lnSpc>
                <a:spcPct val="100000"/>
              </a:lnSpc>
            </a:pPr>
            <a:endParaRPr lang="cs-CZ" sz="2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TextShape 1"/>
          <p:cNvSpPr txBox="1"/>
          <p:nvPr/>
        </p:nvSpPr>
        <p:spPr>
          <a:xfrm>
            <a:off x="395536" y="4221088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lIns="0" rIns="0" bIns="0" anchor="b"/>
          <a:lstStyle/>
          <a:p>
            <a:pPr algn="ctr">
              <a:lnSpc>
                <a:spcPct val="100000"/>
              </a:lnSpc>
            </a:pPr>
            <a:endParaRPr lang="cs-CZ" sz="5000" b="0" strike="noStrike" spc="-1" dirty="0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algn="ctr">
              <a:lnSpc>
                <a:spcPct val="100000"/>
              </a:lnSpc>
            </a:pPr>
            <a:r>
              <a:rPr lang="cs-CZ" sz="5000" b="0" strike="noStrike" spc="-1" dirty="0" smtClean="0">
                <a:solidFill>
                  <a:srgbClr val="04617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Děkuji </a:t>
            </a:r>
            <a:r>
              <a:rPr lang="cs-CZ" sz="5000" b="0" strike="noStrike" spc="-1" dirty="0">
                <a:solidFill>
                  <a:srgbClr val="04617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za </a:t>
            </a:r>
            <a:r>
              <a:rPr lang="cs-CZ" sz="5000" b="0" strike="noStrike" spc="-1" dirty="0" smtClean="0">
                <a:solidFill>
                  <a:srgbClr val="04617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pozornost</a:t>
            </a:r>
          </a:p>
          <a:p>
            <a:pPr algn="ctr">
              <a:lnSpc>
                <a:spcPct val="100000"/>
              </a:lnSpc>
            </a:pPr>
            <a:endParaRPr lang="cs-CZ" sz="3200" b="0" strike="noStrike" spc="-1" dirty="0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algn="ctr">
              <a:lnSpc>
                <a:spcPct val="100000"/>
              </a:lnSpc>
            </a:pPr>
            <a:r>
              <a:rPr lang="cs-CZ" sz="2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Kontakt: </a:t>
            </a:r>
          </a:p>
          <a:p>
            <a:pPr algn="ctr">
              <a:lnSpc>
                <a:spcPct val="100000"/>
              </a:lnSpc>
            </a:pPr>
            <a:r>
              <a:rPr lang="cs-CZ" sz="2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Jana Kotoučková</a:t>
            </a:r>
            <a:endParaRPr lang="cs-CZ" sz="24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algn="ctr">
              <a:lnSpc>
                <a:spcPct val="100000"/>
              </a:lnSpc>
            </a:pPr>
            <a:r>
              <a:rPr lang="cs-CZ" sz="2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Projektová manažerka OPZ</a:t>
            </a:r>
          </a:p>
          <a:p>
            <a:pPr algn="ctr">
              <a:lnSpc>
                <a:spcPct val="100000"/>
              </a:lnSpc>
            </a:pPr>
            <a:r>
              <a:rPr lang="cs-CZ" sz="2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E-mail</a:t>
            </a:r>
            <a:r>
              <a:rPr lang="cs-CZ" sz="2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: </a:t>
            </a:r>
            <a:r>
              <a:rPr lang="cs-CZ" sz="2400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  <a:hlinkClick r:id="rId3"/>
              </a:rPr>
              <a:t>jana.kotouckova</a:t>
            </a:r>
            <a:r>
              <a:rPr lang="cs-CZ" sz="2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  <a:hlinkClick r:id="rId3"/>
              </a:rPr>
              <a:t>@</a:t>
            </a:r>
            <a:r>
              <a:rPr lang="cs-CZ" sz="2400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  <a:hlinkClick r:id="rId3"/>
              </a:rPr>
              <a:t>mezihrady.cz</a:t>
            </a:r>
            <a:r>
              <a:rPr lang="cs-CZ" sz="2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 </a:t>
            </a:r>
            <a:endParaRPr lang="cs-CZ" sz="24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pic>
        <p:nvPicPr>
          <p:cNvPr id="358" name="Obrázek 4"/>
          <p:cNvPicPr/>
          <p:nvPr/>
        </p:nvPicPr>
        <p:blipFill>
          <a:blip r:embed="rId4" cstate="print"/>
          <a:stretch/>
        </p:blipFill>
        <p:spPr>
          <a:xfrm>
            <a:off x="611640" y="908640"/>
            <a:ext cx="3600000" cy="791640"/>
          </a:xfrm>
          <a:prstGeom prst="rect">
            <a:avLst/>
          </a:prstGeom>
          <a:ln>
            <a:noFill/>
          </a:ln>
        </p:spPr>
      </p:pic>
      <p:pic>
        <p:nvPicPr>
          <p:cNvPr id="360" name="Obrázek 6"/>
          <p:cNvPicPr/>
          <p:nvPr/>
        </p:nvPicPr>
        <p:blipFill>
          <a:blip r:embed="rId5" cstate="print"/>
          <a:stretch/>
        </p:blipFill>
        <p:spPr>
          <a:xfrm>
            <a:off x="3060000" y="5589360"/>
            <a:ext cx="3456000" cy="647640"/>
          </a:xfrm>
          <a:prstGeom prst="rect">
            <a:avLst/>
          </a:prstGeom>
          <a:ln>
            <a:noFill/>
          </a:ln>
        </p:spPr>
      </p:pic>
      <p:pic>
        <p:nvPicPr>
          <p:cNvPr id="6" name="Obrázek 5" descr="Logo_non_circle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084168" y="548680"/>
            <a:ext cx="2205457" cy="129465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TextShape 1"/>
          <p:cNvSpPr txBox="1"/>
          <p:nvPr/>
        </p:nvSpPr>
        <p:spPr>
          <a:xfrm>
            <a:off x="457200" y="70416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lIns="0" tIns="45000" rIns="0" bIns="0" anchor="b"/>
          <a:lstStyle/>
          <a:p>
            <a:pPr>
              <a:lnSpc>
                <a:spcPct val="100000"/>
              </a:lnSpc>
            </a:pPr>
            <a:r>
              <a:rPr lang="cs-CZ" sz="5000" b="0" strike="noStrike" spc="-1" dirty="0">
                <a:solidFill>
                  <a:srgbClr val="04617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Cíl výzvy</a:t>
            </a: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240" name="TextShape 2"/>
          <p:cNvSpPr txBox="1"/>
          <p:nvPr/>
        </p:nvSpPr>
        <p:spPr>
          <a:xfrm>
            <a:off x="467544" y="2469240"/>
            <a:ext cx="8229240" cy="38400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6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Cílem této výzvy je podpořit stávající sociální služby v regionu MAS </a:t>
            </a:r>
            <a:r>
              <a:rPr lang="cs-CZ" sz="26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Mezi Hrady</a:t>
            </a:r>
            <a:endParaRPr lang="cs-CZ" sz="2600" b="1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endParaRPr lang="cs-CZ" sz="26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endParaRPr lang="cs-CZ" sz="26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endParaRPr lang="cs-CZ" sz="26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endParaRPr lang="cs-CZ" sz="2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6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Viz dále v podporovaných aktivitách</a:t>
            </a: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endParaRPr lang="cs-CZ" sz="26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>
              <a:lnSpc>
                <a:spcPct val="100000"/>
              </a:lnSpc>
            </a:pPr>
            <a:endParaRPr lang="cs-CZ" sz="2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endParaRPr lang="cs-CZ" sz="2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TextShape 1"/>
          <p:cNvSpPr txBox="1"/>
          <p:nvPr/>
        </p:nvSpPr>
        <p:spPr>
          <a:xfrm>
            <a:off x="457200" y="70416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lIns="0" tIns="45000" rIns="0" bIns="0" anchor="b"/>
          <a:lstStyle/>
          <a:p>
            <a:pPr>
              <a:lnSpc>
                <a:spcPct val="100000"/>
              </a:lnSpc>
            </a:pPr>
            <a:r>
              <a:rPr lang="cs-CZ" sz="5000" b="0" strike="noStrike" spc="-1" dirty="0">
                <a:solidFill>
                  <a:srgbClr val="04617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Termíny a alokace</a:t>
            </a: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242" name="TextShape 2"/>
          <p:cNvSpPr txBox="1"/>
          <p:nvPr/>
        </p:nvSpPr>
        <p:spPr>
          <a:xfrm>
            <a:off x="467640" y="2277000"/>
            <a:ext cx="8229240" cy="43887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274320" indent="-273960">
              <a:lnSpc>
                <a:spcPct val="100000"/>
              </a:lnSpc>
            </a:pPr>
            <a:r>
              <a:rPr lang="cs-CZ" sz="2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Finanční alokace výzvy</a:t>
            </a: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Rozhodná pro výběr projektů k financování: 	</a:t>
            </a:r>
            <a:r>
              <a:rPr lang="cs-CZ" sz="20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1 685 850</a:t>
            </a:r>
            <a:r>
              <a:rPr lang="cs-CZ" sz="20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,00 </a:t>
            </a:r>
            <a:r>
              <a:rPr lang="cs-CZ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Kč</a:t>
            </a:r>
            <a:endParaRPr lang="cs-CZ" sz="2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>
              <a:lnSpc>
                <a:spcPct val="100000"/>
              </a:lnSpc>
            </a:pPr>
            <a:endParaRPr lang="cs-CZ" sz="2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Minimální výše celkových způsobilých výdajů:	   400 000,00 Kč</a:t>
            </a:r>
            <a:endParaRPr lang="cs-CZ" sz="2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Maximální výše celkových způsobilých výdajů:	</a:t>
            </a:r>
            <a:r>
              <a:rPr lang="cs-CZ" sz="20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1 685 850</a:t>
            </a:r>
            <a:r>
              <a:rPr lang="cs-CZ" sz="20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,00 </a:t>
            </a:r>
            <a:r>
              <a:rPr lang="cs-CZ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Kč</a:t>
            </a:r>
            <a:endParaRPr lang="cs-CZ" sz="2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>
              <a:lnSpc>
                <a:spcPct val="100000"/>
              </a:lnSpc>
            </a:pPr>
            <a:endParaRPr lang="cs-CZ" sz="2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Maximální délka podpory:			           36 měsíců</a:t>
            </a:r>
            <a:endParaRPr lang="cs-CZ" sz="2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Nejzazší datum pro ukončení fyzické realizace projektu:   </a:t>
            </a:r>
            <a:r>
              <a:rPr lang="cs-CZ" sz="20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31.12.2022</a:t>
            </a:r>
            <a:endParaRPr lang="cs-CZ" sz="2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>
              <a:lnSpc>
                <a:spcPct val="100000"/>
              </a:lnSpc>
            </a:pPr>
            <a:endParaRPr lang="cs-CZ" sz="2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274320" indent="-273960">
              <a:lnSpc>
                <a:spcPct val="100000"/>
              </a:lnSpc>
            </a:pPr>
            <a:r>
              <a:rPr lang="cs-CZ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Forma podpory:	</a:t>
            </a:r>
            <a:r>
              <a:rPr lang="cs-CZ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	ex-ante/ex-post</a:t>
            </a:r>
            <a:endParaRPr lang="cs-CZ" sz="2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>
              <a:lnSpc>
                <a:spcPct val="100000"/>
              </a:lnSpc>
            </a:pPr>
            <a:endParaRPr lang="cs-CZ" sz="2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TextShape 1"/>
          <p:cNvSpPr txBox="1"/>
          <p:nvPr/>
        </p:nvSpPr>
        <p:spPr>
          <a:xfrm>
            <a:off x="755576" y="1052736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lIns="0" tIns="45000" rIns="0" bIns="0" anchor="b"/>
          <a:lstStyle/>
          <a:p>
            <a:pPr>
              <a:lnSpc>
                <a:spcPct val="100000"/>
              </a:lnSpc>
            </a:pPr>
            <a:r>
              <a:rPr lang="cs-CZ" sz="5000" b="0" strike="noStrike" spc="-1" dirty="0">
                <a:solidFill>
                  <a:srgbClr val="04617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Oprávnění žadatelé a míra podpory</a:t>
            </a: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244" name="TextShape 2"/>
          <p:cNvSpPr txBox="1"/>
          <p:nvPr/>
        </p:nvSpPr>
        <p:spPr>
          <a:xfrm>
            <a:off x="323528" y="2852936"/>
            <a:ext cx="8229240" cy="43887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6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 </a:t>
            </a:r>
            <a:r>
              <a:rPr lang="cs-CZ" sz="26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Poskytovatelé sociálních služeb registrovaní dle zákona č. 108/2006 Sb., o sociálních </a:t>
            </a:r>
            <a:r>
              <a:rPr lang="cs-CZ" sz="26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službách</a:t>
            </a: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endParaRPr lang="cs-CZ" sz="26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6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 NNO</a:t>
            </a: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endParaRPr lang="cs-CZ" sz="26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6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Obce </a:t>
            </a:r>
            <a:r>
              <a:rPr lang="cs-CZ" sz="26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podle zákona 128/2000 Sb. </a:t>
            </a:r>
            <a:endParaRPr lang="cs-CZ" sz="26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TextShape 1"/>
          <p:cNvSpPr txBox="1"/>
          <p:nvPr/>
        </p:nvSpPr>
        <p:spPr>
          <a:xfrm>
            <a:off x="611560" y="404664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lIns="0" tIns="45000" rIns="0" bIns="0" anchor="b"/>
          <a:lstStyle/>
          <a:p>
            <a:pPr>
              <a:lnSpc>
                <a:spcPct val="100000"/>
              </a:lnSpc>
            </a:pPr>
            <a:r>
              <a:rPr lang="cs-CZ" sz="5000" b="0" strike="noStrike" spc="-1" dirty="0">
                <a:solidFill>
                  <a:srgbClr val="04617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Cílové skupiny</a:t>
            </a: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246" name="TextShape 2"/>
          <p:cNvSpPr txBox="1"/>
          <p:nvPr/>
        </p:nvSpPr>
        <p:spPr>
          <a:xfrm>
            <a:off x="0" y="1628800"/>
            <a:ext cx="9144000" cy="52292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274320" indent="-273960"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0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Osoby sociální vyloučené a osoby sociálním vyloučením ohrožené</a:t>
            </a:r>
          </a:p>
          <a:p>
            <a:pPr marL="274320" indent="-273960"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0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Osoby se zdravotním postižením (včetně osob s duševním onemocněním)</a:t>
            </a:r>
          </a:p>
          <a:p>
            <a:pPr marL="274320" indent="-273960"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0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Osoby s kombinovanými diagnózami</a:t>
            </a:r>
          </a:p>
          <a:p>
            <a:pPr marL="274320" indent="-273960"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0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Bezdomovci </a:t>
            </a:r>
            <a:r>
              <a:rPr lang="cs-CZ" sz="20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a osoby žijící v nevyhovujícím nebo nejistém ubytování</a:t>
            </a:r>
          </a:p>
          <a:p>
            <a:pPr marL="274320" indent="-273960"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0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Oběti trestné činnosti</a:t>
            </a:r>
          </a:p>
          <a:p>
            <a:pPr marL="274320" indent="-273960"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0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Osoby pečující o malé děti</a:t>
            </a:r>
          </a:p>
          <a:p>
            <a:pPr marL="274320" indent="-273960"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0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Osoby pečující o jiné závislé osoby</a:t>
            </a:r>
            <a:endParaRPr lang="cs-CZ" sz="200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274320" indent="-273960"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0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Rodiče samoživitelé</a:t>
            </a:r>
          </a:p>
          <a:p>
            <a:pPr marL="274320" indent="-273960"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0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Osoby dlouhodobě či opakovaně nezaměstnané</a:t>
            </a:r>
          </a:p>
          <a:p>
            <a:pPr marL="274320" indent="-273960"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0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Osoby ohrožené předlužeností</a:t>
            </a:r>
          </a:p>
          <a:p>
            <a:pPr marL="274320" indent="-273960"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0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Osoby ohrožené domácím násilím a závislostmi</a:t>
            </a:r>
          </a:p>
          <a:p>
            <a:pPr marL="274320" indent="-273960"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0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Osoby v nebo po výkonu trestu</a:t>
            </a:r>
          </a:p>
          <a:p>
            <a:pPr marL="274320" indent="-273960"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0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Osoby opouštějící institucionální zařízení</a:t>
            </a:r>
          </a:p>
          <a:p>
            <a:pPr marL="274320" indent="-273960"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0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Osoby ohrožené vícenásobnými riziky</a:t>
            </a:r>
          </a:p>
          <a:p>
            <a:pPr marL="274320" indent="-273960"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cs-CZ" sz="20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Osoby ohrožené specifickými zdravotními riziky</a:t>
            </a:r>
          </a:p>
          <a:p>
            <a:pPr marL="274320" indent="-273960">
              <a:buClr>
                <a:srgbClr val="0BD0D9"/>
              </a:buClr>
              <a:buSzPct val="95000"/>
              <a:buFont typeface="Wingdings 2" charset="2"/>
              <a:buChar char=""/>
            </a:pPr>
            <a:endParaRPr lang="cs-CZ" sz="16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274320" indent="-273960">
              <a:buClr>
                <a:srgbClr val="0BD0D9"/>
              </a:buClr>
              <a:buSzPct val="95000"/>
              <a:buFont typeface="Wingdings 2" charset="2"/>
              <a:buChar char=""/>
            </a:pPr>
            <a:endParaRPr lang="cs-CZ" sz="1600" b="1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274320" indent="-273960">
              <a:buClr>
                <a:srgbClr val="0BD0D9"/>
              </a:buClr>
              <a:buSzPct val="95000"/>
              <a:buFont typeface="Wingdings 2" charset="2"/>
              <a:buChar char=""/>
            </a:pPr>
            <a:endParaRPr lang="cs-CZ" sz="1600" b="1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endParaRPr lang="cs-CZ" sz="1600" b="1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TextShape 1"/>
          <p:cNvSpPr txBox="1"/>
          <p:nvPr/>
        </p:nvSpPr>
        <p:spPr>
          <a:xfrm>
            <a:off x="683640" y="256500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lIns="0" rIns="0" bIns="0" anchor="b"/>
          <a:lstStyle/>
          <a:p>
            <a:pPr algn="ctr">
              <a:lnSpc>
                <a:spcPct val="100000"/>
              </a:lnSpc>
            </a:pPr>
            <a:r>
              <a:rPr lang="cs-CZ" sz="5000" b="0" strike="noStrike" spc="-1" dirty="0">
                <a:solidFill>
                  <a:srgbClr val="04617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Podporované aktivity</a:t>
            </a: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pic>
        <p:nvPicPr>
          <p:cNvPr id="250" name="Obrázek 2"/>
          <p:cNvPicPr/>
          <p:nvPr/>
        </p:nvPicPr>
        <p:blipFill>
          <a:blip r:embed="rId2" cstate="print"/>
          <a:stretch/>
        </p:blipFill>
        <p:spPr>
          <a:xfrm>
            <a:off x="683640" y="908640"/>
            <a:ext cx="3600000" cy="791640"/>
          </a:xfrm>
          <a:prstGeom prst="rect">
            <a:avLst/>
          </a:prstGeom>
          <a:ln>
            <a:noFill/>
          </a:ln>
        </p:spPr>
      </p:pic>
      <p:pic>
        <p:nvPicPr>
          <p:cNvPr id="252" name="Obrázek 4"/>
          <p:cNvPicPr/>
          <p:nvPr/>
        </p:nvPicPr>
        <p:blipFill>
          <a:blip r:embed="rId3" cstate="print"/>
          <a:stretch/>
        </p:blipFill>
        <p:spPr>
          <a:xfrm>
            <a:off x="1259632" y="5157192"/>
            <a:ext cx="6552728" cy="1223800"/>
          </a:xfrm>
          <a:prstGeom prst="rect">
            <a:avLst/>
          </a:prstGeom>
          <a:ln>
            <a:noFill/>
          </a:ln>
        </p:spPr>
      </p:pic>
      <p:pic>
        <p:nvPicPr>
          <p:cNvPr id="6" name="Obrázek 5" descr="Logo_non_circle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300192" y="548680"/>
            <a:ext cx="1960124" cy="11506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5685</TotalTime>
  <Words>1733</Words>
  <Application>Microsoft Office PowerPoint</Application>
  <PresentationFormat>Předvádění na obrazovce (4:3)</PresentationFormat>
  <Paragraphs>393</Paragraphs>
  <Slides>45</Slides>
  <Notes>37</Notes>
  <HiddenSlides>0</HiddenSlides>
  <MMClips>0</MMClips>
  <ScaleCrop>false</ScaleCrop>
  <HeadingPairs>
    <vt:vector size="4" baseType="variant">
      <vt:variant>
        <vt:lpstr>Motiv</vt:lpstr>
      </vt:variant>
      <vt:variant>
        <vt:i4>5</vt:i4>
      </vt:variant>
      <vt:variant>
        <vt:lpstr>Nadpisy snímků</vt:lpstr>
      </vt:variant>
      <vt:variant>
        <vt:i4>45</vt:i4>
      </vt:variant>
    </vt:vector>
  </HeadingPairs>
  <TitlesOfParts>
    <vt:vector size="50" baseType="lpstr">
      <vt:lpstr>Office Theme</vt:lpstr>
      <vt:lpstr>Office Theme</vt:lpstr>
      <vt:lpstr>Office Theme</vt:lpstr>
      <vt:lpstr>Office Theme</vt:lpstr>
      <vt:lpstr>Office Theme</vt:lpstr>
      <vt:lpstr>Snímek 1</vt:lpstr>
      <vt:lpstr>Snímek 2</vt:lpstr>
      <vt:lpstr>Snímek 3</vt:lpstr>
      <vt:lpstr>Snímek 4</vt:lpstr>
      <vt:lpstr>Snímek 5</vt:lpstr>
      <vt:lpstr>Snímek 6</vt:lpstr>
      <vt:lpstr>Snímek 7</vt:lpstr>
      <vt:lpstr>Snímek 8</vt:lpstr>
      <vt:lpstr>Snímek 9</vt:lpstr>
      <vt:lpstr>Snímek 10</vt:lpstr>
      <vt:lpstr>Snímek 11</vt:lpstr>
      <vt:lpstr>Snímek 12</vt:lpstr>
      <vt:lpstr>Snímek 13</vt:lpstr>
      <vt:lpstr>Snímek 14</vt:lpstr>
      <vt:lpstr>Snímek 15</vt:lpstr>
      <vt:lpstr>Snímek 16</vt:lpstr>
      <vt:lpstr>Snímek 17</vt:lpstr>
      <vt:lpstr>Snímek 18</vt:lpstr>
      <vt:lpstr>Snímek 19</vt:lpstr>
      <vt:lpstr>Snímek 20</vt:lpstr>
      <vt:lpstr>Snímek 21</vt:lpstr>
      <vt:lpstr>Snímek 22</vt:lpstr>
      <vt:lpstr>Snímek 23</vt:lpstr>
      <vt:lpstr>Snímek 24</vt:lpstr>
      <vt:lpstr>Snímek 25</vt:lpstr>
      <vt:lpstr>Snímek 26</vt:lpstr>
      <vt:lpstr>Snímek 27</vt:lpstr>
      <vt:lpstr>Snímek 28</vt:lpstr>
      <vt:lpstr>Snímek 29</vt:lpstr>
      <vt:lpstr>Snímek 30</vt:lpstr>
      <vt:lpstr>Snímek 31</vt:lpstr>
      <vt:lpstr>Snímek 32</vt:lpstr>
      <vt:lpstr>Snímek 33</vt:lpstr>
      <vt:lpstr>Snímek 34</vt:lpstr>
      <vt:lpstr>Snímek 35</vt:lpstr>
      <vt:lpstr>IS KP14+ </vt:lpstr>
      <vt:lpstr>Snímek 37</vt:lpstr>
      <vt:lpstr>Snímek 38</vt:lpstr>
      <vt:lpstr>Snímek 39</vt:lpstr>
      <vt:lpstr>Snímek 40</vt:lpstr>
      <vt:lpstr>Snímek 41</vt:lpstr>
      <vt:lpstr>Snímek 42</vt:lpstr>
      <vt:lpstr>Snímek 43</vt:lpstr>
      <vt:lpstr>Snímek 44</vt:lpstr>
      <vt:lpstr>Snímek 45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Výzva MAS č. 1 z OPZ</dc:title>
  <dc:creator>Vanda</dc:creator>
  <cp:lastModifiedBy>Kolečko</cp:lastModifiedBy>
  <cp:revision>162</cp:revision>
  <cp:lastPrinted>2017-02-12T18:12:07Z</cp:lastPrinted>
  <dcterms:created xsi:type="dcterms:W3CDTF">2016-12-19T08:13:13Z</dcterms:created>
  <dcterms:modified xsi:type="dcterms:W3CDTF">2018-08-20T13:04:37Z</dcterms:modified>
  <dc:language>cs-CZ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Předvádění na obrazovce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55</vt:i4>
  </property>
</Properties>
</file>