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3" r:id="rId4"/>
  </p:sldMasterIdLst>
  <p:notesMasterIdLst>
    <p:notesMasterId r:id="rId29"/>
  </p:notesMasterIdLst>
  <p:sldIdLst>
    <p:sldId id="256" r:id="rId5"/>
    <p:sldId id="309" r:id="rId6"/>
    <p:sldId id="317" r:id="rId7"/>
    <p:sldId id="320" r:id="rId8"/>
    <p:sldId id="321" r:id="rId9"/>
    <p:sldId id="322" r:id="rId10"/>
    <p:sldId id="323" r:id="rId11"/>
    <p:sldId id="316" r:id="rId12"/>
    <p:sldId id="329" r:id="rId13"/>
    <p:sldId id="326" r:id="rId14"/>
    <p:sldId id="328" r:id="rId15"/>
    <p:sldId id="334" r:id="rId16"/>
    <p:sldId id="335" r:id="rId17"/>
    <p:sldId id="336" r:id="rId18"/>
    <p:sldId id="337" r:id="rId19"/>
    <p:sldId id="338" r:id="rId20"/>
    <p:sldId id="339" r:id="rId21"/>
    <p:sldId id="325" r:id="rId22"/>
    <p:sldId id="331" r:id="rId23"/>
    <p:sldId id="332" r:id="rId24"/>
    <p:sldId id="333" r:id="rId25"/>
    <p:sldId id="327" r:id="rId26"/>
    <p:sldId id="340" r:id="rId27"/>
    <p:sldId id="314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FF"/>
    <a:srgbClr val="99FF33"/>
    <a:srgbClr val="06F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0A2EB-EE56-4EB6-955B-A0B431F8FA86}" v="171" dt="2021-08-05T07:11:06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7D49-16FF-43BF-A58C-F256A0D4C9CC}" type="datetimeFigureOut">
              <a:rPr lang="cs-CZ" smtClean="0"/>
              <a:t>27.08.2021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B6F33-EF7E-40DA-90F6-6373007C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00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F36-CABB-473B-B6F3-8CCA7F776F0A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DF4-C3A4-467D-BD63-A0CD9FA974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50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F36-CABB-473B-B6F3-8CCA7F776F0A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DF4-C3A4-467D-BD63-A0CD9FA974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76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F36-CABB-473B-B6F3-8CCA7F776F0A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DF4-C3A4-467D-BD63-A0CD9FA974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89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F36-CABB-473B-B6F3-8CCA7F776F0A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DF4-C3A4-467D-BD63-A0CD9FA9745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1490A9D-C335-46AF-AF50-CB566E4321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6725" y="6480175"/>
            <a:ext cx="914400" cy="914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715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F36-CABB-473B-B6F3-8CCA7F776F0A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DF4-C3A4-467D-BD63-A0CD9FA974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07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F36-CABB-473B-B6F3-8CCA7F776F0A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DF4-C3A4-467D-BD63-A0CD9FA974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37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F36-CABB-473B-B6F3-8CCA7F776F0A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DF4-C3A4-467D-BD63-A0CD9FA974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12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F36-CABB-473B-B6F3-8CCA7F776F0A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DF4-C3A4-467D-BD63-A0CD9FA974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43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F36-CABB-473B-B6F3-8CCA7F776F0A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DF4-C3A4-467D-BD63-A0CD9FA974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35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F36-CABB-473B-B6F3-8CCA7F776F0A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DF4-C3A4-467D-BD63-A0CD9FA974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26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F36-CABB-473B-B6F3-8CCA7F776F0A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4DF4-C3A4-467D-BD63-A0CD9FA974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13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1FF36-CABB-473B-B6F3-8CCA7F776F0A}" type="datetimeFigureOut">
              <a:rPr lang="cs-CZ" smtClean="0"/>
              <a:pPr/>
              <a:t>27.08.2021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14DF4-C3A4-467D-BD63-A0CD9FA974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72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zif.cz/irj/porta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ovakova@mezihrady.cz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zihrady.cz/dotace/prv-1/vyzvy/" TargetMode="External"/><Relationship Id="rId2" Type="http://schemas.openxmlformats.org/officeDocument/2006/relationships/hyperlink" Target="https://www.szif.cz/cs/prv2014-19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72414" y="3730260"/>
            <a:ext cx="7039892" cy="120033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cs-CZ" sz="2600" b="1"/>
            </a:br>
            <a:br>
              <a:rPr lang="cs-CZ" sz="2600" b="1"/>
            </a:br>
            <a:endParaRPr lang="cs-CZ" sz="2600" b="1"/>
          </a:p>
        </p:txBody>
      </p:sp>
      <p:pic>
        <p:nvPicPr>
          <p:cNvPr id="6" name="Obrázek 5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76ADBA59-9BDC-4812-B3FE-3A23308CF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87" y="5374681"/>
            <a:ext cx="1067211" cy="63300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BD1B2A5-AC9B-4C04-AF17-9D6610D537B3}"/>
              </a:ext>
            </a:extLst>
          </p:cNvPr>
          <p:cNvSpPr/>
          <p:nvPr/>
        </p:nvSpPr>
        <p:spPr>
          <a:xfrm>
            <a:off x="1312581" y="2342910"/>
            <a:ext cx="98003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pro žadatele ve výzvě č. 3 PRV </a:t>
            </a:r>
          </a:p>
          <a:p>
            <a:pPr algn="ctr"/>
            <a:endParaRPr lang="cs-CZ" sz="320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cs-CZ" sz="3200">
                <a:solidFill>
                  <a:srgbClr val="FFC000"/>
                </a:solidFill>
                <a:latin typeface="Arial Black" panose="020B0A04020102020204" pitchFamily="34" charset="0"/>
              </a:rPr>
              <a:t>„MAS MEZIHRADY 3.výzva PRV “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4A41E0B-D188-40E5-A282-69AF5FBDF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0" y="5064426"/>
            <a:ext cx="4761950" cy="1253514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967937D-533A-4FD8-863B-6644CC602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4" y="304188"/>
            <a:ext cx="10758790" cy="177373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87E4A35-03EF-4415-9808-CF9BE37C2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07" y="5374681"/>
            <a:ext cx="775488" cy="77708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59FC071-A240-407E-B6AB-6A59F5D323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35" y="5498821"/>
            <a:ext cx="1689589" cy="6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530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69" y="1647981"/>
            <a:ext cx="8858250" cy="30182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4800"/>
          </a:p>
          <a:p>
            <a:pPr marL="0" indent="0">
              <a:spcAft>
                <a:spcPts val="1200"/>
              </a:spcAft>
              <a:buNone/>
            </a:pPr>
            <a:r>
              <a:rPr lang="cs-CZ" sz="7200">
                <a:latin typeface="Arial" panose="020B0604020202020204" pitchFamily="34" charset="0"/>
                <a:cs typeface="Arial" panose="020B0604020202020204" pitchFamily="34" charset="0"/>
              </a:rPr>
              <a:t>Žadatel </a:t>
            </a:r>
            <a:r>
              <a:rPr lang="cs-CZ" sz="7200" u="sng">
                <a:latin typeface="Arial" panose="020B0604020202020204" pitchFamily="34" charset="0"/>
                <a:cs typeface="Arial" panose="020B0604020202020204" pitchFamily="34" charset="0"/>
              </a:rPr>
              <a:t>musí mít zřízen přístup </a:t>
            </a:r>
            <a:r>
              <a:rPr lang="cs-CZ" sz="7200">
                <a:latin typeface="Arial" panose="020B0604020202020204" pitchFamily="34" charset="0"/>
                <a:cs typeface="Arial" panose="020B0604020202020204" pitchFamily="34" charset="0"/>
              </a:rPr>
              <a:t>do Portálu farmáře (</a:t>
            </a:r>
            <a:r>
              <a:rPr lang="cs-CZ" sz="72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https://www.szif.cz/</a:t>
            </a:r>
            <a:r>
              <a:rPr lang="cs-CZ" sz="720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irj</a:t>
            </a:r>
            <a:r>
              <a:rPr lang="cs-CZ" sz="72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cs-CZ" sz="720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portal</a:t>
            </a:r>
            <a:r>
              <a:rPr lang="cs-CZ" sz="72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Aft>
                <a:spcPts val="1200"/>
              </a:spcAft>
            </a:pPr>
            <a:r>
              <a:rPr lang="cs-CZ" sz="7200">
                <a:latin typeface="Arial" panose="020B0604020202020204" pitchFamily="34" charset="0"/>
                <a:cs typeface="Arial" panose="020B0604020202020204" pitchFamily="34" charset="0"/>
              </a:rPr>
              <a:t>Příjem žádostí do 15.5.2021 elektronicky prostřednictvím Portálu farmáře</a:t>
            </a:r>
          </a:p>
          <a:p>
            <a:pPr>
              <a:spcAft>
                <a:spcPts val="1200"/>
              </a:spcAft>
            </a:pPr>
            <a:r>
              <a:rPr lang="cs-CZ" sz="7200">
                <a:latin typeface="Arial" panose="020B0604020202020204" pitchFamily="34" charset="0"/>
                <a:cs typeface="Arial" panose="020B0604020202020204" pitchFamily="34" charset="0"/>
              </a:rPr>
              <a:t>Žadatel nesmí po registraci žádosti nic měnit, pouze provést úpravy, ke kterým je v rámci administrativní kontroly MAS a SZIF vyzván. </a:t>
            </a:r>
          </a:p>
          <a:p>
            <a:pPr>
              <a:spcAft>
                <a:spcPts val="1200"/>
              </a:spcAft>
            </a:pPr>
            <a:r>
              <a:rPr lang="cs-CZ" sz="7200">
                <a:latin typeface="Arial" panose="020B0604020202020204" pitchFamily="34" charset="0"/>
                <a:cs typeface="Arial" panose="020B0604020202020204" pitchFamily="34" charset="0"/>
              </a:rPr>
              <a:t>Nutnost registrace v Rejstříku skutečných majitelů! (Pozn. Neplatí pro obce)</a:t>
            </a:r>
          </a:p>
          <a:p>
            <a:pPr algn="l">
              <a:spcAft>
                <a:spcPts val="1200"/>
              </a:spcAft>
            </a:pPr>
            <a:r>
              <a:rPr lang="cs-CZ" sz="72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Přílohou všech žádostí musí být Prohlášení o realizaci projektu v </a:t>
            </a:r>
            <a:r>
              <a:rPr lang="cs-CZ" sz="72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souladu s plánem/programem rozvoje obce </a:t>
            </a:r>
            <a:r>
              <a:rPr lang="cs-CZ" sz="72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(strategického rozvojového dokumentu)</a:t>
            </a:r>
            <a:endParaRPr lang="cs-CZ" sz="7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4800"/>
          </a:p>
          <a:p>
            <a:pPr marL="0" indent="0">
              <a:buNone/>
            </a:pPr>
            <a:endParaRPr lang="cs-CZ" sz="1400" b="1"/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556326" y="829559"/>
            <a:ext cx="7003971" cy="512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Způsob podání žádosti o podporu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C3644114-3A00-4E90-BDF2-FF9BB9202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9" y="4560952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7" y="1515223"/>
            <a:ext cx="8858250" cy="319818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>
                <a:latin typeface="Arial" panose="020B0604020202020204" pitchFamily="34" charset="0"/>
                <a:cs typeface="Arial" panose="020B0604020202020204" pitchFamily="34" charset="0"/>
              </a:rPr>
              <a:t> Povinnost pro podnikatele, právnické osoby, církve, organizace zřizované církvemi a NNO.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400" b="0" i="0" u="none" strike="noStrike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Netýká se územně samosprávných celků.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400" b="0" i="0" u="none" strike="noStrike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Evidenci skutečných majitelů komplexně upravuje § 118b a násl. zákona č. 304/2013 Sb., o veřejných rejstřících právnických a fyzických osob a o evidenci svěřeneckých fondů.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400" b="0" i="0" u="none" strike="noStrike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64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Registrace na https://issm.justice.cz/ anebo využitím služeb notáře</a:t>
            </a:r>
            <a:endParaRPr lang="cs-CZ" sz="6400" b="0" i="0" u="none" strike="noStrike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6400" b="0" i="0" u="none" strike="noStrike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Vyplnění formuláře, přístupový kód slouží k ověření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400" b="0" i="0" u="none" strike="noStrike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Rejstříky jsou neveřejné – tzn. </a:t>
            </a:r>
            <a:r>
              <a:rPr lang="cs-CZ" sz="64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MAS nemůže zkontrolovat!</a:t>
            </a:r>
            <a:endParaRPr lang="cs-CZ" sz="6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b="1"/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866007" y="576640"/>
            <a:ext cx="7003971" cy="512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Rejstřík skutečných majitelů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FF68AD-20EA-4913-ACE8-10DC54AAE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6" y="4492859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7" y="1515222"/>
            <a:ext cx="8858250" cy="3996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556326" y="829559"/>
            <a:ext cx="9927052" cy="512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Portál Farmáře- postup vygenerování žádosti </a:t>
            </a:r>
            <a:r>
              <a:rPr lang="cs-CZ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https://www.szif.cz/cs</a:t>
            </a:r>
            <a:endParaRPr lang="cs-CZ" sz="2400" b="1" kern="12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444AE4-539F-45CF-8A33-AA6C38C2F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07" y="5502313"/>
            <a:ext cx="4977562" cy="8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7AF5095-4FAC-4C62-88C5-8EA9D6655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444258"/>
            <a:ext cx="7710293" cy="38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7" y="1515222"/>
            <a:ext cx="8858250" cy="3996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614692" y="534389"/>
            <a:ext cx="8455699" cy="512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Portál Farmáře- postup vygenerování žádosti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43757FA-978A-43F7-B234-583B9FE4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65" y="1046857"/>
            <a:ext cx="7935508" cy="3597744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3D3AAF2D-F879-4791-9679-CC3249558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0" y="4804144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7" y="1515222"/>
            <a:ext cx="8858250" cy="3996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556326" y="829559"/>
            <a:ext cx="8088053" cy="512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Portál Farmáře- postup vygenerování žádosti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C18546-5619-419D-B1B8-29145CADF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07" y="1342027"/>
            <a:ext cx="6890994" cy="3485361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7B99199-DEDF-4BD9-AEFA-C04DA51E8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6" y="4492859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2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7" y="1515222"/>
            <a:ext cx="8858250" cy="3996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964888" y="512506"/>
            <a:ext cx="8276589" cy="512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Portál Farmáře- postup vygenerování žádosti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E6C3EE4-D727-417E-AF33-18CBB42DD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327" y="1028133"/>
            <a:ext cx="8992757" cy="385190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2664A60-5AF4-4278-9F1C-9779273C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3" y="4880033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9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7" y="1515222"/>
            <a:ext cx="8858250" cy="3996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556326" y="829559"/>
            <a:ext cx="8634808" cy="512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Portál Farmáře- postup vygenerování žádosti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C92A6B-AD14-4303-B924-5AEF653F6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04" y="1515223"/>
            <a:ext cx="8546736" cy="333457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F5DC5C3-0933-460F-9612-D4608DE78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07" y="4884394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7" y="1515222"/>
            <a:ext cx="8858250" cy="3996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604964" y="645976"/>
            <a:ext cx="8314297" cy="512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Portál Farmáře- postup vygenerování žádosti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002AB34-CE19-4574-8A3B-F0A78790F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02" y="1263863"/>
            <a:ext cx="7517777" cy="3845452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6C2A9A1-BEF9-4FAD-8E48-4832BF572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4" y="5067977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8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48" y="1515222"/>
            <a:ext cx="8858250" cy="399624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62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4900" b="1" i="1">
                <a:latin typeface="Arial" panose="020B0604020202020204" pitchFamily="34" charset="0"/>
                <a:cs typeface="Arial" panose="020B0604020202020204" pitchFamily="34" charset="0"/>
              </a:rPr>
              <a:t>Kritérium: Finanční náročnost projektu </a:t>
            </a:r>
          </a:p>
          <a:p>
            <a:pPr algn="just">
              <a:spcAft>
                <a:spcPts val="1200"/>
              </a:spcAft>
            </a:pPr>
            <a:r>
              <a:rPr lang="cs-CZ" sz="4900">
                <a:latin typeface="Arial" panose="020B0604020202020204" pitchFamily="34" charset="0"/>
                <a:cs typeface="Arial" panose="020B0604020202020204" pitchFamily="34" charset="0"/>
              </a:rPr>
              <a:t>Hodnocení se provádí na základě údajů, které žadatel uvedl do Žádosti o dotaci  "Výdaje, ze kterých je stanovena dotace". </a:t>
            </a:r>
          </a:p>
          <a:p>
            <a:pPr algn="just">
              <a:spcAft>
                <a:spcPts val="1200"/>
              </a:spcAft>
            </a:pPr>
            <a:r>
              <a:rPr lang="cs-CZ" sz="4900">
                <a:latin typeface="Arial" panose="020B0604020202020204" pitchFamily="34" charset="0"/>
                <a:cs typeface="Arial" panose="020B0604020202020204" pitchFamily="34" charset="0"/>
              </a:rPr>
              <a:t>Kontrola se provádí ze Žádosti o dotaci a ze Žádosti o platbu (případně Hlášení o změnách). </a:t>
            </a:r>
          </a:p>
          <a:p>
            <a:pPr marL="0" indent="0">
              <a:spcAft>
                <a:spcPts val="600"/>
              </a:spcAft>
              <a:buNone/>
            </a:pPr>
            <a:endParaRPr lang="cs-CZ" sz="4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4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způsobilých výdajů je do 600 000 Kč.                            20 bodů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4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způsobilých výdajů je 600 001 - 1 500 000 Kč.              10 bodů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4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způsobilých výdajů je 1 500 001 a více.                           5 bodů</a:t>
            </a:r>
          </a:p>
          <a:p>
            <a:pPr marL="0" indent="0">
              <a:buNone/>
            </a:pPr>
            <a:endParaRPr lang="cs-CZ" sz="4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866007" y="834068"/>
            <a:ext cx="9349674" cy="821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Hodnocení a výběr projektů dle preferenčních kritérií</a:t>
            </a:r>
            <a:r>
              <a:rPr lang="cs-CZ" sz="2400" b="1" i="1">
                <a:latin typeface="Arial" panose="020B0604020202020204" pitchFamily="34" charset="0"/>
                <a:cs typeface="Arial" panose="020B0604020202020204" pitchFamily="34" charset="0"/>
              </a:rPr>
              <a:t> kritéria: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8CC8F4BD-4855-49F8-B0A2-BE5D4F408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7" y="5018153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48" y="1515222"/>
            <a:ext cx="8858250" cy="39962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b="1" i="1">
                <a:latin typeface="Arial" panose="020B0604020202020204" pitchFamily="34" charset="0"/>
                <a:cs typeface="Arial" panose="020B0604020202020204" pitchFamily="34" charset="0"/>
              </a:rPr>
              <a:t>Kritérium: Velikost žadatele</a:t>
            </a:r>
          </a:p>
          <a:p>
            <a:pPr algn="just"/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Velikost žadatele se zde určuje dle počtu obyvatel obce a dle sídla uvedeného v Žádosti o dotaci na MAS  </a:t>
            </a:r>
          </a:p>
          <a:p>
            <a:pPr algn="just"/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Hodnocení se provádí na základe údajů, které žadatel uvedl do Žádosti o dotaci a podle údajů ČSÚ o počtu obyvatel obcí k 1.1. 2019 </a:t>
            </a:r>
          </a:p>
          <a:p>
            <a:pPr marL="0" indent="0" algn="just">
              <a:buNone/>
            </a:pPr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obyvatel do 1000 včetně        15 bodů</a:t>
            </a:r>
          </a:p>
          <a:p>
            <a:pPr marL="0" indent="0" algn="just">
              <a:buNone/>
            </a:pPr>
            <a:r>
              <a:rPr lang="cs-CZ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obyvatel do 1500 včetně        10 bodů</a:t>
            </a:r>
          </a:p>
          <a:p>
            <a:pPr marL="0" indent="0" algn="just">
              <a:buNone/>
            </a:pPr>
            <a:r>
              <a:rPr lang="cs-CZ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obyvatel nad 1500  	          5 bodů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665982" y="834068"/>
            <a:ext cx="10002018" cy="512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Hodnocení a výběr projektů dle preferenčních kritérií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97EA605-89DB-4A99-9032-932F9DCF4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2" y="4998697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2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B72979-2ABC-478B-A9A3-A46D4FB30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76" y="1976757"/>
            <a:ext cx="10235671" cy="2418754"/>
          </a:xfrm>
        </p:spPr>
        <p:txBody>
          <a:bodyPr>
            <a:normAutofit/>
          </a:bodyPr>
          <a:lstStyle/>
          <a:p>
            <a:r>
              <a:rPr lang="cs-CZ" sz="1600" b="1">
                <a:latin typeface="Arial" panose="020B0604020202020204" pitchFamily="34" charset="0"/>
                <a:cs typeface="Arial" panose="020B0604020202020204" pitchFamily="34" charset="0"/>
              </a:rPr>
              <a:t>Termín vyhlášení a zpřístupnění žádosti: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 8.4.2021</a:t>
            </a:r>
          </a:p>
          <a:p>
            <a:r>
              <a:rPr lang="cs-CZ" sz="1600" b="1">
                <a:latin typeface="Arial" panose="020B0604020202020204" pitchFamily="34" charset="0"/>
                <a:cs typeface="Arial" panose="020B0604020202020204" pitchFamily="34" charset="0"/>
              </a:rPr>
              <a:t>Termín ukončení příjmu žádostí: 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15.5.2021</a:t>
            </a:r>
          </a:p>
          <a:p>
            <a:r>
              <a:rPr lang="cs-CZ" sz="1600" b="1">
                <a:latin typeface="Arial" panose="020B0604020202020204" pitchFamily="34" charset="0"/>
                <a:cs typeface="Arial" panose="020B0604020202020204" pitchFamily="34" charset="0"/>
              </a:rPr>
              <a:t>Alokace: </a:t>
            </a:r>
            <a:r>
              <a:rPr lang="cs-CZ" sz="16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3 507 288 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 Kč</a:t>
            </a:r>
          </a:p>
          <a:p>
            <a:r>
              <a:rPr lang="cs-CZ" sz="1600" b="1">
                <a:latin typeface="Arial" panose="020B0604020202020204" pitchFamily="34" charset="0"/>
                <a:cs typeface="Arial" panose="020B0604020202020204" pitchFamily="34" charset="0"/>
              </a:rPr>
              <a:t>Financování: 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ex-post, kofinancování 80%</a:t>
            </a:r>
          </a:p>
          <a:p>
            <a:r>
              <a:rPr lang="cs-CZ" sz="1600" b="1">
                <a:latin typeface="Arial" panose="020B0604020202020204" pitchFamily="34" charset="0"/>
                <a:cs typeface="Arial" panose="020B0604020202020204" pitchFamily="34" charset="0"/>
              </a:rPr>
              <a:t>Minimální výše způsobilých výdajů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: 50 000,- Kč</a:t>
            </a:r>
          </a:p>
          <a:p>
            <a:r>
              <a:rPr lang="cs-CZ" sz="1600" b="1">
                <a:latin typeface="Arial" panose="020B0604020202020204" pitchFamily="34" charset="0"/>
                <a:cs typeface="Arial" panose="020B0604020202020204" pitchFamily="34" charset="0"/>
              </a:rPr>
              <a:t>Výzva zahrnuje </a:t>
            </a:r>
            <a:r>
              <a:rPr lang="cs-CZ" sz="1600" b="1" err="1">
                <a:latin typeface="Arial" panose="020B0604020202020204" pitchFamily="34" charset="0"/>
                <a:cs typeface="Arial" panose="020B0604020202020204" pitchFamily="34" charset="0"/>
              </a:rPr>
              <a:t>Fichi</a:t>
            </a:r>
            <a:r>
              <a:rPr lang="cs-CZ" sz="1600" b="1">
                <a:latin typeface="Arial" panose="020B0604020202020204" pitchFamily="34" charset="0"/>
                <a:cs typeface="Arial" panose="020B0604020202020204" pitchFamily="34" charset="0"/>
              </a:rPr>
              <a:t> č. 5 „ 3.1.1 Podpora komplexní revitalizace veřejného prostranství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E47B5C8-BCB8-45FA-B349-6040616FC409}"/>
              </a:ext>
            </a:extLst>
          </p:cNvPr>
          <p:cNvSpPr/>
          <p:nvPr/>
        </p:nvSpPr>
        <p:spPr>
          <a:xfrm>
            <a:off x="693076" y="764612"/>
            <a:ext cx="6827079" cy="10078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3. výzva PRV–  čl. 20 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3CEF34F-C814-4F49-A2D2-2A534ADED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6" y="4492859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45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238" y="1605014"/>
            <a:ext cx="8858250" cy="3380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i="1">
                <a:latin typeface="Arial" panose="020B0604020202020204" pitchFamily="34" charset="0"/>
                <a:cs typeface="Arial" panose="020B0604020202020204" pitchFamily="34" charset="0"/>
              </a:rPr>
              <a:t>Kritéria: Konzultace projektového záměru na MAS </a:t>
            </a:r>
          </a:p>
          <a:p>
            <a:pPr algn="just"/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Kontrola a hodnocení se provádí na základě doložení Potvrzení o konzultaci s Kanceláří MAS. Toto potvrzení vystaví MAS žadateli na základě proběhlé konzultace projektového záměru, která musí proběhnout nejpozději týden (7 dní) před ukončením podání žádostí na MAS. </a:t>
            </a:r>
          </a:p>
          <a:p>
            <a:pPr algn="just"/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Potvrzení žadatel předkládá k Žádosti o dotaci. </a:t>
            </a:r>
          </a:p>
          <a:p>
            <a:pPr algn="just"/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Ano, záměr byl konzultován s MAS.            20 bodů</a:t>
            </a:r>
          </a:p>
          <a:p>
            <a:pPr marL="0" indent="0" algn="just">
              <a:buNone/>
            </a:pPr>
            <a:r>
              <a:rPr lang="cs-CZ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Ne, záměr nebyl konzultován s MAS.            0 bodů</a:t>
            </a:r>
          </a:p>
          <a:p>
            <a:pPr algn="just"/>
            <a:endParaRPr 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41AAB08-88C4-4C80-A23C-D2A64BD84C78}"/>
              </a:ext>
            </a:extLst>
          </p:cNvPr>
          <p:cNvSpPr txBox="1"/>
          <p:nvPr/>
        </p:nvSpPr>
        <p:spPr>
          <a:xfrm>
            <a:off x="1002238" y="868891"/>
            <a:ext cx="9113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Hodnocení a výběr projektů dle preferenčních kritérií</a:t>
            </a:r>
            <a:r>
              <a:rPr lang="cs-CZ" sz="24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BC45091-5A5F-4C54-9274-9FA1FF0CD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2" y="4895865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9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48" y="1101116"/>
            <a:ext cx="8858250" cy="39962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1900" b="1" i="1">
                <a:latin typeface="Arial" panose="020B0604020202020204" pitchFamily="34" charset="0"/>
                <a:cs typeface="Arial" panose="020B0604020202020204" pitchFamily="34" charset="0"/>
              </a:rPr>
              <a:t>Kritéria: </a:t>
            </a:r>
            <a:r>
              <a:rPr lang="cs-CZ" sz="1800" b="1" i="1">
                <a:latin typeface="Arial" panose="020B0604020202020204" pitchFamily="34" charset="0"/>
                <a:cs typeface="Arial" panose="020B0604020202020204" pitchFamily="34" charset="0"/>
              </a:rPr>
              <a:t>Vytvoření nového pracovního místa</a:t>
            </a:r>
          </a:p>
          <a:p>
            <a:pPr algn="just">
              <a:spcAft>
                <a:spcPts val="600"/>
              </a:spcAft>
            </a:pP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Hodnotí se počet vytvoření pracovních míst dle výše úvazků (v souladu s principem SCLLD zvýšení zaměstnanosti v území MAS Mezi Hrady z. s.).</a:t>
            </a:r>
          </a:p>
          <a:p>
            <a:pPr algn="just">
              <a:spcAft>
                <a:spcPts val="600"/>
              </a:spcAft>
            </a:pP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Nově vytvořené pracovní místo musí mít přímou vazbu na projekt. </a:t>
            </a:r>
          </a:p>
          <a:p>
            <a:pPr algn="just">
              <a:spcAft>
                <a:spcPts val="600"/>
              </a:spcAft>
            </a:pP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Hodnocení se provádí na základě údajů, které žadatel uvedl do Žádosti o dotaci (B1 - popis projektu). </a:t>
            </a:r>
          </a:p>
          <a:p>
            <a:pPr algn="just">
              <a:spcAft>
                <a:spcPts val="600"/>
              </a:spcAft>
            </a:pP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Pro stanovení počtu nově vytvořených pracovních míst se použije metodika </a:t>
            </a:r>
            <a:r>
              <a:rPr lang="cs-CZ" sz="1800" i="1">
                <a:latin typeface="Arial" panose="020B0604020202020204" pitchFamily="34" charset="0"/>
                <a:cs typeface="Arial" panose="020B0604020202020204" pitchFamily="34" charset="0"/>
              </a:rPr>
              <a:t>v příloze č. 14 Metodika definice a způsobu kontroly nově vytvořených pracovních míst Pravidel pro žadatele (19.2.1.). </a:t>
            </a:r>
          </a:p>
          <a:p>
            <a:pPr algn="just">
              <a:spcAft>
                <a:spcPts val="600"/>
              </a:spcAft>
            </a:pP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Kontrola se provádí dle Žádosti o platbu a při kontrole na místě, jelikož pracovní místo může být vytvořeno do 6 měsíců od proplacení dotace. </a:t>
            </a:r>
          </a:p>
          <a:p>
            <a:pPr marL="0" indent="0" algn="just">
              <a:buNone/>
            </a:pPr>
            <a:endParaRPr lang="cs-CZ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Pracovní úvazek 1,01 trvalého pracovního místa a více              15 bodů</a:t>
            </a:r>
          </a:p>
          <a:p>
            <a:pPr marL="0" indent="0">
              <a:buNone/>
            </a:pPr>
            <a:r>
              <a:rPr lang="cs-CZ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Pracovní úvazek 0,76 - 1,00 trvalého pracovního místa                10 bodů</a:t>
            </a:r>
          </a:p>
          <a:p>
            <a:pPr marL="0" indent="0">
              <a:buNone/>
            </a:pPr>
            <a:r>
              <a:rPr lang="cs-CZ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Pracovní úvazek 0,50 - 0,75 trvalého pracovního místa                  5 bodů</a:t>
            </a:r>
          </a:p>
          <a:p>
            <a:pPr marL="0" indent="0">
              <a:buNone/>
            </a:pPr>
            <a:r>
              <a:rPr lang="cs-CZ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Pracovní úvazek 0,00 - 0,49 trvalého pracovního místa                  0 bodů</a:t>
            </a:r>
          </a:p>
          <a:p>
            <a:pPr algn="just"/>
            <a:endParaRPr 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D8AE40F-7E80-490D-8EA4-1CE6695AADB5}"/>
              </a:ext>
            </a:extLst>
          </p:cNvPr>
          <p:cNvSpPr txBox="1"/>
          <p:nvPr/>
        </p:nvSpPr>
        <p:spPr>
          <a:xfrm>
            <a:off x="950848" y="479339"/>
            <a:ext cx="9221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Hodnocení a výběr projektů dle preferenčních kritérií</a:t>
            </a:r>
            <a:r>
              <a:rPr lang="cs-CZ" sz="24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D2F4A40-5E31-41CB-BCE5-E2F5AAF9E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4" y="5097358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66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6" y="1158729"/>
            <a:ext cx="9430518" cy="41809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MAS zveřejní seznam přijatých žádostí do 5 pracovních dní od ukončení příjmu žádostí (tj. do 21.5.2021)</a:t>
            </a:r>
          </a:p>
          <a:p>
            <a:pPr>
              <a:lnSpc>
                <a:spcPct val="12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MAS provede administrativní kontrolu a kontrolu přijatelnosti. O výsledku kontroly bude žadatel informován do 5 pracovních dní od ukončení kontroly.</a:t>
            </a:r>
          </a:p>
          <a:p>
            <a:pPr>
              <a:lnSpc>
                <a:spcPct val="12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Při zjištění nedostatků MAS vyzve žadatele k doplnění s pevně daným termínem. Pokud žádost není doplněna, je administrace ukončena.</a:t>
            </a:r>
          </a:p>
          <a:p>
            <a:pPr>
              <a:lnSpc>
                <a:spcPct val="12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Výběrová komise MAS následně provede hodnocení a stanoví pořadí projektů.</a:t>
            </a:r>
          </a:p>
          <a:p>
            <a:pPr>
              <a:lnSpc>
                <a:spcPct val="12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Rozhodovací orgán (Výkonná rada) schválí výběr projektů. Žadatel je o výběru projektů informován do 7 kalendářních dnů.</a:t>
            </a:r>
          </a:p>
          <a:p>
            <a:pPr>
              <a:lnSpc>
                <a:spcPct val="12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Kancelář MAS elektronicky podepíše </a:t>
            </a:r>
            <a:r>
              <a:rPr lang="cs-CZ" sz="1400" err="1">
                <a:latin typeface="Arial" panose="020B0604020202020204" pitchFamily="34" charset="0"/>
                <a:cs typeface="Arial" panose="020B0604020202020204" pitchFamily="34" charset="0"/>
              </a:rPr>
              <a:t>ŽoD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 a žadatel musí </a:t>
            </a:r>
            <a:r>
              <a:rPr lang="cs-CZ" sz="1400" u="sng">
                <a:latin typeface="Arial" panose="020B0604020202020204" pitchFamily="34" charset="0"/>
                <a:cs typeface="Arial" panose="020B0604020202020204" pitchFamily="34" charset="0"/>
              </a:rPr>
              <a:t>nejpozději do 31.8.2021 </a:t>
            </a: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podat žádost včetně příloh na SZIF prostřednictvím Portálu farmáře.</a:t>
            </a:r>
          </a:p>
          <a:p>
            <a:pPr algn="l">
              <a:lnSpc>
                <a:spcPct val="120000"/>
              </a:lnSpc>
            </a:pPr>
            <a:r>
              <a:rPr lang="pl-PL" sz="14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Žadatel po celou dobu žádost o dotaci elektronicky ani fyzicky nepodepisuje !</a:t>
            </a:r>
          </a:p>
          <a:p>
            <a:pPr>
              <a:lnSpc>
                <a:spcPct val="12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Následně bude probíhat administrativní kontrola ze strany SZIF a podpis dohody o poskytnutí podpory.</a:t>
            </a:r>
          </a:p>
          <a:p>
            <a:pPr marL="0" indent="0">
              <a:buNone/>
            </a:pPr>
            <a:endParaRPr lang="cs-CZ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600" b="1"/>
          </a:p>
          <a:p>
            <a:pPr marL="0" indent="0">
              <a:buNone/>
            </a:pPr>
            <a:r>
              <a:rPr lang="cs-CZ" sz="600" b="1"/>
              <a:t>	</a:t>
            </a:r>
            <a:endParaRPr lang="cs-CZ" sz="60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3336804-1C1F-415C-B148-3C9616E7E76D}"/>
              </a:ext>
            </a:extLst>
          </p:cNvPr>
          <p:cNvSpPr txBox="1"/>
          <p:nvPr/>
        </p:nvSpPr>
        <p:spPr>
          <a:xfrm>
            <a:off x="866006" y="534389"/>
            <a:ext cx="9430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Proces hodnocení a výběru projektů </a:t>
            </a:r>
            <a:endParaRPr lang="cs-CZ" sz="240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3D3577A-21DB-4583-9061-78AD5139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3" y="5257471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7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091" y="1685180"/>
            <a:ext cx="8858250" cy="991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/>
              <a:t>                       </a:t>
            </a:r>
            <a:r>
              <a:rPr lang="cs-CZ" sz="3200" b="1">
                <a:latin typeface="Arial" panose="020B0604020202020204" pitchFamily="34" charset="0"/>
                <a:cs typeface="Arial" panose="020B0604020202020204" pitchFamily="34" charset="0"/>
              </a:rPr>
              <a:t>Děkuji Vám za pozornost. </a:t>
            </a:r>
          </a:p>
          <a:p>
            <a:pPr marL="0" indent="0">
              <a:buNone/>
            </a:pPr>
            <a:endParaRPr lang="cs-CZ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3C5B245-FD93-4FB8-8630-F60DF6BA7A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98" y="4736050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30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45D6F045-8FB3-4647-B3B4-C28708FA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98" y="4557659"/>
            <a:ext cx="2948489" cy="1330452"/>
          </a:xfrm>
          <a:prstGeom prst="roundRect">
            <a:avLst>
              <a:gd name="adj" fmla="val 20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cs-CZ" sz="4000" b="1">
                <a:solidFill>
                  <a:srgbClr val="FF3399"/>
                </a:solidFill>
                <a:latin typeface="Arial Black" pitchFamily="34" charset="0"/>
              </a:rPr>
              <a:t>Kontakty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FF8A046D-6C62-433A-9E38-CCAE5176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242" y="314178"/>
            <a:ext cx="10491378" cy="173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D154F9-2F9B-4B18-B4D3-1E294D72C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001" y="4717254"/>
            <a:ext cx="6281873" cy="1770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600">
                <a:latin typeface="Arial" pitchFamily="34" charset="0"/>
                <a:cs typeface="Arial" pitchFamily="34" charset="0"/>
              </a:rPr>
              <a:t>Alena Nováková</a:t>
            </a:r>
          </a:p>
          <a:p>
            <a:pPr marL="0" indent="0">
              <a:buNone/>
            </a:pPr>
            <a:r>
              <a:rPr lang="cs-CZ" sz="1600">
                <a:latin typeface="Arial" pitchFamily="34" charset="0"/>
                <a:cs typeface="Arial" pitchFamily="34" charset="0"/>
              </a:rPr>
              <a:t>e-mail: </a:t>
            </a:r>
            <a:r>
              <a:rPr lang="cs-CZ" sz="1600">
                <a:latin typeface="Arial" pitchFamily="34" charset="0"/>
                <a:cs typeface="Arial" pitchFamily="34" charset="0"/>
                <a:hlinkClick r:id="rId3"/>
              </a:rPr>
              <a:t>novako</a:t>
            </a:r>
            <a:r>
              <a:rPr lang="cs-CZ" sz="1600" u="sng">
                <a:latin typeface="Arial" pitchFamily="34" charset="0"/>
                <a:cs typeface="Arial" pitchFamily="34" charset="0"/>
                <a:hlinkClick r:id="rId3"/>
              </a:rPr>
              <a:t>va@mezihrady.cz</a:t>
            </a:r>
            <a:endParaRPr lang="cs-CZ" sz="1600" u="sng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>
                <a:latin typeface="Arial" pitchFamily="34" charset="0"/>
                <a:cs typeface="Arial" pitchFamily="34" charset="0"/>
              </a:rPr>
              <a:t>tel.: +420 604 746 890</a:t>
            </a:r>
          </a:p>
          <a:p>
            <a:pPr marL="0" indent="0">
              <a:buNone/>
            </a:pPr>
            <a:r>
              <a:rPr lang="cs-CZ" sz="1600">
                <a:latin typeface="Arial" pitchFamily="34" charset="0"/>
                <a:cs typeface="Arial" pitchFamily="34" charset="0"/>
              </a:rPr>
              <a:t>www.mezihrady.cz</a:t>
            </a:r>
          </a:p>
          <a:p>
            <a:pPr marL="400050" lvl="1" indent="0">
              <a:buNone/>
            </a:pPr>
            <a:endParaRPr lang="cs-CZ" sz="1800"/>
          </a:p>
          <a:p>
            <a:pPr marL="400050" lvl="1" indent="0">
              <a:buNone/>
            </a:pPr>
            <a:endParaRPr lang="cs-CZ" sz="1800"/>
          </a:p>
        </p:txBody>
      </p:sp>
      <p:pic>
        <p:nvPicPr>
          <p:cNvPr id="37" name="Obrázek 36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13200D60-BE48-4039-826C-16C94C924E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86" y="5892609"/>
            <a:ext cx="1430716" cy="848611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50D7F76-2B68-4511-A63A-1C03291D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8" y="2116099"/>
            <a:ext cx="6096179" cy="16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78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7" y="1506071"/>
            <a:ext cx="5649093" cy="344692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6400" b="1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just"/>
            <a:r>
              <a:rPr lang="cs-CZ" sz="3000">
                <a:latin typeface="Arial" panose="020B0604020202020204" pitchFamily="34" charset="0"/>
                <a:cs typeface="Arial" panose="020B0604020202020204" pitchFamily="34" charset="0"/>
              </a:rPr>
              <a:t>obec, svazek obcí</a:t>
            </a:r>
          </a:p>
          <a:p>
            <a:pPr algn="just"/>
            <a:endParaRPr lang="cs-CZ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3000">
                <a:latin typeface="Arial" panose="020B0604020202020204" pitchFamily="34" charset="0"/>
                <a:cs typeface="Arial" panose="020B0604020202020204" pitchFamily="34" charset="0"/>
              </a:rPr>
              <a:t>příspěvková organizace zřízená obcí nebo svazkem obcí</a:t>
            </a:r>
          </a:p>
          <a:p>
            <a:pPr algn="just"/>
            <a:endParaRPr lang="cs-CZ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3000">
                <a:latin typeface="Arial" panose="020B0604020202020204" pitchFamily="34" charset="0"/>
                <a:cs typeface="Arial" panose="020B0604020202020204" pitchFamily="34" charset="0"/>
              </a:rPr>
              <a:t>NNO (spolek, ústav)</a:t>
            </a:r>
          </a:p>
          <a:p>
            <a:pPr algn="just"/>
            <a:endParaRPr lang="cs-CZ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3000">
                <a:latin typeface="Arial" panose="020B0604020202020204" pitchFamily="34" charset="0"/>
                <a:cs typeface="Arial" panose="020B0604020202020204" pitchFamily="34" charset="0"/>
              </a:rPr>
              <a:t>registrované církve a náboženské společnosti a evidované PO</a:t>
            </a:r>
          </a:p>
          <a:p>
            <a:pPr marL="0" indent="0">
              <a:buNone/>
            </a:pPr>
            <a:endParaRPr lang="cs-CZ" sz="2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b="1"/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1001938" y="868644"/>
            <a:ext cx="5408387" cy="710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Žadatelé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DC5D6B6-535F-48F3-AF84-2D2D65BB6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6" y="4492859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3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186" y="1119744"/>
            <a:ext cx="9240018" cy="36301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prostranství v obcích</a:t>
            </a:r>
          </a:p>
          <a:p>
            <a:pPr marL="0" indent="0">
              <a:buNone/>
            </a:pPr>
            <a:r>
              <a:rPr lang="cs-CZ" sz="6400">
                <a:latin typeface="Arial" panose="020B0604020202020204" pitchFamily="34" charset="0"/>
                <a:cs typeface="Arial" panose="020B0604020202020204" pitchFamily="34" charset="0"/>
              </a:rPr>
              <a:t>		   						</a:t>
            </a:r>
          </a:p>
          <a:p>
            <a:pPr marL="0" indent="0">
              <a:buNone/>
            </a:pPr>
            <a:r>
              <a:rPr lang="cs-CZ" sz="6400" b="1" i="1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:</a:t>
            </a:r>
            <a:endParaRPr lang="cs-CZ" sz="64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vytváření/rekonstrukce veřejných prostranství obce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herní a vodní prvky </a:t>
            </a:r>
          </a:p>
          <a:p>
            <a:r>
              <a:rPr lang="pl-PL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výdaje jako součást projektu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 nemovitosti </a:t>
            </a:r>
          </a:p>
          <a:p>
            <a:pPr marL="0" indent="0">
              <a:buNone/>
            </a:pPr>
            <a:r>
              <a:rPr lang="cs-CZ" sz="6400" b="1" i="1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Podmínky: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veřejným prostranstvím se rozumí zejména náměstí, návsi, tržiště a navazující prostranství objektů občanské vybavenosti, které jsou ve vlastnictví obce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prostranství musí být součástí intravilánu obce </a:t>
            </a:r>
          </a:p>
          <a:p>
            <a:pPr marL="0" indent="0">
              <a:buNone/>
            </a:pPr>
            <a:r>
              <a:rPr lang="cs-CZ" sz="6400" b="1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Nezpůsobilými výdaji jsou nástupiště zastávek veřejné dopravy, nákup/výsadba a ošetřování dřevin a nová výstavba pomníků</a:t>
            </a:r>
            <a:r>
              <a:rPr lang="cs-CZ" sz="64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6400" b="1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4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b="1"/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693076" y="409479"/>
            <a:ext cx="7789637" cy="710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Čl. 20 - Popis podporovaných aktivit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3850279B-A768-4C00-ACE9-B9976DF95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6" y="4854102"/>
            <a:ext cx="9708204" cy="149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6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13" y="1173966"/>
            <a:ext cx="8858250" cy="39414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Mateřské školy a základní školy</a:t>
            </a:r>
            <a:r>
              <a:rPr lang="cs-CZ" sz="6400" b="1">
                <a:latin typeface="Arial" panose="020B0604020202020204" pitchFamily="34" charset="0"/>
                <a:cs typeface="Arial" panose="020B0604020202020204" pitchFamily="34" charset="0"/>
              </a:rPr>
              <a:t>		   						</a:t>
            </a:r>
          </a:p>
          <a:p>
            <a:pPr marL="0" indent="0">
              <a:buNone/>
            </a:pPr>
            <a:r>
              <a:rPr lang="cs-CZ" sz="6400" b="1" i="1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:</a:t>
            </a:r>
            <a:endParaRPr lang="cs-CZ" sz="64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rekonstrukce/rozšíření MŠ/ZŠ i zázemí a doprovodného stravovacího zařízení; mobiliář pro MŠ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pořízení vybavení </a:t>
            </a:r>
          </a:p>
          <a:p>
            <a:r>
              <a:rPr lang="pl-PL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výdaje jako součást projektu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 nemovitosti </a:t>
            </a:r>
          </a:p>
          <a:p>
            <a:pPr marL="0" indent="0">
              <a:buNone/>
            </a:pPr>
            <a:r>
              <a:rPr lang="cs-CZ" sz="6400" b="1" i="1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Podmínky: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nedochází k navýšení kapacity MŠ či ZŠ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je v souladu s Místním akčním plánem vzdělávání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nezpůsobilé úpravy prostor sloužících pro sportovní aktivity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ZŠ lze podpořit kmenové učebny, sborovny, </a:t>
            </a:r>
            <a:r>
              <a:rPr lang="cs-CZ" sz="64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kabinety nesloužící pro odborné předměty</a:t>
            </a:r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knihovny, technické místnosti, družiny a jídelny </a:t>
            </a:r>
          </a:p>
          <a:p>
            <a:pPr marL="0" indent="0" algn="just">
              <a:buNone/>
            </a:pPr>
            <a:endParaRPr lang="cs-CZ" sz="6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b="1"/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765434" y="466972"/>
            <a:ext cx="7322912" cy="62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Čl. 20 - Popis podporovaných aktivit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E9BC379-BE40-490E-A8A1-ABD14C94B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9" y="5115384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3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7" y="1506071"/>
            <a:ext cx="8858250" cy="3542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Hasičské zbrojnice</a:t>
            </a:r>
            <a:r>
              <a:rPr lang="cs-CZ" sz="6400" b="1">
                <a:latin typeface="Arial" panose="020B0604020202020204" pitchFamily="34" charset="0"/>
                <a:cs typeface="Arial" panose="020B0604020202020204" pitchFamily="34" charset="0"/>
              </a:rPr>
              <a:t>		   						</a:t>
            </a:r>
          </a:p>
          <a:p>
            <a:pPr marL="0" indent="0">
              <a:buNone/>
            </a:pPr>
            <a:r>
              <a:rPr lang="cs-CZ" sz="6400" b="1" i="1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:</a:t>
            </a:r>
            <a:endParaRPr lang="cs-CZ" sz="64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rekonstrukce/obnova/rozšíření hasičské zbrojnice včetně příslušného zázemí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pořízení vybavení hasičské zbrojnice </a:t>
            </a:r>
          </a:p>
          <a:p>
            <a:r>
              <a:rPr lang="pl-PL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výdaje jako součást projektu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 nemovitosti </a:t>
            </a:r>
          </a:p>
          <a:p>
            <a:endParaRPr lang="cs-CZ" sz="64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6400" b="1" i="1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Podmínky: </a:t>
            </a:r>
            <a:endParaRPr lang="cs-CZ" sz="64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podporovány hasičské zbrojnice, resp. jednotky sboru dobrovolných hasičů obce s místní působností kategorie JPO V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souvisí s výkonem služby jednotky sboru dobrovolných hasičů </a:t>
            </a:r>
          </a:p>
          <a:p>
            <a:pPr marL="0" indent="0" algn="just">
              <a:buNone/>
            </a:pPr>
            <a:endParaRPr lang="cs-CZ" sz="6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b="1"/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687613" y="557873"/>
            <a:ext cx="8084912" cy="710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Čl. 20 - Popis podporovaných aktivit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6FA27A0-34A5-4D50-9F86-832314514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3" y="4953060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4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914" y="1255059"/>
            <a:ext cx="8858250" cy="39962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Kulturní a spolkové zařízení včetně knihoven</a:t>
            </a:r>
            <a:r>
              <a:rPr lang="cs-CZ" sz="6400" b="1">
                <a:latin typeface="Arial" panose="020B0604020202020204" pitchFamily="34" charset="0"/>
                <a:cs typeface="Arial" panose="020B0604020202020204" pitchFamily="34" charset="0"/>
              </a:rPr>
              <a:t>		   						</a:t>
            </a:r>
          </a:p>
          <a:p>
            <a:pPr marL="0" indent="0">
              <a:buNone/>
            </a:pPr>
            <a:r>
              <a:rPr lang="cs-CZ" sz="6400" b="1" i="1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:</a:t>
            </a:r>
            <a:endParaRPr lang="cs-CZ" sz="64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rekonstrukce/obnova/rozšíření kulturního a spolkového zařízení, příslušné zázemí, knihovny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pořízení vybavení pro kulturní a spolkovou činnost včetně obecních knihoven </a:t>
            </a:r>
          </a:p>
          <a:p>
            <a:r>
              <a:rPr lang="pl-PL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výdaje jako součást projektu </a:t>
            </a: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 nemovitosti </a:t>
            </a:r>
          </a:p>
          <a:p>
            <a:endParaRPr lang="cs-CZ" sz="64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6400" b="1" i="1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Podmínky: </a:t>
            </a:r>
            <a:endParaRPr lang="cs-CZ" sz="64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6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knihoven se jedná o knihovny zřízené podle §3 odst. 1 písm. c) zákona č. 257/2001 Sb. - obecní knihovny </a:t>
            </a:r>
          </a:p>
          <a:p>
            <a:r>
              <a:rPr lang="cs-CZ" sz="64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nezpůsobilými výdaji jsou hřiště a prostory sloužící pro sportovní aktivity, tj. sportoviště a zařízení pro sport včetně jejich zázemí </a:t>
            </a:r>
          </a:p>
          <a:p>
            <a:pPr marL="0" indent="0" algn="just">
              <a:buNone/>
            </a:pPr>
            <a:endParaRPr lang="cs-CZ" sz="6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b="1"/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16D3C-AFE6-4986-810A-93A08524E276}"/>
              </a:ext>
            </a:extLst>
          </p:cNvPr>
          <p:cNvSpPr txBox="1"/>
          <p:nvPr/>
        </p:nvSpPr>
        <p:spPr>
          <a:xfrm>
            <a:off x="687613" y="544794"/>
            <a:ext cx="7513412" cy="710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Čl. 20 - Popis podporovaných aktivit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3FBD187-CAF8-4E0D-9F27-8455B6D29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5" y="4802676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4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555262"/>
            <a:ext cx="8658225" cy="42090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sz="7200" b="1">
                <a:latin typeface="Arial" panose="020B0604020202020204" pitchFamily="34" charset="0"/>
                <a:cs typeface="Arial" panose="020B0604020202020204" pitchFamily="34" charset="0"/>
              </a:rPr>
              <a:t>Veškerá pravidla k podání žádosti (např. způsobilost výdajů, limity, pravidla veřejných zakázek) se žadatel dozví z Pravidel 19.2.1: </a:t>
            </a:r>
            <a:r>
              <a:rPr lang="cs-CZ" sz="7200" b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https://www.szif.cz/cs/prv2014-1921</a:t>
            </a:r>
            <a:endParaRPr lang="cs-CZ" sz="7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cs-CZ" sz="7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cs-CZ" sz="7200" b="1">
                <a:latin typeface="Arial" panose="020B0604020202020204" pitchFamily="34" charset="0"/>
                <a:cs typeface="Arial" panose="020B0604020202020204" pitchFamily="34" charset="0"/>
              </a:rPr>
              <a:t>Další informace jsou k dispozici na stránkách MAS Mezi Hrady: </a:t>
            </a:r>
            <a:r>
              <a:rPr lang="cs-CZ" sz="7200" b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https://www.mezihrady.cz/dotace/prv-1/vyzvy/</a:t>
            </a:r>
            <a:endParaRPr lang="cs-CZ" sz="7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6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6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C5D0B5-8477-426F-A033-0E5D0CB6C094}"/>
              </a:ext>
            </a:extLst>
          </p:cNvPr>
          <p:cNvSpPr txBox="1"/>
          <p:nvPr/>
        </p:nvSpPr>
        <p:spPr>
          <a:xfrm>
            <a:off x="638175" y="640824"/>
            <a:ext cx="5408387" cy="710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Pravidla pro žadatele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B5CCF27-7520-48A8-A5C7-AFB047EB29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4616647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0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0AD856-03D1-4CE5-B1C4-A4B452AC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13" y="1162050"/>
            <a:ext cx="9648825" cy="38950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2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sz="7200" b="1" i="0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PŘÍRUČKA PRO ZADÁVÁNÍ VEŘEJNÝCH ZAKÁZEK PROGRAMU ROZVOJE VENKOVA NA OBDOBÍ 2014-2020 (VERZE 5)</a:t>
            </a:r>
          </a:p>
          <a:p>
            <a:pPr marL="0" indent="0" algn="l">
              <a:buNone/>
            </a:pPr>
            <a:r>
              <a:rPr lang="cs-CZ" sz="72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Druhy zakázek (bez DPH):</a:t>
            </a:r>
          </a:p>
          <a:p>
            <a:pPr algn="l"/>
            <a:r>
              <a:rPr lang="cs-CZ" sz="7200" b="0" i="0" u="none" strike="noStrike" baseline="0">
                <a:solidFill>
                  <a:srgbClr val="C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malého rozsahu </a:t>
            </a:r>
            <a:r>
              <a:rPr lang="cs-CZ" sz="7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menší nebo rovno 2 000 000,- Kč (dodávky/služby), 6 000 000,- Kč (stavba)</a:t>
            </a:r>
          </a:p>
          <a:p>
            <a:pPr algn="l"/>
            <a:r>
              <a:rPr lang="cs-CZ" sz="7200" b="0" i="0" u="none" strike="noStrike" baseline="0">
                <a:solidFill>
                  <a:srgbClr val="C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hodnoty </a:t>
            </a:r>
            <a:r>
              <a:rPr lang="cs-CZ" sz="7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více než 2 000 000,- , popř. 6 000 000,-</a:t>
            </a:r>
          </a:p>
          <a:p>
            <a:pPr algn="l"/>
            <a:endParaRPr lang="cs-CZ" sz="72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l-PL" sz="7200" b="0" i="0" u="sng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Zakázky malého rozsahu podle hodnoty zakázky (bez DPH):</a:t>
            </a:r>
          </a:p>
          <a:p>
            <a:pPr algn="l"/>
            <a:r>
              <a:rPr lang="cs-CZ" sz="7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20 000,- Kč = přímý nákup</a:t>
            </a:r>
          </a:p>
          <a:p>
            <a:pPr algn="l"/>
            <a:r>
              <a:rPr lang="cs-CZ" sz="7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500 000,- Kč = „malý“ cenový marketing – dokládá se až k </a:t>
            </a:r>
            <a:r>
              <a:rPr lang="cs-CZ" sz="7200" b="0" i="0" u="none" strike="noStrike" baseline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r>
              <a:rPr lang="cs-CZ" sz="7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(žádost o platbu-po ukončení realizace)</a:t>
            </a:r>
          </a:p>
          <a:p>
            <a:pPr algn="l"/>
            <a:r>
              <a:rPr lang="cs-CZ" sz="7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500 000,- Kč a více = „velký“ cenový marketing – dokládá se po podání Žádosti o dotaci do 63 kal. dnů na MAS, do 70 dnů</a:t>
            </a:r>
            <a:r>
              <a:rPr lang="pl-PL" sz="7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portálu farmáře na SZIF</a:t>
            </a:r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	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C5D0B5-8477-426F-A033-0E5D0CB6C094}"/>
              </a:ext>
            </a:extLst>
          </p:cNvPr>
          <p:cNvSpPr txBox="1"/>
          <p:nvPr/>
        </p:nvSpPr>
        <p:spPr>
          <a:xfrm>
            <a:off x="687613" y="451785"/>
            <a:ext cx="5408387" cy="710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>
                <a:solidFill>
                  <a:schemeClr val="tx1"/>
                </a:solidFill>
                <a:latin typeface="Arial Black" panose="020B0A04020102020204" pitchFamily="34" charset="0"/>
              </a:rPr>
              <a:t>Výběrová řízení</a:t>
            </a:r>
            <a:endParaRPr lang="cs-CZ" sz="2400" kern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0DCB293-0235-43C2-9328-6243BA640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0" y="5057063"/>
            <a:ext cx="9708204" cy="1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96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16DFE40E3FE042BE6CD6D3CD56A13A" ma:contentTypeVersion="13" ma:contentTypeDescription="Vytvoří nový dokument" ma:contentTypeScope="" ma:versionID="2d5f774bbd79a9f3c771750cbf04da7b">
  <xsd:schema xmlns:xsd="http://www.w3.org/2001/XMLSchema" xmlns:xs="http://www.w3.org/2001/XMLSchema" xmlns:p="http://schemas.microsoft.com/office/2006/metadata/properties" xmlns:ns2="5c01f09b-67c5-4daf-8af2-eac694115606" xmlns:ns3="19638a50-ea2d-4f3b-8a76-755a31be38fa" targetNamespace="http://schemas.microsoft.com/office/2006/metadata/properties" ma:root="true" ma:fieldsID="71543ad275ba72ef7aa006f7afd60027" ns2:_="" ns3:_="">
    <xsd:import namespace="5c01f09b-67c5-4daf-8af2-eac694115606"/>
    <xsd:import namespace="19638a50-ea2d-4f3b-8a76-755a31be3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1f09b-67c5-4daf-8af2-eac694115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38a50-ea2d-4f3b-8a76-755a31be3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D15E52-FC05-4D01-8702-E7ED6CF394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AD9792-43C0-4851-847C-0066743F951C}">
  <ds:schemaRefs>
    <ds:schemaRef ds:uri="19638a50-ea2d-4f3b-8a76-755a31be38fa"/>
    <ds:schemaRef ds:uri="5c01f09b-67c5-4daf-8af2-eac6941156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151EA7F-E6F9-4D79-833D-7E1C0DE215C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1519</Words>
  <Application>Microsoft Office PowerPoint</Application>
  <PresentationFormat>Širokoúhlá obrazovka</PresentationFormat>
  <Paragraphs>212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Wingdings</vt:lpstr>
      <vt:lpstr>Office Theme</vt:lpstr>
      <vt:lpstr>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IROP výzva č. 5 – Bezpečná doprava MAS Mezi Hrady z.s.</dc:title>
  <dc:creator>Dominika Jirásková</dc:creator>
  <cp:lastModifiedBy>Alena Nováková</cp:lastModifiedBy>
  <cp:revision>2</cp:revision>
  <dcterms:created xsi:type="dcterms:W3CDTF">2020-04-23T08:08:53Z</dcterms:created>
  <dcterms:modified xsi:type="dcterms:W3CDTF">2021-08-27T05:25:29Z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0x0101004D16DFE40E3FE042BE6CD6D3CD56A13A</vt:lpwstr>
  </property>
</Properties>
</file>