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1" r:id="rId12"/>
    <p:sldId id="272" r:id="rId13"/>
    <p:sldId id="265" r:id="rId14"/>
    <p:sldId id="266" r:id="rId15"/>
    <p:sldId id="273" r:id="rId16"/>
    <p:sldId id="267" r:id="rId17"/>
    <p:sldId id="268" r:id="rId18"/>
    <p:sldId id="269" r:id="rId19"/>
    <p:sldId id="274" r:id="rId20"/>
    <p:sldId id="276" r:id="rId21"/>
    <p:sldId id="277" r:id="rId22"/>
    <p:sldId id="275" r:id="rId23"/>
    <p:sldId id="27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03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37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68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968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88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77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32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29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98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275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71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820F9-CA3D-4371-98F3-0B64716C6D74}" type="datetimeFigureOut">
              <a:rPr lang="cs-CZ" smtClean="0"/>
              <a:t>29.08.2019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C5D6C-9753-4EC8-BE26-052562ADC8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36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standardy.nature.cz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 flipH="1">
            <a:off x="659673" y="6126481"/>
            <a:ext cx="611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Vytvořil: Ing. Josef </a:t>
            </a:r>
            <a:r>
              <a:rPr lang="cs-CZ" dirty="0"/>
              <a:t> </a:t>
            </a:r>
            <a:r>
              <a:rPr lang="cs-CZ" dirty="0" smtClean="0"/>
              <a:t>Šedivý                   </a:t>
            </a:r>
            <a:r>
              <a:rPr lang="cs-CZ" dirty="0" err="1" smtClean="0"/>
              <a:t>Podkozí</a:t>
            </a:r>
            <a:r>
              <a:rPr lang="cs-CZ" dirty="0" smtClean="0"/>
              <a:t> 2019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86" y="656716"/>
            <a:ext cx="4379323" cy="58390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659673" y="885429"/>
            <a:ext cx="65902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Výsadba dřevin</a:t>
            </a:r>
          </a:p>
          <a:p>
            <a:pPr algn="ctr"/>
            <a:r>
              <a:rPr lang="cs-CZ" b="1" dirty="0"/>
              <a:t> </a:t>
            </a:r>
            <a:r>
              <a:rPr lang="cs-CZ" sz="2800" b="1" dirty="0"/>
              <a:t>a následná péče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9099" y="2505827"/>
            <a:ext cx="3853003" cy="28897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22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8823" y="378823"/>
            <a:ext cx="897418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Péče o výsadbový materiál</a:t>
            </a:r>
          </a:p>
          <a:p>
            <a:endParaRPr lang="cs-CZ" sz="3200" b="1" dirty="0" smtClean="0"/>
          </a:p>
          <a:p>
            <a:r>
              <a:rPr lang="cs-CZ" sz="2400" dirty="0" smtClean="0"/>
              <a:t>Manipulace s výsadbovým materiálem</a:t>
            </a:r>
          </a:p>
          <a:p>
            <a:endParaRPr lang="cs-CZ" sz="2400" dirty="0" smtClean="0"/>
          </a:p>
          <a:p>
            <a:r>
              <a:rPr lang="cs-CZ" dirty="0" smtClean="0"/>
              <a:t>- manipulace za kořenový bal</a:t>
            </a:r>
          </a:p>
          <a:p>
            <a:r>
              <a:rPr lang="cs-CZ" dirty="0" smtClean="0"/>
              <a:t>- při manipulaci nesmí dojít k poškození balu</a:t>
            </a:r>
          </a:p>
          <a:p>
            <a:r>
              <a:rPr lang="cs-CZ" dirty="0"/>
              <a:t> </a:t>
            </a:r>
            <a:r>
              <a:rPr lang="cs-CZ" dirty="0" smtClean="0"/>
              <a:t>  a pletiv kmene</a:t>
            </a:r>
          </a:p>
          <a:p>
            <a:r>
              <a:rPr lang="cs-CZ" dirty="0"/>
              <a:t> </a:t>
            </a:r>
            <a:r>
              <a:rPr lang="cs-CZ" dirty="0" smtClean="0"/>
              <a:t>- vylámání pupenů</a:t>
            </a:r>
          </a:p>
          <a:p>
            <a:r>
              <a:rPr lang="cs-CZ" dirty="0" smtClean="0"/>
              <a:t>- zlomení kosterních větví </a:t>
            </a:r>
          </a:p>
          <a:p>
            <a:r>
              <a:rPr lang="cs-CZ" dirty="0"/>
              <a:t> </a:t>
            </a:r>
            <a:r>
              <a:rPr lang="cs-CZ" dirty="0" smtClean="0"/>
              <a:t> (teminál)</a:t>
            </a:r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3962129" y="2687335"/>
            <a:ext cx="3000375" cy="40767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7875" y="1515292"/>
            <a:ext cx="5643154" cy="42323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6856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70263" y="404948"/>
            <a:ext cx="844929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Péče o výsadbový materiál</a:t>
            </a:r>
          </a:p>
          <a:p>
            <a:endParaRPr lang="cs-CZ" sz="3200" b="1" dirty="0" smtClean="0"/>
          </a:p>
          <a:p>
            <a:r>
              <a:rPr lang="cs-CZ" sz="2800" dirty="0" smtClean="0"/>
              <a:t>Transport</a:t>
            </a:r>
          </a:p>
          <a:p>
            <a:endParaRPr lang="cs-CZ" sz="2800" dirty="0" smtClean="0"/>
          </a:p>
          <a:p>
            <a:r>
              <a:rPr lang="cs-CZ" dirty="0" smtClean="0"/>
              <a:t>Stromy musí být chráněny před :</a:t>
            </a:r>
            <a:endParaRPr lang="cs-CZ" dirty="0"/>
          </a:p>
          <a:p>
            <a:r>
              <a:rPr lang="cs-CZ" dirty="0" smtClean="0"/>
              <a:t>Vyschnutím</a:t>
            </a:r>
          </a:p>
          <a:p>
            <a:r>
              <a:rPr lang="cs-CZ" dirty="0" smtClean="0"/>
              <a:t>Přehřátím</a:t>
            </a:r>
          </a:p>
          <a:p>
            <a:r>
              <a:rPr lang="cs-CZ" dirty="0" smtClean="0"/>
              <a:t>Mrazem</a:t>
            </a:r>
          </a:p>
          <a:p>
            <a:r>
              <a:rPr lang="cs-CZ" dirty="0" smtClean="0"/>
              <a:t>Mechanickým poškozením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Expedice se souhlasem příjemce</a:t>
            </a:r>
            <a:endParaRPr lang="cs-CZ" dirty="0"/>
          </a:p>
          <a:p>
            <a:r>
              <a:rPr lang="cs-CZ" dirty="0"/>
              <a:t>! mezi 1. říjnem a 15. březnem při teplotách pod -</a:t>
            </a:r>
            <a:r>
              <a:rPr lang="cs-CZ" dirty="0" smtClean="0"/>
              <a:t>2</a:t>
            </a:r>
            <a:r>
              <a:rPr lang="cs-CZ" baseline="30000" dirty="0" smtClean="0"/>
              <a:t>o</a:t>
            </a:r>
            <a:r>
              <a:rPr lang="cs-CZ" dirty="0" smtClean="0"/>
              <a:t> C</a:t>
            </a:r>
          </a:p>
          <a:p>
            <a:r>
              <a:rPr lang="cs-CZ" dirty="0" smtClean="0"/>
              <a:t>! </a:t>
            </a:r>
            <a:r>
              <a:rPr lang="cs-CZ" dirty="0"/>
              <a:t>mezi 16. březnem a 30. zářím při teplotách pod -</a:t>
            </a:r>
            <a:r>
              <a:rPr lang="cs-CZ" dirty="0" smtClean="0"/>
              <a:t>1</a:t>
            </a:r>
            <a:r>
              <a:rPr lang="cs-CZ" baseline="30000" dirty="0" smtClean="0"/>
              <a:t>o</a:t>
            </a:r>
            <a:r>
              <a:rPr lang="cs-CZ" dirty="0" smtClean="0"/>
              <a:t> C</a:t>
            </a:r>
          </a:p>
          <a:p>
            <a:r>
              <a:rPr lang="cs-CZ" dirty="0" smtClean="0"/>
              <a:t>! při nebezpečí vzestupu teplot nad 25</a:t>
            </a:r>
            <a:r>
              <a:rPr lang="cs-CZ" baseline="30000" dirty="0" smtClean="0"/>
              <a:t>o</a:t>
            </a:r>
            <a:r>
              <a:rPr lang="cs-CZ" dirty="0" smtClean="0"/>
              <a:t> C.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Sázet optimálně bezprostředně po transportu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763" y="309894"/>
            <a:ext cx="5327192" cy="33614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brázek 3"/>
          <p:cNvPicPr/>
          <p:nvPr/>
        </p:nvPicPr>
        <p:blipFill>
          <a:blip r:embed="rId3"/>
          <a:stretch>
            <a:fillRect/>
          </a:stretch>
        </p:blipFill>
        <p:spPr>
          <a:xfrm>
            <a:off x="6495763" y="3931920"/>
            <a:ext cx="5327192" cy="26620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7177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70263" y="391886"/>
            <a:ext cx="1023296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Péče o výsadbový </a:t>
            </a:r>
            <a:r>
              <a:rPr lang="cs-CZ" sz="3200" b="1" dirty="0" smtClean="0"/>
              <a:t>materiál</a:t>
            </a:r>
          </a:p>
          <a:p>
            <a:endParaRPr lang="cs-CZ" sz="3200" b="1" dirty="0" smtClean="0"/>
          </a:p>
          <a:p>
            <a:r>
              <a:rPr lang="cs-CZ" sz="2400" dirty="0" smtClean="0"/>
              <a:t>Zakládky výsadbového materiálu</a:t>
            </a:r>
          </a:p>
          <a:p>
            <a:endParaRPr lang="cs-CZ" sz="2400" dirty="0" smtClean="0"/>
          </a:p>
          <a:p>
            <a:r>
              <a:rPr lang="cs-CZ" dirty="0" smtClean="0"/>
              <a:t>Na odpovídajícím místě:</a:t>
            </a:r>
          </a:p>
          <a:p>
            <a:r>
              <a:rPr lang="cs-CZ" dirty="0" smtClean="0"/>
              <a:t>- chráněný před větrem</a:t>
            </a:r>
          </a:p>
          <a:p>
            <a:r>
              <a:rPr lang="cs-CZ" dirty="0" smtClean="0"/>
              <a:t>- sluncem</a:t>
            </a:r>
          </a:p>
          <a:p>
            <a:r>
              <a:rPr lang="cs-CZ" dirty="0" smtClean="0"/>
              <a:t>- mrazem</a:t>
            </a:r>
          </a:p>
          <a:p>
            <a:r>
              <a:rPr lang="cs-CZ" dirty="0" smtClean="0"/>
              <a:t>- vysycháním</a:t>
            </a:r>
          </a:p>
          <a:p>
            <a:r>
              <a:rPr lang="cs-CZ" dirty="0" smtClean="0"/>
              <a:t>- kořenový systém musí být zasypán </a:t>
            </a:r>
          </a:p>
          <a:p>
            <a:r>
              <a:rPr lang="cs-CZ" dirty="0"/>
              <a:t> </a:t>
            </a:r>
            <a:r>
              <a:rPr lang="cs-CZ" dirty="0" smtClean="0"/>
              <a:t>  vhodným materiálem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prostokořené</a:t>
            </a:r>
            <a:r>
              <a:rPr lang="cs-CZ" dirty="0" smtClean="0"/>
              <a:t> založit okamžitě</a:t>
            </a:r>
          </a:p>
          <a:p>
            <a:r>
              <a:rPr lang="cs-CZ" dirty="0" smtClean="0"/>
              <a:t>- ošetřené gelem do 24 hod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kontejnerované</a:t>
            </a:r>
            <a:r>
              <a:rPr lang="cs-CZ" dirty="0" smtClean="0"/>
              <a:t> do 48 hod</a:t>
            </a:r>
          </a:p>
          <a:p>
            <a:endParaRPr lang="cs-CZ" dirty="0"/>
          </a:p>
          <a:p>
            <a:r>
              <a:rPr lang="cs-CZ" u="sng" dirty="0" smtClean="0"/>
              <a:t>Dostatečná závlaha!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4833257" y="1815736"/>
            <a:ext cx="6930384" cy="44705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16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18903" y="888274"/>
            <a:ext cx="4904997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Komparativní řez- </a:t>
            </a:r>
            <a:r>
              <a:rPr lang="cs-CZ" dirty="0" smtClean="0"/>
              <a:t>proč a jak?</a:t>
            </a:r>
          </a:p>
          <a:p>
            <a:endParaRPr lang="cs-CZ" dirty="0" smtClean="0"/>
          </a:p>
          <a:p>
            <a:r>
              <a:rPr lang="cs-CZ" dirty="0" smtClean="0"/>
              <a:t>- cílem je vytvořit rovnováhu kořenového systému </a:t>
            </a:r>
          </a:p>
          <a:p>
            <a:r>
              <a:rPr lang="cs-CZ" dirty="0"/>
              <a:t> </a:t>
            </a:r>
            <a:r>
              <a:rPr lang="cs-CZ" dirty="0" smtClean="0"/>
              <a:t>  a asimilačního aparátu</a:t>
            </a:r>
          </a:p>
          <a:p>
            <a:r>
              <a:rPr lang="cs-CZ" dirty="0" smtClean="0"/>
              <a:t>- probíhá jako součást výsadby</a:t>
            </a:r>
          </a:p>
          <a:p>
            <a:r>
              <a:rPr lang="cs-CZ" dirty="0" smtClean="0"/>
              <a:t>- odstraňujeme přednostně poškozené části, </a:t>
            </a:r>
          </a:p>
          <a:p>
            <a:r>
              <a:rPr lang="cs-CZ" dirty="0"/>
              <a:t> </a:t>
            </a:r>
            <a:r>
              <a:rPr lang="cs-CZ" dirty="0" smtClean="0"/>
              <a:t> následujeme podle definice výchovného řezu</a:t>
            </a:r>
          </a:p>
          <a:p>
            <a:r>
              <a:rPr lang="cs-CZ" dirty="0" smtClean="0"/>
              <a:t>- odstraňujeme celé větve</a:t>
            </a:r>
          </a:p>
          <a:p>
            <a:r>
              <a:rPr lang="cs-CZ" dirty="0" smtClean="0"/>
              <a:t>- zachováváme terminál (dle taxonu)</a:t>
            </a:r>
          </a:p>
          <a:p>
            <a:r>
              <a:rPr lang="cs-CZ" dirty="0" smtClean="0"/>
              <a:t>- ovocné dřeviny (zakládáme korunu)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199" y="998117"/>
            <a:ext cx="6523181" cy="48923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39" y="3975764"/>
            <a:ext cx="3640183" cy="27301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05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54480" y="1028207"/>
            <a:ext cx="2493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Vlastní sázení</a:t>
            </a:r>
            <a:endParaRPr lang="cs-CZ" sz="32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809" y="2140364"/>
            <a:ext cx="6697010" cy="44583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5098809" y="966651"/>
            <a:ext cx="6697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Parametry výsadbové jámy: </a:t>
            </a:r>
            <a:r>
              <a:rPr lang="cs-CZ" dirty="0" smtClean="0"/>
              <a:t>šířka 1,5 násobek kořenového systému</a:t>
            </a:r>
          </a:p>
          <a:p>
            <a:r>
              <a:rPr lang="cs-CZ" dirty="0" smtClean="0"/>
              <a:t>Hloubka by neměla přesáhnout velikost balu nebo koř. systému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09006" y="2468881"/>
            <a:ext cx="4663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při kopání jámy nemá dojít k promísení       vrstev půdy</a:t>
            </a:r>
          </a:p>
          <a:p>
            <a:r>
              <a:rPr lang="cs-CZ" dirty="0" smtClean="0"/>
              <a:t>- tvar jámy přizpůsobit půdě</a:t>
            </a:r>
          </a:p>
          <a:p>
            <a:r>
              <a:rPr lang="cs-CZ" dirty="0" smtClean="0"/>
              <a:t>- stěny jámy zdrsnit</a:t>
            </a:r>
          </a:p>
          <a:p>
            <a:r>
              <a:rPr lang="cs-CZ" dirty="0" smtClean="0"/>
              <a:t>- do spodní části jámy nesmí přijít organický materiál</a:t>
            </a:r>
          </a:p>
          <a:p>
            <a:r>
              <a:rPr lang="cs-CZ" dirty="0" smtClean="0"/>
              <a:t>- kotvení se zatlouká do dna výsadbové jámy</a:t>
            </a:r>
          </a:p>
          <a:p>
            <a:r>
              <a:rPr lang="cs-CZ" dirty="0" smtClean="0"/>
              <a:t>- nad terénem musí vzniknout zálivková mísa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48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18011" y="404949"/>
            <a:ext cx="941178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Postup výsadby</a:t>
            </a:r>
          </a:p>
          <a:p>
            <a:endParaRPr lang="cs-CZ" sz="3200" b="1" dirty="0" smtClean="0"/>
          </a:p>
          <a:p>
            <a:r>
              <a:rPr lang="cs-CZ" dirty="0" smtClean="0"/>
              <a:t>- kořenový krček v rovině s terénem (výjimka Vrba, Topol, svah)</a:t>
            </a:r>
          </a:p>
          <a:p>
            <a:r>
              <a:rPr lang="cs-CZ" dirty="0" smtClean="0"/>
              <a:t>- kořeny  překrývá 20 mm zeminy</a:t>
            </a:r>
          </a:p>
          <a:p>
            <a:r>
              <a:rPr lang="cs-CZ" dirty="0" smtClean="0"/>
              <a:t>- kořeny prosto kořenných sazenic rovnoměrně rozložit</a:t>
            </a:r>
          </a:p>
          <a:p>
            <a:r>
              <a:rPr lang="cs-CZ" dirty="0" smtClean="0"/>
              <a:t>- obalovanou sadbu rozvázat pletivo</a:t>
            </a:r>
          </a:p>
          <a:p>
            <a:r>
              <a:rPr lang="cs-CZ" dirty="0" smtClean="0"/>
              <a:t>- zálivka je součástí výsadby (odstraní vzduchové kapsy)</a:t>
            </a:r>
          </a:p>
          <a:p>
            <a:r>
              <a:rPr lang="cs-CZ" dirty="0" smtClean="0"/>
              <a:t>- zavlažovací sondy</a:t>
            </a:r>
          </a:p>
          <a:p>
            <a:r>
              <a:rPr lang="cs-CZ" dirty="0" smtClean="0"/>
              <a:t>- kotvení stromu</a:t>
            </a:r>
          </a:p>
          <a:p>
            <a:r>
              <a:rPr lang="cs-CZ" dirty="0" smtClean="0"/>
              <a:t>- závlahové mísy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hydrosorbenty</a:t>
            </a:r>
            <a:endParaRPr lang="cs-CZ" dirty="0" smtClean="0"/>
          </a:p>
          <a:p>
            <a:r>
              <a:rPr lang="cs-CZ" dirty="0" smtClean="0"/>
              <a:t>- mulč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7" y="207817"/>
            <a:ext cx="5015345" cy="37615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86" y="3139836"/>
            <a:ext cx="4599709" cy="34497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4" y="4127466"/>
            <a:ext cx="3474457" cy="26058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195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83771" y="689957"/>
            <a:ext cx="804850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Následná péče </a:t>
            </a:r>
            <a:r>
              <a:rPr lang="cs-CZ" dirty="0" smtClean="0"/>
              <a:t>proč a jak?</a:t>
            </a:r>
          </a:p>
          <a:p>
            <a:endParaRPr lang="cs-CZ" dirty="0" smtClean="0"/>
          </a:p>
          <a:p>
            <a:r>
              <a:rPr lang="cs-CZ" u="sng" dirty="0" smtClean="0"/>
              <a:t>Je dělena do několika fází: </a:t>
            </a:r>
            <a:r>
              <a:rPr lang="cs-CZ" dirty="0" smtClean="0"/>
              <a:t>dokončovací péče, rozvojová péče, udržovací péče</a:t>
            </a:r>
          </a:p>
          <a:p>
            <a:endParaRPr lang="cs-CZ" dirty="0"/>
          </a:p>
          <a:p>
            <a:r>
              <a:rPr lang="cs-CZ" b="1" dirty="0" smtClean="0"/>
              <a:t>Rozvojová péče:</a:t>
            </a:r>
          </a:p>
          <a:p>
            <a:r>
              <a:rPr lang="cs-CZ" dirty="0" smtClean="0"/>
              <a:t>- kontrola a odstranění kotvících prvků</a:t>
            </a:r>
          </a:p>
          <a:p>
            <a:r>
              <a:rPr lang="cs-CZ" dirty="0" smtClean="0"/>
              <a:t>- výchovný řez</a:t>
            </a:r>
          </a:p>
          <a:p>
            <a:r>
              <a:rPr lang="cs-CZ" dirty="0" smtClean="0"/>
              <a:t>- zálivka</a:t>
            </a:r>
          </a:p>
          <a:p>
            <a:r>
              <a:rPr lang="cs-CZ" dirty="0" smtClean="0"/>
              <a:t>- hnojení</a:t>
            </a:r>
          </a:p>
          <a:p>
            <a:r>
              <a:rPr lang="cs-CZ" dirty="0" smtClean="0"/>
              <a:t>- kypření</a:t>
            </a:r>
          </a:p>
          <a:p>
            <a:r>
              <a:rPr lang="cs-CZ" dirty="0" smtClean="0"/>
              <a:t>- odplevelování</a:t>
            </a:r>
          </a:p>
          <a:p>
            <a:r>
              <a:rPr lang="cs-CZ" dirty="0" smtClean="0"/>
              <a:t>- ochrana proti chorobám a škůdcům</a:t>
            </a:r>
          </a:p>
          <a:p>
            <a:r>
              <a:rPr lang="cs-CZ" dirty="0" smtClean="0"/>
              <a:t>- ochrana před vlivem mrazu</a:t>
            </a:r>
          </a:p>
          <a:p>
            <a:r>
              <a:rPr lang="cs-CZ" dirty="0" smtClean="0"/>
              <a:t>- doplňování mulče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5835" y="739685"/>
            <a:ext cx="4454434" cy="33408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4151338"/>
            <a:ext cx="3463636" cy="259772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233" y="2766303"/>
            <a:ext cx="4509655" cy="33822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4" y="4883451"/>
            <a:ext cx="2438399" cy="18288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64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4137" y="444137"/>
            <a:ext cx="112435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Ovocný strom</a:t>
            </a:r>
          </a:p>
          <a:p>
            <a:endParaRPr lang="cs-CZ" sz="3200" b="1" dirty="0" smtClean="0"/>
          </a:p>
          <a:p>
            <a:r>
              <a:rPr lang="cs-CZ" b="1" dirty="0" smtClean="0"/>
              <a:t>Ovocný strom je dřevina poskytující člověku jedlé plody, jejíž část je tvořena nerozvětveným kmenem min 1,3 m </a:t>
            </a:r>
          </a:p>
          <a:p>
            <a:r>
              <a:rPr lang="cs-CZ" b="1" dirty="0" smtClean="0"/>
              <a:t>vysokým a rozvětvenou korunou</a:t>
            </a:r>
            <a:r>
              <a:rPr lang="cs-CZ" dirty="0" smtClean="0"/>
              <a:t> (standard)</a:t>
            </a:r>
          </a:p>
          <a:p>
            <a:endParaRPr lang="cs-CZ" dirty="0" smtClean="0"/>
          </a:p>
          <a:p>
            <a:r>
              <a:rPr lang="cs-CZ" dirty="0" smtClean="0"/>
              <a:t>Vyhláška č. 378/2010 Sb. </a:t>
            </a:r>
            <a:r>
              <a:rPr lang="cs-CZ" dirty="0"/>
              <a:t>u</a:t>
            </a:r>
            <a:r>
              <a:rPr lang="cs-CZ" dirty="0" smtClean="0"/>
              <a:t>vádí seznam ovocných druhů a rodů.</a:t>
            </a:r>
          </a:p>
          <a:p>
            <a:endParaRPr lang="cs-CZ" dirty="0" smtClean="0"/>
          </a:p>
          <a:p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2" y="1844401"/>
            <a:ext cx="3588750" cy="478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32" y="2954748"/>
            <a:ext cx="2755989" cy="36746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83" y="3480955"/>
            <a:ext cx="4197927" cy="31484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920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7645" y="783771"/>
            <a:ext cx="1083860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Ovocné dřeviny v zemědělské krajině</a:t>
            </a:r>
          </a:p>
          <a:p>
            <a:endParaRPr lang="cs-CZ" sz="3200" b="1" dirty="0" smtClean="0"/>
          </a:p>
          <a:p>
            <a:r>
              <a:rPr lang="cs-CZ" dirty="0" smtClean="0"/>
              <a:t>Výsadbu řeší standard AOPK SPPK C02 003:2014 </a:t>
            </a:r>
            <a:r>
              <a:rPr lang="cs-CZ" i="1" dirty="0" smtClean="0"/>
              <a:t>Funkční výsadby ovocných dřevin v zemědělské krajině</a:t>
            </a:r>
          </a:p>
          <a:p>
            <a:endParaRPr lang="cs-CZ" i="1" dirty="0" smtClean="0"/>
          </a:p>
          <a:p>
            <a:r>
              <a:rPr lang="cs-CZ" dirty="0" smtClean="0"/>
              <a:t>- nejedná se o intenzivní ovocné sady</a:t>
            </a:r>
          </a:p>
          <a:p>
            <a:r>
              <a:rPr lang="cs-CZ" dirty="0" smtClean="0"/>
              <a:t>- účelem je zachovat rozmanitost starých a krajových odrůd</a:t>
            </a:r>
          </a:p>
          <a:p>
            <a:r>
              <a:rPr lang="cs-CZ" dirty="0" smtClean="0"/>
              <a:t>- jsou zastoupeny sady, liniovými výsadbami a </a:t>
            </a:r>
            <a:r>
              <a:rPr lang="cs-CZ" dirty="0" err="1" smtClean="0"/>
              <a:t>soliternímy</a:t>
            </a:r>
            <a:r>
              <a:rPr lang="cs-CZ" dirty="0" smtClean="0"/>
              <a:t> stromy</a:t>
            </a:r>
          </a:p>
          <a:p>
            <a:r>
              <a:rPr lang="cs-CZ" dirty="0" smtClean="0"/>
              <a:t>- tyto stromy plní funkce: užitkovou, ekologickou, </a:t>
            </a:r>
          </a:p>
          <a:p>
            <a:r>
              <a:rPr lang="cs-CZ" dirty="0"/>
              <a:t> </a:t>
            </a:r>
            <a:r>
              <a:rPr lang="cs-CZ" dirty="0" smtClean="0"/>
              <a:t> biologickou, krajinářskou, historickou, společenskou a kulturní.</a:t>
            </a:r>
          </a:p>
          <a:p>
            <a:r>
              <a:rPr lang="cs-CZ" dirty="0" smtClean="0"/>
              <a:t>- standard uvádí sortiment odrůd uznaných pro účely výsadby do krajiny.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0" y="4180114"/>
            <a:ext cx="3257004" cy="244275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11" y="4147457"/>
            <a:ext cx="3300547" cy="24754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763" y="2195944"/>
            <a:ext cx="3344685" cy="44595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61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6571" y="326571"/>
            <a:ext cx="111556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Specifika ovocné výsadby v krajině</a:t>
            </a:r>
          </a:p>
          <a:p>
            <a:endParaRPr lang="cs-CZ" sz="3200" b="1" dirty="0" smtClean="0"/>
          </a:p>
          <a:p>
            <a:r>
              <a:rPr lang="cs-CZ" dirty="0" smtClean="0"/>
              <a:t>- výběr stanoviště je rozšířen o zohlednění schopnosti pravidelně přinášet ovoce</a:t>
            </a:r>
          </a:p>
          <a:p>
            <a:r>
              <a:rPr lang="cs-CZ" dirty="0" smtClean="0"/>
              <a:t>- větší důraz na kvalitu půdy (sleduje se bonita půdy viz. vyhláška č.327/1998 Sb.)</a:t>
            </a:r>
          </a:p>
          <a:p>
            <a:r>
              <a:rPr lang="cs-CZ" dirty="0" smtClean="0"/>
              <a:t>- ve volbě stanoviště se zohledňuje nadmořská výška, svažitost terénu, hloubka půdy </a:t>
            </a:r>
          </a:p>
          <a:p>
            <a:r>
              <a:rPr lang="cs-CZ" dirty="0"/>
              <a:t> </a:t>
            </a:r>
            <a:r>
              <a:rPr lang="cs-CZ" dirty="0" smtClean="0"/>
              <a:t> (viz výše citovaný standard)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265219"/>
            <a:ext cx="5929744" cy="44473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4" y="2686048"/>
            <a:ext cx="5368637" cy="40264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65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73829" y="169818"/>
            <a:ext cx="457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Legislativa</a:t>
            </a:r>
            <a:endParaRPr lang="cs-CZ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9452" y="754593"/>
            <a:ext cx="679268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cs-CZ" altLang="cs-CZ" sz="2800" b="1" u="sng" dirty="0" smtClean="0"/>
              <a:t>občanský </a:t>
            </a:r>
            <a:r>
              <a:rPr lang="cs-CZ" altLang="cs-CZ" sz="2800" b="1" u="sng" dirty="0" smtClean="0"/>
              <a:t>zákoník:</a:t>
            </a:r>
            <a:r>
              <a:rPr lang="cs-CZ" altLang="cs-CZ" sz="1200" dirty="0" smtClean="0"/>
              <a:t> </a:t>
            </a:r>
            <a:r>
              <a:rPr lang="cs-CZ" altLang="cs-CZ" sz="1600" dirty="0"/>
              <a:t>Z</a:t>
            </a:r>
            <a:r>
              <a:rPr lang="cs-CZ" altLang="cs-CZ" sz="1600" dirty="0" smtClean="0"/>
              <a:t>abývá se vlastnictvím stromu a sousedskými vztahy.</a:t>
            </a:r>
            <a:endParaRPr lang="cs-CZ" altLang="cs-CZ" sz="2800" b="1" u="sng" dirty="0" smtClean="0"/>
          </a:p>
          <a:p>
            <a:pPr algn="just">
              <a:spcBef>
                <a:spcPts val="2400"/>
              </a:spcBef>
            </a:pPr>
            <a:endParaRPr lang="cs-CZ" altLang="cs-CZ" sz="2000" b="1" dirty="0" smtClean="0"/>
          </a:p>
          <a:p>
            <a:pPr algn="just">
              <a:spcBef>
                <a:spcPts val="2400"/>
              </a:spcBef>
            </a:pPr>
            <a:r>
              <a:rPr lang="cs-CZ" altLang="cs-CZ" sz="2000" b="1" dirty="0" smtClean="0"/>
              <a:t> </a:t>
            </a:r>
            <a:endParaRPr lang="cs-CZ" altLang="cs-CZ" sz="2000" b="1" dirty="0" smtClean="0"/>
          </a:p>
          <a:p>
            <a:pPr algn="just">
              <a:spcBef>
                <a:spcPts val="2400"/>
              </a:spcBef>
            </a:pPr>
            <a:r>
              <a:rPr lang="cs-CZ" altLang="cs-CZ" dirty="0" smtClean="0">
                <a:cs typeface="Calibri" panose="020F0502020204030204" pitchFamily="34" charset="0"/>
              </a:rPr>
              <a:t>„</a:t>
            </a:r>
            <a:r>
              <a:rPr lang="cs-CZ" altLang="cs-CZ" b="1" i="1" u="sng" dirty="0" smtClean="0">
                <a:cs typeface="Calibri" panose="020F0502020204030204" pitchFamily="34" charset="0"/>
              </a:rPr>
              <a:t>Strom nál</a:t>
            </a:r>
            <a:r>
              <a:rPr lang="cs-CZ" altLang="cs-CZ" b="1" i="1" u="sng" dirty="0" smtClean="0"/>
              <a:t>ež</a:t>
            </a:r>
            <a:r>
              <a:rPr lang="cs-CZ" altLang="cs-CZ" b="1" i="1" u="sng" dirty="0" smtClean="0">
                <a:cs typeface="Calibri" panose="020F0502020204030204" pitchFamily="34" charset="0"/>
              </a:rPr>
              <a:t>í tomu, z jeho</a:t>
            </a:r>
            <a:r>
              <a:rPr lang="cs-CZ" altLang="cs-CZ" b="1" i="1" u="sng" dirty="0" smtClean="0"/>
              <a:t>ž</a:t>
            </a:r>
            <a:r>
              <a:rPr lang="cs-CZ" altLang="cs-CZ" b="1" i="1" u="sng" dirty="0" smtClean="0">
                <a:cs typeface="Calibri" panose="020F0502020204030204" pitchFamily="34" charset="0"/>
              </a:rPr>
              <a:t> pozemku vyr</a:t>
            </a:r>
            <a:r>
              <a:rPr lang="cs-CZ" altLang="cs-CZ" b="1" i="1" u="sng" dirty="0" smtClean="0"/>
              <a:t>ů</a:t>
            </a:r>
            <a:r>
              <a:rPr lang="cs-CZ" altLang="cs-CZ" b="1" i="1" u="sng" dirty="0" smtClean="0">
                <a:cs typeface="Calibri" panose="020F0502020204030204" pitchFamily="34" charset="0"/>
              </a:rPr>
              <a:t>stá kmen</a:t>
            </a:r>
            <a:r>
              <a:rPr lang="cs-CZ" altLang="cs-CZ" i="1" dirty="0" smtClean="0">
                <a:cs typeface="Calibri" panose="020F0502020204030204" pitchFamily="34" charset="0"/>
              </a:rPr>
              <a:t>. </a:t>
            </a:r>
          </a:p>
          <a:p>
            <a:pPr algn="just">
              <a:spcBef>
                <a:spcPts val="2400"/>
              </a:spcBef>
            </a:pPr>
            <a:r>
              <a:rPr lang="cs-CZ" altLang="cs-CZ" b="1" i="1" dirty="0" smtClean="0">
                <a:cs typeface="Calibri" panose="020F0502020204030204" pitchFamily="34" charset="0"/>
              </a:rPr>
              <a:t>„Vyrůstá-li </a:t>
            </a:r>
            <a:r>
              <a:rPr lang="cs-CZ" altLang="cs-CZ" b="1" i="1" dirty="0" smtClean="0">
                <a:cs typeface="Calibri" panose="020F0502020204030204" pitchFamily="34" charset="0"/>
              </a:rPr>
              <a:t>kmen na hranici pozemků různých vlastníků, je strom společný.</a:t>
            </a:r>
            <a:r>
              <a:rPr lang="cs-CZ" altLang="cs-CZ" dirty="0" smtClean="0">
                <a:cs typeface="Calibri" panose="020F0502020204030204" pitchFamily="34" charset="0"/>
              </a:rPr>
              <a:t>“</a:t>
            </a:r>
            <a:r>
              <a:rPr lang="cs-CZ" altLang="cs-CZ" dirty="0" smtClean="0"/>
              <a:t> </a:t>
            </a:r>
          </a:p>
          <a:p>
            <a:pPr algn="just">
              <a:spcBef>
                <a:spcPts val="2400"/>
              </a:spcBef>
            </a:pPr>
            <a:r>
              <a:rPr lang="cs-CZ" altLang="cs-CZ" sz="1600" dirty="0" smtClean="0"/>
              <a:t>viz § 1067 zákona č. 89/2012 Sb., občanský zákoník	</a:t>
            </a:r>
          </a:p>
          <a:p>
            <a:pPr algn="just">
              <a:spcBef>
                <a:spcPts val="2400"/>
              </a:spcBef>
            </a:pPr>
            <a:r>
              <a:rPr lang="cs-CZ" altLang="cs-CZ" sz="2000" b="1" dirty="0" smtClean="0"/>
              <a:t> </a:t>
            </a:r>
            <a:r>
              <a:rPr lang="cs-CZ" altLang="cs-CZ" sz="2800" b="1" u="sng" dirty="0" smtClean="0"/>
              <a:t>zákon č. 114/1992 Sb</a:t>
            </a:r>
            <a:r>
              <a:rPr lang="cs-CZ" altLang="cs-CZ" sz="2800" b="1" dirty="0" smtClean="0"/>
              <a:t>. </a:t>
            </a:r>
            <a:r>
              <a:rPr lang="cs-CZ" altLang="cs-CZ" dirty="0" smtClean="0"/>
              <a:t>Upravuje ochranu dřevin na nelesní půdě </a:t>
            </a:r>
          </a:p>
          <a:p>
            <a:pPr algn="just">
              <a:spcBef>
                <a:spcPts val="2400"/>
              </a:spcBef>
              <a:buFont typeface="Wingdings" panose="05000000000000000000" pitchFamily="2" charset="2"/>
              <a:buNone/>
            </a:pPr>
            <a:r>
              <a:rPr lang="cs-CZ" altLang="cs-CZ" sz="2800" b="1" u="sng" dirty="0"/>
              <a:t>z</a:t>
            </a:r>
            <a:r>
              <a:rPr lang="cs-CZ" altLang="cs-CZ" sz="2800" b="1" u="sng" dirty="0" smtClean="0"/>
              <a:t>ákon č.289/1995 Sb. </a:t>
            </a:r>
            <a:r>
              <a:rPr lang="cs-CZ" altLang="cs-CZ" dirty="0" smtClean="0"/>
              <a:t>Upravuje ochranu dřevin na lesní půdě</a:t>
            </a:r>
            <a:endParaRPr lang="cs-CZ" altLang="cs-CZ" dirty="0"/>
          </a:p>
        </p:txBody>
      </p:sp>
      <p:sp>
        <p:nvSpPr>
          <p:cNvPr id="5" name="Obdélník 4"/>
          <p:cNvSpPr/>
          <p:nvPr/>
        </p:nvSpPr>
        <p:spPr>
          <a:xfrm>
            <a:off x="509452" y="1619795"/>
            <a:ext cx="85169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cs-CZ" altLang="cs-CZ" sz="2000" b="1" u="sng" dirty="0" smtClean="0">
                <a:cs typeface="Times New Roman" panose="02020603050405020304" pitchFamily="18" charset="0"/>
              </a:rPr>
              <a:t>„</a:t>
            </a:r>
            <a:r>
              <a:rPr lang="cs-CZ" altLang="cs-CZ" b="1" i="1" u="sng" dirty="0" smtClean="0">
                <a:cs typeface="Calibri" panose="020F0502020204030204" pitchFamily="34" charset="0"/>
              </a:rPr>
              <a:t>Sou</a:t>
            </a:r>
            <a:r>
              <a:rPr lang="cs-CZ" altLang="cs-CZ" b="1" i="1" u="sng" dirty="0" smtClean="0"/>
              <a:t>č</a:t>
            </a:r>
            <a:r>
              <a:rPr lang="cs-CZ" altLang="cs-CZ" b="1" i="1" u="sng" dirty="0" smtClean="0">
                <a:cs typeface="Calibri" panose="020F0502020204030204" pitchFamily="34" charset="0"/>
              </a:rPr>
              <a:t>ástí pozemku je rostlinstvo na n</a:t>
            </a:r>
            <a:r>
              <a:rPr lang="cs-CZ" altLang="cs-CZ" b="1" i="1" u="sng" dirty="0" smtClean="0"/>
              <a:t>ě</a:t>
            </a:r>
            <a:r>
              <a:rPr lang="cs-CZ" altLang="cs-CZ" b="1" i="1" u="sng" dirty="0" smtClean="0">
                <a:cs typeface="Calibri" panose="020F0502020204030204" pitchFamily="34" charset="0"/>
              </a:rPr>
              <a:t>m vzešlé</a:t>
            </a:r>
            <a:r>
              <a:rPr lang="cs-CZ" altLang="cs-CZ" b="1" i="1" u="sng" dirty="0" smtClean="0">
                <a:cs typeface="Calibri" panose="020F0502020204030204" pitchFamily="34" charset="0"/>
              </a:rPr>
              <a:t>.</a:t>
            </a:r>
            <a:r>
              <a:rPr lang="cs-CZ" altLang="cs-CZ" b="1" u="sng" dirty="0" smtClean="0">
                <a:cs typeface="Calibri" panose="020F0502020204030204" pitchFamily="34" charset="0"/>
              </a:rPr>
              <a:t>“</a:t>
            </a:r>
          </a:p>
          <a:p>
            <a:pPr algn="just">
              <a:spcBef>
                <a:spcPts val="2400"/>
              </a:spcBef>
            </a:pPr>
            <a:r>
              <a:rPr lang="cs-CZ" altLang="cs-CZ" dirty="0" smtClean="0"/>
              <a:t>viz § 507 zákona č. 89/2012 Sb., občanský zákoník 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40" y="1100852"/>
            <a:ext cx="3938451" cy="52512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14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70263" y="418011"/>
            <a:ext cx="1135162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Požadavky na školkařské výpěstky ovocných stromů</a:t>
            </a:r>
          </a:p>
          <a:p>
            <a:endParaRPr lang="cs-CZ" sz="3200" b="1" dirty="0" smtClean="0"/>
          </a:p>
          <a:p>
            <a:r>
              <a:rPr lang="cs-CZ" dirty="0" smtClean="0"/>
              <a:t>- pouze certifikovaný rozmnožovací materiál, konformní materiál</a:t>
            </a:r>
          </a:p>
          <a:p>
            <a:r>
              <a:rPr lang="cs-CZ" dirty="0" smtClean="0"/>
              <a:t>- výpěstky tvarů polokmen, vysokokmen (výjimečně špičák)</a:t>
            </a:r>
          </a:p>
          <a:p>
            <a:r>
              <a:rPr lang="cs-CZ" dirty="0" smtClean="0"/>
              <a:t>- standard SPPK C02 003:204 popisuje podrobně požadavky </a:t>
            </a:r>
          </a:p>
          <a:p>
            <a:r>
              <a:rPr lang="cs-CZ" dirty="0"/>
              <a:t> </a:t>
            </a:r>
            <a:r>
              <a:rPr lang="cs-CZ" dirty="0" smtClean="0"/>
              <a:t> na výsadbový materiál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0975" y="3308619"/>
            <a:ext cx="8269778" cy="15180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4"/>
          <p:cNvPicPr/>
          <p:nvPr/>
        </p:nvPicPr>
        <p:blipFill>
          <a:blip r:embed="rId3"/>
          <a:stretch>
            <a:fillRect/>
          </a:stretch>
        </p:blipFill>
        <p:spPr>
          <a:xfrm>
            <a:off x="230975" y="5133660"/>
            <a:ext cx="8269778" cy="144433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8194" y="2132900"/>
            <a:ext cx="4254775" cy="31910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12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2697" y="418011"/>
            <a:ext cx="108160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Odlišnosti při výsadbě ovocných stromů</a:t>
            </a:r>
          </a:p>
          <a:p>
            <a:endParaRPr lang="cs-CZ" sz="3200" b="1" dirty="0" smtClean="0"/>
          </a:p>
          <a:p>
            <a:r>
              <a:rPr lang="cs-CZ" dirty="0" smtClean="0"/>
              <a:t>- minimální přípustný rozměr: délka hrany 0,7m hloubka 0,4m</a:t>
            </a:r>
          </a:p>
          <a:p>
            <a:r>
              <a:rPr lang="cs-CZ" dirty="0" smtClean="0"/>
              <a:t>- musí umožnit zasazení dřeviny do správné hloubky (kořenový krček)</a:t>
            </a:r>
          </a:p>
          <a:p>
            <a:r>
              <a:rPr lang="cs-CZ" dirty="0" smtClean="0"/>
              <a:t>- musí umožnit vytvoření závlahové mísy (lehká půda 10l,těžká půda 20l.) </a:t>
            </a:r>
            <a:endParaRPr lang="cs-CZ" dirty="0"/>
          </a:p>
          <a:p>
            <a:r>
              <a:rPr lang="cs-CZ" dirty="0" smtClean="0"/>
              <a:t>- kotvení a ochrana proti zvěři (minimálně 10 let)</a:t>
            </a:r>
          </a:p>
          <a:p>
            <a:r>
              <a:rPr lang="cs-CZ" dirty="0" smtClean="0"/>
              <a:t>- do po výsadbové péče je nutno zařadit údržbu stanoviště (udržovací seč)</a:t>
            </a:r>
          </a:p>
          <a:p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7419703" y="326571"/>
            <a:ext cx="4598126" cy="6348549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3"/>
          <a:stretch>
            <a:fillRect/>
          </a:stretch>
        </p:blipFill>
        <p:spPr>
          <a:xfrm>
            <a:off x="1123405" y="3065782"/>
            <a:ext cx="4872446" cy="35178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948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9452" y="326571"/>
            <a:ext cx="3945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Doporučená literatura</a:t>
            </a:r>
            <a:endParaRPr lang="cs-CZ" sz="3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97" y="1246908"/>
            <a:ext cx="3596491" cy="51538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1245" y="1969065"/>
            <a:ext cx="5199272" cy="36641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35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01782" y="3004457"/>
            <a:ext cx="9784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Děkuji za pozornost a přeji mnoho úspěchů při výsadbách</a:t>
            </a:r>
          </a:p>
          <a:p>
            <a:pPr algn="ctr"/>
            <a:endParaRPr lang="cs-CZ" sz="3200" b="1" dirty="0"/>
          </a:p>
          <a:p>
            <a:pPr algn="ctr"/>
            <a:endParaRPr lang="cs-CZ" sz="3200" b="1" dirty="0" smtClean="0"/>
          </a:p>
          <a:p>
            <a:pPr algn="ctr"/>
            <a:endParaRPr lang="cs-CZ" sz="3200" b="1" dirty="0"/>
          </a:p>
          <a:p>
            <a:pPr algn="ctr"/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7187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9007" y="261258"/>
            <a:ext cx="1183494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 algn="ctr">
              <a:buClrTx/>
              <a:buFont typeface="Wingdings" panose="05000000000000000000" pitchFamily="2" charset="2"/>
              <a:buNone/>
            </a:pPr>
            <a:r>
              <a:rPr lang="cs-CZ" altLang="cs-CZ" sz="3200" b="1" dirty="0"/>
              <a:t>Odchylně od pravidel pro údržbu a kácení dřevin upravených v zákoně č. 114/1992 Sb. je </a:t>
            </a:r>
            <a:r>
              <a:rPr lang="cs-CZ" altLang="cs-CZ" sz="3200" b="1" dirty="0" smtClean="0"/>
              <a:t>upravena</a:t>
            </a:r>
          </a:p>
          <a:p>
            <a:pPr marL="533400" indent="-533400" algn="ctr">
              <a:buClrTx/>
              <a:buFont typeface="Wingdings" panose="05000000000000000000" pitchFamily="2" charset="2"/>
              <a:buNone/>
            </a:pPr>
            <a:endParaRPr lang="cs-CZ" altLang="cs-CZ" sz="3200" b="1" dirty="0" smtClean="0"/>
          </a:p>
          <a:p>
            <a:pPr marL="533400" indent="-533400" algn="ctr">
              <a:buClrTx/>
              <a:buFont typeface="Wingdings" panose="05000000000000000000" pitchFamily="2" charset="2"/>
              <a:buNone/>
            </a:pPr>
            <a:endParaRPr lang="cs-CZ" altLang="cs-CZ" sz="3200" b="1" dirty="0"/>
          </a:p>
          <a:p>
            <a:pPr marL="533400" indent="-533400">
              <a:buClrTx/>
              <a:buFont typeface="Wingdings" panose="05000000000000000000" pitchFamily="2" charset="2"/>
              <a:buAutoNum type="arabicPeriod"/>
            </a:pPr>
            <a:r>
              <a:rPr lang="cs-CZ" altLang="cs-CZ" dirty="0"/>
              <a:t>Správa zeleně na pozemcích určených k plnění funkcí </a:t>
            </a:r>
            <a:r>
              <a:rPr lang="cs-CZ" altLang="cs-CZ" dirty="0" smtClean="0"/>
              <a:t>lesa </a:t>
            </a:r>
            <a:r>
              <a:rPr lang="cs-CZ" altLang="cs-CZ" dirty="0"/>
              <a:t>(zákon č. 289/1995 Sb.) </a:t>
            </a:r>
          </a:p>
          <a:p>
            <a:pPr marL="533400" indent="-533400">
              <a:buClrTx/>
              <a:buFont typeface="Wingdings" panose="05000000000000000000" pitchFamily="2" charset="2"/>
              <a:buAutoNum type="arabicPeriod"/>
            </a:pPr>
            <a:r>
              <a:rPr lang="cs-CZ" altLang="cs-CZ" dirty="0"/>
              <a:t>Správa zeleně u vodních toků a vodních děl (zákon č. 254/2001 Sb.)</a:t>
            </a:r>
          </a:p>
          <a:p>
            <a:pPr marL="533400" indent="-533400">
              <a:buClrTx/>
              <a:buFont typeface="Wingdings" panose="05000000000000000000" pitchFamily="2" charset="2"/>
              <a:buAutoNum type="arabicPeriod"/>
            </a:pPr>
            <a:r>
              <a:rPr lang="cs-CZ" altLang="cs-CZ" dirty="0"/>
              <a:t>Správa zeleně u pozemních komunikací (zákon č. 13/1997 Sb.)</a:t>
            </a:r>
          </a:p>
          <a:p>
            <a:pPr marL="533400" indent="-533400">
              <a:buClrTx/>
              <a:buFont typeface="Wingdings" panose="05000000000000000000" pitchFamily="2" charset="2"/>
              <a:buAutoNum type="arabicPeriod"/>
            </a:pPr>
            <a:r>
              <a:rPr lang="cs-CZ" altLang="cs-CZ" dirty="0"/>
              <a:t>Správa zeleně u drah (zákon č. 266/1994 Sb.) </a:t>
            </a:r>
          </a:p>
          <a:p>
            <a:pPr marL="533400" indent="-533400">
              <a:buClrTx/>
              <a:buFont typeface="Wingdings" panose="05000000000000000000" pitchFamily="2" charset="2"/>
              <a:buAutoNum type="arabicPeriod"/>
            </a:pPr>
            <a:r>
              <a:rPr lang="cs-CZ" altLang="cs-CZ" dirty="0"/>
              <a:t>Správa zeleně u produktovodů (zákon č. 458/2000 Sb.)</a:t>
            </a:r>
          </a:p>
          <a:p>
            <a:pPr marL="533400" indent="-533400">
              <a:buClrTx/>
              <a:buFont typeface="Wingdings" panose="05000000000000000000" pitchFamily="2" charset="2"/>
              <a:buAutoNum type="arabicPeriod"/>
            </a:pPr>
            <a:r>
              <a:rPr lang="cs-CZ" altLang="cs-CZ" dirty="0"/>
              <a:t>Správa zeleně u kulturních památek (zákon č. 20/1987 Sb.) </a:t>
            </a:r>
          </a:p>
          <a:p>
            <a:pPr marL="533400" indent="-533400">
              <a:buClrTx/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925" y="2614747"/>
            <a:ext cx="3017520" cy="40233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37" y="4043305"/>
            <a:ext cx="3459735" cy="25948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85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09897" y="352697"/>
            <a:ext cx="979714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400"/>
              </a:spcBef>
            </a:pPr>
            <a:endParaRPr lang="cs-CZ" altLang="cs-CZ" dirty="0" smtClean="0">
              <a:cs typeface="Calibri" panose="020F0502020204030204" pitchFamily="34" charset="0"/>
            </a:endParaRPr>
          </a:p>
          <a:p>
            <a:pPr algn="just">
              <a:spcBef>
                <a:spcPts val="2400"/>
              </a:spcBef>
              <a:buFont typeface="Wingdings" panose="05000000000000000000" pitchFamily="2" charset="2"/>
              <a:buNone/>
            </a:pPr>
            <a:endParaRPr lang="cs-CZ" altLang="cs-CZ" sz="2000" dirty="0" smtClean="0"/>
          </a:p>
          <a:p>
            <a:pPr algn="just">
              <a:spcBef>
                <a:spcPts val="2400"/>
              </a:spcBef>
            </a:pPr>
            <a:endParaRPr lang="cs-CZ" altLang="cs-CZ" dirty="0">
              <a:cs typeface="Calibri" panose="020F0502020204030204" pitchFamily="34" charset="0"/>
            </a:endParaRPr>
          </a:p>
          <a:p>
            <a:pPr algn="just">
              <a:spcBef>
                <a:spcPts val="2400"/>
              </a:spcBef>
            </a:pPr>
            <a:endParaRPr lang="cs-CZ" altLang="cs-CZ" dirty="0" smtClean="0">
              <a:cs typeface="Calibri" panose="020F0502020204030204" pitchFamily="34" charset="0"/>
            </a:endParaRPr>
          </a:p>
          <a:p>
            <a:pPr algn="just">
              <a:spcBef>
                <a:spcPts val="2400"/>
              </a:spcBef>
            </a:pPr>
            <a:endParaRPr lang="cs-CZ" altLang="cs-CZ" dirty="0">
              <a:cs typeface="Calibri" panose="020F0502020204030204" pitchFamily="34" charset="0"/>
            </a:endParaRPr>
          </a:p>
          <a:p>
            <a:pPr algn="just">
              <a:spcBef>
                <a:spcPts val="2400"/>
              </a:spcBef>
            </a:pPr>
            <a:endParaRPr lang="cs-CZ" altLang="cs-CZ" dirty="0" smtClean="0">
              <a:cs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30927" y="491045"/>
            <a:ext cx="88963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Standardy péče o přírodu a krajinu</a:t>
            </a:r>
          </a:p>
          <a:p>
            <a:endParaRPr lang="cs-CZ" dirty="0" smtClean="0"/>
          </a:p>
          <a:p>
            <a:r>
              <a:rPr lang="cs-CZ" dirty="0"/>
              <a:t> </a:t>
            </a:r>
            <a:r>
              <a:rPr lang="cs-CZ" u="sng" dirty="0" smtClean="0">
                <a:hlinkClick r:id="rId2"/>
              </a:rPr>
              <a:t>www.standardy.nature.cz</a:t>
            </a:r>
            <a:endParaRPr lang="cs-CZ" u="sng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SPPK A02 001 Výsadba stromů</a:t>
            </a:r>
          </a:p>
          <a:p>
            <a:r>
              <a:rPr lang="cs-CZ" dirty="0" smtClean="0"/>
              <a:t>SPPK A02 003 Výsadba a řez keřů</a:t>
            </a:r>
          </a:p>
          <a:p>
            <a:r>
              <a:rPr lang="cs-CZ" dirty="0" smtClean="0"/>
              <a:t>SPPK A02 011 Péče o dřeviny kolem veřejné technické infrastruktury</a:t>
            </a:r>
          </a:p>
          <a:p>
            <a:r>
              <a:rPr lang="cs-CZ" dirty="0" smtClean="0"/>
              <a:t>SPPK C02 003 Funkční výsadby ovocných dřevin v zemědělské krajině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sz="3200" b="1" dirty="0" smtClean="0"/>
              <a:t>Normy</a:t>
            </a:r>
          </a:p>
          <a:p>
            <a:r>
              <a:rPr lang="cs-CZ" dirty="0" smtClean="0"/>
              <a:t>ČSN 464 902-1 Výpěstky okrasných dřevin</a:t>
            </a:r>
          </a:p>
          <a:p>
            <a:r>
              <a:rPr lang="cs-CZ" dirty="0" smtClean="0"/>
              <a:t> (všeobecná ustanovení a ukazatele jakosti)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0661" y="1636121"/>
            <a:ext cx="5251269" cy="39384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80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6571" y="352697"/>
            <a:ext cx="1139081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Před výsadbou každé dřeviny je zapotřebí </a:t>
            </a:r>
            <a:r>
              <a:rPr lang="cs-CZ" sz="3200" b="1" dirty="0" smtClean="0"/>
              <a:t>zohlednit</a:t>
            </a:r>
            <a:r>
              <a:rPr lang="cs-CZ" sz="3200" b="1" dirty="0" smtClean="0"/>
              <a:t>:</a:t>
            </a:r>
            <a:endParaRPr lang="cs-CZ" sz="3200" b="1" dirty="0" smtClean="0"/>
          </a:p>
          <a:p>
            <a:endParaRPr lang="cs-CZ" sz="3200" b="1" dirty="0" smtClean="0"/>
          </a:p>
          <a:p>
            <a:pPr marL="285750" indent="-285750">
              <a:buFontTx/>
              <a:buChar char="-"/>
            </a:pPr>
            <a:r>
              <a:rPr lang="cs-CZ" dirty="0"/>
              <a:t>j</a:t>
            </a:r>
            <a:r>
              <a:rPr lang="cs-CZ" dirty="0" smtClean="0"/>
              <a:t>ak </a:t>
            </a:r>
            <a:r>
              <a:rPr lang="cs-CZ" dirty="0" smtClean="0"/>
              <a:t>velký prostor bude potřebovat vysazovaná dřevina po celý svůj život </a:t>
            </a:r>
          </a:p>
          <a:p>
            <a:r>
              <a:rPr lang="cs-CZ" dirty="0"/>
              <a:t> </a:t>
            </a:r>
            <a:r>
              <a:rPr lang="cs-CZ" dirty="0" smtClean="0"/>
              <a:t>    (pod zemí a nad zemí) </a:t>
            </a:r>
          </a:p>
          <a:p>
            <a:pPr marL="285750" indent="-285750">
              <a:buFontTx/>
              <a:buChar char="-"/>
            </a:pPr>
            <a:r>
              <a:rPr lang="cs-CZ" dirty="0"/>
              <a:t>j</a:t>
            </a:r>
            <a:r>
              <a:rPr lang="cs-CZ" dirty="0" smtClean="0"/>
              <a:t>estli </a:t>
            </a:r>
            <a:r>
              <a:rPr lang="cs-CZ" dirty="0" smtClean="0"/>
              <a:t>bude vybrané stanoviště vhodné pro zamýšlenou dřevinu</a:t>
            </a:r>
          </a:p>
          <a:p>
            <a:r>
              <a:rPr lang="cs-CZ" dirty="0"/>
              <a:t> </a:t>
            </a:r>
            <a:r>
              <a:rPr lang="cs-CZ" dirty="0" smtClean="0"/>
              <a:t>     (voda, teplotní podmínky, půda)</a:t>
            </a:r>
          </a:p>
          <a:p>
            <a:pPr marL="285750" indent="-285750">
              <a:buFontTx/>
              <a:buChar char="-"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 smtClean="0"/>
              <a:t>očekáváme od dřeviny </a:t>
            </a:r>
            <a:endParaRPr lang="cs-CZ" dirty="0"/>
          </a:p>
          <a:p>
            <a:r>
              <a:rPr lang="cs-CZ" dirty="0" smtClean="0"/>
              <a:t>     ( stín, zachycování prachu, tlumení hluku) 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nadmořská výška</a:t>
            </a:r>
          </a:p>
          <a:p>
            <a:pPr marL="285750" indent="-285750">
              <a:buFontTx/>
              <a:buChar char="-"/>
            </a:pPr>
            <a:r>
              <a:rPr lang="cs-CZ" dirty="0"/>
              <a:t>e</a:t>
            </a:r>
            <a:r>
              <a:rPr lang="cs-CZ" dirty="0" smtClean="0"/>
              <a:t>xpozice plochy (světové strany)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klon terénu</a:t>
            </a:r>
          </a:p>
          <a:p>
            <a:pPr marL="285750" indent="-285750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ůdní typ a druh</a:t>
            </a:r>
          </a:p>
          <a:p>
            <a:pPr marL="285750" indent="-285750">
              <a:buFontTx/>
              <a:buChar char="-"/>
            </a:pPr>
            <a:r>
              <a:rPr lang="cs-CZ" dirty="0"/>
              <a:t>i</a:t>
            </a:r>
            <a:r>
              <a:rPr lang="cs-CZ" dirty="0" smtClean="0"/>
              <a:t>ntenzitu změny půdního horizontu</a:t>
            </a:r>
          </a:p>
          <a:p>
            <a:pPr marL="285750" indent="-285750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odzemní voda</a:t>
            </a:r>
          </a:p>
          <a:p>
            <a:pPr marL="285750" indent="-285750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ovrchová voda</a:t>
            </a:r>
          </a:p>
          <a:p>
            <a:pPr marL="285750" indent="-285750">
              <a:buFontTx/>
              <a:buChar char="-"/>
            </a:pPr>
            <a:r>
              <a:rPr lang="cs-CZ" dirty="0"/>
              <a:t>m</a:t>
            </a:r>
            <a:r>
              <a:rPr lang="cs-CZ" dirty="0" smtClean="0"/>
              <a:t>razové kotliny (rokle)</a:t>
            </a:r>
          </a:p>
          <a:p>
            <a:pPr marL="285750" indent="-285750"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limatické údaje</a:t>
            </a:r>
          </a:p>
          <a:p>
            <a:pPr marL="285750" indent="-285750">
              <a:buFontTx/>
              <a:buChar char="-"/>
            </a:pPr>
            <a:r>
              <a:rPr lang="cs-CZ" dirty="0"/>
              <a:t>k</a:t>
            </a:r>
            <a:r>
              <a:rPr lang="cs-CZ" dirty="0" smtClean="0"/>
              <a:t>limatické oblasti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2823" y="2306685"/>
            <a:ext cx="5172889" cy="36162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56" y="3275249"/>
            <a:ext cx="2569498" cy="34259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27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2515" y="300446"/>
            <a:ext cx="832686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Výběr stanoviště</a:t>
            </a:r>
          </a:p>
          <a:p>
            <a:endParaRPr lang="cs-CZ" sz="3200" dirty="0" smtClean="0"/>
          </a:p>
          <a:p>
            <a:r>
              <a:rPr lang="cs-CZ" dirty="0" smtClean="0"/>
              <a:t> jestliže máme daný strom hledáme pro něj vhodné stanoviště a to s ohledem na:</a:t>
            </a:r>
          </a:p>
          <a:p>
            <a:r>
              <a:rPr lang="cs-CZ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klimatické podmínky </a:t>
            </a:r>
          </a:p>
          <a:p>
            <a:r>
              <a:rPr lang="cs-CZ" dirty="0"/>
              <a:t> </a:t>
            </a:r>
            <a:r>
              <a:rPr lang="cs-CZ" dirty="0" smtClean="0"/>
              <a:t>    (teplotní poměry, mrazu odolnost</a:t>
            </a:r>
            <a:r>
              <a:rPr lang="cs-CZ" dirty="0"/>
              <a:t>)</a:t>
            </a:r>
            <a:r>
              <a:rPr lang="cs-CZ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odní podmínky</a:t>
            </a:r>
          </a:p>
          <a:p>
            <a:pPr marL="285750" indent="-285750"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ůdní podmínky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Negativní faktory městského prostředí</a:t>
            </a:r>
          </a:p>
          <a:p>
            <a:pPr marL="285750" indent="-285750"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měny půdních podmínek</a:t>
            </a:r>
          </a:p>
          <a:p>
            <a:pPr marL="285750" indent="-285750"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měny klimatických podmínek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peciální antropogenní vlivy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765" y="2053505"/>
            <a:ext cx="6092484" cy="45693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23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5029" y="849086"/>
            <a:ext cx="573932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Výběr dřeviny</a:t>
            </a:r>
          </a:p>
          <a:p>
            <a:endParaRPr lang="cs-CZ" sz="3200" b="1" dirty="0" smtClean="0"/>
          </a:p>
          <a:p>
            <a:r>
              <a:rPr lang="cs-CZ" dirty="0" smtClean="0"/>
              <a:t>Jestliže hledáme vhodnou dřevinu pro dané stanoviště:</a:t>
            </a:r>
          </a:p>
          <a:p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ejdříve </a:t>
            </a:r>
            <a:r>
              <a:rPr lang="cs-CZ" dirty="0" smtClean="0"/>
              <a:t>zjistíme stav stanoviště</a:t>
            </a:r>
          </a:p>
          <a:p>
            <a:r>
              <a:rPr lang="cs-CZ" dirty="0" smtClean="0"/>
              <a:t>     (půdní podmínky, vodní podmínky, klimatické podmínky)</a:t>
            </a:r>
          </a:p>
          <a:p>
            <a:pPr marL="285750" indent="-285750">
              <a:buFontTx/>
              <a:buChar char="-"/>
            </a:pPr>
            <a:r>
              <a:rPr lang="cs-CZ" dirty="0"/>
              <a:t>u</a:t>
            </a:r>
            <a:r>
              <a:rPr lang="cs-CZ" dirty="0" smtClean="0"/>
              <a:t>jasníme </a:t>
            </a:r>
            <a:r>
              <a:rPr lang="cs-CZ" dirty="0" smtClean="0"/>
              <a:t>si co od dřeviny očekáváme </a:t>
            </a:r>
          </a:p>
          <a:p>
            <a:r>
              <a:rPr lang="cs-CZ" dirty="0"/>
              <a:t> </a:t>
            </a:r>
            <a:r>
              <a:rPr lang="cs-CZ" dirty="0" smtClean="0"/>
              <a:t>    (jaké funkce má plnit)</a:t>
            </a:r>
          </a:p>
          <a:p>
            <a:pPr marL="285750" indent="-285750"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jistíme </a:t>
            </a:r>
            <a:r>
              <a:rPr lang="cs-CZ" dirty="0" smtClean="0"/>
              <a:t>specifika stanoviště </a:t>
            </a:r>
          </a:p>
          <a:p>
            <a:r>
              <a:rPr lang="cs-CZ" dirty="0"/>
              <a:t> </a:t>
            </a:r>
            <a:r>
              <a:rPr lang="cs-CZ" dirty="0" smtClean="0"/>
              <a:t>    (park, dětská školka, frekventovaná ulice, </a:t>
            </a:r>
          </a:p>
          <a:p>
            <a:r>
              <a:rPr lang="cs-CZ" dirty="0"/>
              <a:t> </a:t>
            </a:r>
            <a:r>
              <a:rPr lang="cs-CZ" dirty="0" smtClean="0"/>
              <a:t>    stromořadí v polích, solitérní strom)</a:t>
            </a:r>
          </a:p>
          <a:p>
            <a:pPr marL="285750" indent="-285750">
              <a:buFontTx/>
              <a:buChar char="-"/>
            </a:pPr>
            <a:r>
              <a:rPr lang="cs-CZ" dirty="0"/>
              <a:t>u</a:t>
            </a:r>
            <a:r>
              <a:rPr lang="cs-CZ" dirty="0" smtClean="0"/>
              <a:t>vědomit </a:t>
            </a:r>
            <a:r>
              <a:rPr lang="cs-CZ" dirty="0" smtClean="0"/>
              <a:t>si co by strom neměl</a:t>
            </a:r>
          </a:p>
          <a:p>
            <a:r>
              <a:rPr lang="cs-CZ" dirty="0"/>
              <a:t> </a:t>
            </a:r>
            <a:r>
              <a:rPr lang="cs-CZ" dirty="0" smtClean="0"/>
              <a:t>    </a:t>
            </a:r>
            <a:r>
              <a:rPr lang="cs-CZ" dirty="0" smtClean="0"/>
              <a:t>(na </a:t>
            </a:r>
            <a:r>
              <a:rPr lang="cs-CZ" dirty="0" smtClean="0"/>
              <a:t>parkovišti nebo nad chodníkem opad plodů, </a:t>
            </a:r>
          </a:p>
          <a:p>
            <a:r>
              <a:rPr lang="cs-CZ" dirty="0"/>
              <a:t> </a:t>
            </a:r>
            <a:r>
              <a:rPr lang="cs-CZ" dirty="0" smtClean="0"/>
              <a:t>    jedovatost plodů, masivní opad listí apod.)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1" y="4089330"/>
            <a:ext cx="3548741" cy="26615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84424" y="782138"/>
            <a:ext cx="4271553" cy="32036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971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9633" y="182879"/>
            <a:ext cx="909174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Proč je důležité vybírat stanoviště pro dřevinu nebo </a:t>
            </a:r>
          </a:p>
          <a:p>
            <a:pPr algn="ctr"/>
            <a:r>
              <a:rPr lang="cs-CZ" sz="3200" b="1" dirty="0" smtClean="0"/>
              <a:t>dřevinu pro stanoviště?</a:t>
            </a:r>
          </a:p>
          <a:p>
            <a:pPr algn="ctr"/>
            <a:endParaRPr lang="cs-CZ" sz="3200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kolize dřeviny s okolím </a:t>
            </a:r>
          </a:p>
          <a:p>
            <a:r>
              <a:rPr lang="cs-CZ" dirty="0"/>
              <a:t> </a:t>
            </a:r>
            <a:r>
              <a:rPr lang="cs-CZ" dirty="0" smtClean="0"/>
              <a:t>    (stavby, technické sítě)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špatný vliv dřeviny na okolí </a:t>
            </a:r>
          </a:p>
          <a:p>
            <a:r>
              <a:rPr lang="cs-CZ" dirty="0"/>
              <a:t> </a:t>
            </a:r>
            <a:r>
              <a:rPr lang="cs-CZ" dirty="0" smtClean="0"/>
              <a:t>    (agresivní pyl, jedovaté plody)</a:t>
            </a:r>
          </a:p>
          <a:p>
            <a:pPr marL="285750" indent="-285750">
              <a:buFontTx/>
              <a:buChar char="-"/>
            </a:pPr>
            <a:r>
              <a:rPr lang="cs-CZ" dirty="0"/>
              <a:t>ž</a:t>
            </a:r>
            <a:r>
              <a:rPr lang="cs-CZ" dirty="0" smtClean="0"/>
              <a:t>ivořící dřevina nemůže plnit účel,</a:t>
            </a:r>
          </a:p>
          <a:p>
            <a:r>
              <a:rPr lang="cs-CZ" dirty="0"/>
              <a:t> </a:t>
            </a:r>
            <a:r>
              <a:rPr lang="cs-CZ" dirty="0" smtClean="0"/>
              <a:t>     pro který byla vysazena</a:t>
            </a:r>
          </a:p>
          <a:p>
            <a:pPr marL="285750" indent="-285750"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evhodně vysazená dřevina vyžaduje</a:t>
            </a:r>
          </a:p>
          <a:p>
            <a:r>
              <a:rPr lang="cs-CZ" dirty="0" smtClean="0"/>
              <a:t>     větší nároky na udržení dřeviny na stanovišti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705394" y="4120259"/>
            <a:ext cx="3043646" cy="23327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6057" y="1740745"/>
            <a:ext cx="3265577" cy="244918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83" y="3268981"/>
            <a:ext cx="4541520" cy="34061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562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9451" y="313509"/>
            <a:ext cx="7952305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Jak má vypadat výsadbový materiál :</a:t>
            </a:r>
          </a:p>
          <a:p>
            <a:endParaRPr lang="cs-CZ" sz="3200" b="1" dirty="0" smtClean="0"/>
          </a:p>
          <a:p>
            <a:r>
              <a:rPr lang="cs-CZ" dirty="0" smtClean="0"/>
              <a:t>Všeobecné ukazatele jakosti (výška, šířka, počet a délka výhonů, rozvětvení, obrost)</a:t>
            </a:r>
          </a:p>
          <a:p>
            <a:r>
              <a:rPr lang="cs-CZ" dirty="0" smtClean="0"/>
              <a:t> řeší ČSN 464902-1</a:t>
            </a:r>
          </a:p>
          <a:p>
            <a:r>
              <a:rPr lang="cs-CZ" dirty="0" smtClean="0"/>
              <a:t>Zdravotní stav (bez známek poškození, vyzrálé výhony, prosty chorob a škůdců)</a:t>
            </a:r>
          </a:p>
          <a:p>
            <a:r>
              <a:rPr lang="cs-CZ" dirty="0" smtClean="0"/>
              <a:t>Musí odpovídat znakům daného taxonu</a:t>
            </a:r>
          </a:p>
          <a:p>
            <a:r>
              <a:rPr lang="cs-CZ" dirty="0" smtClean="0"/>
              <a:t>Kořenový systém sledovat:</a:t>
            </a:r>
          </a:p>
          <a:p>
            <a:r>
              <a:rPr lang="cs-CZ" dirty="0" smtClean="0"/>
              <a:t>- rány po přerušení kořenů</a:t>
            </a:r>
          </a:p>
          <a:p>
            <a:r>
              <a:rPr lang="cs-CZ" dirty="0" smtClean="0"/>
              <a:t>- dostatečný počet hlavních i jemných kořenů (dle taxonu)</a:t>
            </a:r>
          </a:p>
          <a:p>
            <a:r>
              <a:rPr lang="cs-CZ" dirty="0" smtClean="0"/>
              <a:t>- nesmí být přeschlé</a:t>
            </a:r>
          </a:p>
          <a:p>
            <a:r>
              <a:rPr lang="cs-CZ" dirty="0" smtClean="0"/>
              <a:t>- nesmí mít symptomy houbové infekce</a:t>
            </a:r>
          </a:p>
          <a:p>
            <a:r>
              <a:rPr lang="cs-CZ" dirty="0" smtClean="0"/>
              <a:t>- musí mít terminál (pokud ho dřevina tvoří)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u obalované sadby </a:t>
            </a:r>
          </a:p>
          <a:p>
            <a:r>
              <a:rPr lang="cs-CZ" dirty="0"/>
              <a:t> </a:t>
            </a:r>
            <a:r>
              <a:rPr lang="cs-CZ" dirty="0" smtClean="0"/>
              <a:t>    (kořenový krček nesmí být utopený nebo nad zemí)</a:t>
            </a:r>
          </a:p>
          <a:p>
            <a:pPr marL="285750" indent="-285750"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emní bal dostatečně velký</a:t>
            </a:r>
          </a:p>
          <a:p>
            <a:pPr marL="285750" indent="-285750"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erozpadavý</a:t>
            </a:r>
          </a:p>
          <a:p>
            <a:pPr marL="285750" indent="-285750"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ostatečně prokořeněný 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3522" y="2606040"/>
            <a:ext cx="4545874" cy="34094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1948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1123</TotalTime>
  <Words>1202</Words>
  <Application>Microsoft Office PowerPoint</Application>
  <PresentationFormat>Širokoúhlá obrazovka</PresentationFormat>
  <Paragraphs>252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Pepa</dc:creator>
  <cp:lastModifiedBy>Pepa</cp:lastModifiedBy>
  <cp:revision>84</cp:revision>
  <dcterms:created xsi:type="dcterms:W3CDTF">2019-07-31T19:46:03Z</dcterms:created>
  <dcterms:modified xsi:type="dcterms:W3CDTF">2019-08-29T21:11:59Z</dcterms:modified>
</cp:coreProperties>
</file>