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40" r:id="rId3"/>
    <p:sldMasterId id="2147483924" r:id="rId4"/>
    <p:sldMasterId id="2147483948" r:id="rId5"/>
    <p:sldMasterId id="2147484056" r:id="rId6"/>
  </p:sldMasterIdLst>
  <p:notesMasterIdLst>
    <p:notesMasterId r:id="rId46"/>
  </p:notesMasterIdLst>
  <p:sldIdLst>
    <p:sldId id="378" r:id="rId7"/>
    <p:sldId id="462" r:id="rId8"/>
    <p:sldId id="477" r:id="rId9"/>
    <p:sldId id="380" r:id="rId10"/>
    <p:sldId id="381" r:id="rId11"/>
    <p:sldId id="479" r:id="rId12"/>
    <p:sldId id="475" r:id="rId13"/>
    <p:sldId id="407" r:id="rId14"/>
    <p:sldId id="408" r:id="rId15"/>
    <p:sldId id="409" r:id="rId16"/>
    <p:sldId id="410" r:id="rId17"/>
    <p:sldId id="411" r:id="rId18"/>
    <p:sldId id="422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31" r:id="rId31"/>
    <p:sldId id="435" r:id="rId32"/>
    <p:sldId id="436" r:id="rId33"/>
    <p:sldId id="437" r:id="rId34"/>
    <p:sldId id="438" r:id="rId35"/>
    <p:sldId id="439" r:id="rId36"/>
    <p:sldId id="493" r:id="rId37"/>
    <p:sldId id="491" r:id="rId38"/>
    <p:sldId id="492" r:id="rId39"/>
    <p:sldId id="440" r:id="rId40"/>
    <p:sldId id="441" r:id="rId41"/>
    <p:sldId id="443" r:id="rId42"/>
    <p:sldId id="476" r:id="rId43"/>
    <p:sldId id="418" r:id="rId44"/>
    <p:sldId id="446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3F201E-AA3D-4889-AE9C-2792DA495CEF}">
          <p14:sldIdLst>
            <p14:sldId id="378"/>
            <p14:sldId id="462"/>
            <p14:sldId id="477"/>
            <p14:sldId id="380"/>
            <p14:sldId id="381"/>
            <p14:sldId id="479"/>
            <p14:sldId id="475"/>
            <p14:sldId id="407"/>
            <p14:sldId id="408"/>
            <p14:sldId id="409"/>
            <p14:sldId id="410"/>
            <p14:sldId id="411"/>
            <p14:sldId id="422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31"/>
            <p14:sldId id="435"/>
            <p14:sldId id="436"/>
            <p14:sldId id="437"/>
            <p14:sldId id="438"/>
            <p14:sldId id="439"/>
            <p14:sldId id="493"/>
            <p14:sldId id="491"/>
            <p14:sldId id="492"/>
            <p14:sldId id="440"/>
            <p14:sldId id="441"/>
            <p14:sldId id="443"/>
            <p14:sldId id="476"/>
            <p14:sldId id="418"/>
            <p14:sldId id="446"/>
          </p14:sldIdLst>
        </p14:section>
        <p14:section name="Oddíl bez názvu" id="{F9ED2C71-E1B2-4F53-B020-5D34EC93EC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FD3-5530-45A2-BBB5-1EC6AFA848F9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ED1A-B389-4C67-999C-43F415AB0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6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5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37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2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4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93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86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6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91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35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CF20-39C6-4F3C-961D-5541037AB27B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AE6D-D647-47DA-A4D1-060292E61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255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B662-94FF-464A-B30D-7F89DC415134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3353-2AF7-4482-92F0-0761869BDA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05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BF35-7D34-401F-AC50-CEEBDD2E26D0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75FA-1B33-4C56-9F8A-8C8BDF7C58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9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557E-DCBF-4369-B2C1-707FAAE3A162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3F13-0281-40DC-AC15-8967E88ABC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053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8151-2F66-4256-BB07-7D17B557324B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CBBB-73DA-46DC-9422-13B741757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06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80BA-181F-44FD-9C44-E812567E3020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84A7-CEB1-4305-BD7C-607BFBA315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56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AD96-5832-4F34-B497-15E8BAF4DCBF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CA8B-BB7A-460B-9688-FA20F64999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88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07F7-394A-4834-A3E1-636E6AC0E381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3822-B521-463D-BEFE-A72AEBBCC5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64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E27F-610E-4DC3-8BED-6D2B6B9ADA81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D36E-C540-43CE-81F4-A0F99C45FD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327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C482-4466-4302-9D20-00474E4831BB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5979-D4B8-4596-AC4E-62BE990B2C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39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D285-1F02-406D-B571-F0FE0596C526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1BB7-DB17-43DE-B918-444904C4BE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666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F00F-20A9-45FE-846B-F172FACC6633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25B5-4A04-4323-98A7-420C42924C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119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135B-B4AD-4724-9A18-A8BB5611F254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7A99-B641-47B3-BE74-3AC0DB869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426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DBDE-DA24-488D-9BCA-11063DBFF91C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B535-CB4C-40F6-A39C-EA4FE277D3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3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D799-1F96-4FD0-954B-D835D81BAF61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100B-AC00-48B5-9C7A-5F6FBFCDB5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485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C7B3-852E-473C-BADD-92863B7238C0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A0C0-EAB2-4EE7-AA74-DCFB1679F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77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6C12-B059-4292-A950-27F8F6490C5B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35AB-A7BD-42FD-8CE6-07F018FDA4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463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2C4E-EC13-4924-94DB-1B3F865A5CF8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766A-C52E-49EE-9906-B8912B4E6F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877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CEE9-E948-4533-BF44-92252D2C98D6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FCBB-20AE-4FAF-9938-E41311AF7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291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31C2-5124-4E50-8B0C-D673C41B1154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D1B0-D5C2-4BA6-ABA0-B5D26B1759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441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9446-73B7-44C3-B140-F9BCB261B5F9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F463-9C7E-4D32-999C-20035F13DF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621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EE0F-785A-41D6-91AA-E649C175F1DA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28C1-ED4D-4415-9961-569D8AA3A4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248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2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26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01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0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16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25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7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5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79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71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9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/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116"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116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1CCCF-591E-442A-BB2C-3E4C4691694E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12D2A-A02E-4C0D-B573-CF005108E1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91B1B-6A30-4B74-8442-B090DD5589AD}" type="datetimeFigureOut">
              <a:rPr lang="cs-CZ"/>
              <a:pPr>
                <a:defRPr/>
              </a:pPr>
              <a:t>23. 5. 2019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9EA522-3EAC-4033-A239-21903AF60B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9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23. 5. 2019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pactfirst.cz/" TargetMode="External"/><Relationship Id="rId3" Type="http://schemas.openxmlformats.org/officeDocument/2006/relationships/hyperlink" Target="http://www.ceske-socialni-podnikani.cz/" TargetMode="External"/><Relationship Id="rId7" Type="http://schemas.openxmlformats.org/officeDocument/2006/relationships/hyperlink" Target="http://www.klastr-socialnich-podniku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komora-socialnich-podniku.cz/" TargetMode="External"/><Relationship Id="rId5" Type="http://schemas.openxmlformats.org/officeDocument/2006/relationships/hyperlink" Target="http://www.spolecenskaodpovednostfirem.cz/" TargetMode="External"/><Relationship Id="rId4" Type="http://schemas.openxmlformats.org/officeDocument/2006/relationships/hyperlink" Target="http://www.tessea.cz/" TargetMode="External"/><Relationship Id="rId9" Type="http://schemas.openxmlformats.org/officeDocument/2006/relationships/hyperlink" Target="http://www.cs.wikipedia.org/wiki/Spole&#269;ensky_prosp&#283;&#353;n&#233;_podnik&#225;n&#237;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etnazahrada.cz/" TargetMode="External"/><Relationship Id="rId7" Type="http://schemas.openxmlformats.org/officeDocument/2006/relationships/hyperlink" Target="http://www.pcogito.pl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biostatek.cz/" TargetMode="External"/><Relationship Id="rId5" Type="http://schemas.openxmlformats.org/officeDocument/2006/relationships/hyperlink" Target="http://www.hostetin.veronica.cz/ekopenzion" TargetMode="External"/><Relationship Id="rId4" Type="http://schemas.openxmlformats.org/officeDocument/2006/relationships/hyperlink" Target="http://www.jurta.cz/vyrobky-nabizime/ubytovani-skolen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adie.cz/obsah/vyroba-svicek-rucniho-papiru-a-siti-textilnich-vyrobku/97/12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gabarage.at/" TargetMode="External"/><Relationship Id="rId5" Type="http://schemas.openxmlformats.org/officeDocument/2006/relationships/hyperlink" Target="https://stejikasro.webnode.cz/" TargetMode="External"/><Relationship Id="rId4" Type="http://schemas.openxmlformats.org/officeDocument/2006/relationships/hyperlink" Target="https://www.facebook.com/metrazdesig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e-socialni-podnikani.c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ctrTitle"/>
          </p:nvPr>
        </p:nvSpPr>
        <p:spPr>
          <a:xfrm>
            <a:off x="684214" y="3398839"/>
            <a:ext cx="3671887" cy="1470025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solidFill>
                  <a:schemeClr val="bg1"/>
                </a:solidFill>
              </a:rPr>
              <a:t> Seminář MAS - sociální podnikání</a:t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2400" dirty="0" smtClean="0">
                <a:solidFill>
                  <a:schemeClr val="bg1"/>
                </a:solidFill>
              </a:rPr>
              <a:t>Petra Francová</a:t>
            </a:r>
            <a:br>
              <a:rPr lang="cs-CZ" altLang="cs-CZ" sz="2400" dirty="0" smtClean="0">
                <a:solidFill>
                  <a:schemeClr val="bg1"/>
                </a:solidFill>
              </a:rPr>
            </a:br>
            <a:r>
              <a:rPr lang="cs-CZ" altLang="cs-CZ" sz="1800" dirty="0" smtClean="0">
                <a:solidFill>
                  <a:schemeClr val="bg1"/>
                </a:solidFill>
              </a:rPr>
              <a:t>Svárov 23.5.2019</a:t>
            </a:r>
          </a:p>
        </p:txBody>
      </p:sp>
    </p:spTree>
    <p:extLst>
      <p:ext uri="{BB962C8B-B14F-4D97-AF65-F5344CB8AC3E}">
        <p14:creationId xmlns:p14="http://schemas.microsoft.com/office/powerpoint/2010/main" val="17670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Budování místních partnerství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partnerství je silnou devízou sociálního </a:t>
            </a:r>
            <a:r>
              <a:rPr lang="cs-CZ" sz="2800" dirty="0" smtClean="0"/>
              <a:t>podniku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budování sociálního </a:t>
            </a:r>
            <a:r>
              <a:rPr lang="cs-CZ" sz="2800" dirty="0" smtClean="0"/>
              <a:t>kapitálu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spolupráce s UP, obcí, NNO, jinými podniky</a:t>
            </a:r>
            <a:r>
              <a:rPr lang="cs-CZ" sz="2800" dirty="0" smtClean="0"/>
              <a:t>…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integrace znevýhodněných osob</a:t>
            </a:r>
          </a:p>
          <a:p>
            <a:endParaRPr lang="cs-CZ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 může obec podporovat sociální podnikání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spoluúčast při </a:t>
            </a:r>
            <a:r>
              <a:rPr lang="cs-CZ" sz="3000" dirty="0" smtClean="0"/>
              <a:t>založení</a:t>
            </a:r>
          </a:p>
          <a:p>
            <a:pPr marL="0" indent="0">
              <a:buNone/>
            </a:pPr>
            <a:endParaRPr lang="cs-CZ" sz="3000" dirty="0"/>
          </a:p>
          <a:p>
            <a:r>
              <a:rPr lang="cs-CZ" sz="3000" dirty="0"/>
              <a:t>zvýhodněný </a:t>
            </a:r>
            <a:r>
              <a:rPr lang="cs-CZ" sz="3000" dirty="0" smtClean="0"/>
              <a:t>nájem</a:t>
            </a:r>
          </a:p>
          <a:p>
            <a:pPr marL="0" indent="0">
              <a:buNone/>
            </a:pPr>
            <a:endParaRPr lang="cs-CZ" sz="3000" dirty="0"/>
          </a:p>
          <a:p>
            <a:r>
              <a:rPr lang="cs-CZ" sz="3000" dirty="0"/>
              <a:t>vklad </a:t>
            </a:r>
            <a:r>
              <a:rPr lang="cs-CZ" sz="3000" dirty="0" smtClean="0"/>
              <a:t>budov/pozemků</a:t>
            </a:r>
          </a:p>
          <a:p>
            <a:pPr marL="0" indent="0">
              <a:buNone/>
            </a:pPr>
            <a:endParaRPr lang="cs-CZ" sz="3000" dirty="0"/>
          </a:p>
          <a:p>
            <a:r>
              <a:rPr lang="cs-CZ" sz="3000" dirty="0"/>
              <a:t>nakupování zboží a služeb</a:t>
            </a:r>
          </a:p>
          <a:p>
            <a:endParaRPr lang="cs-CZ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0938" y="3933056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Podpora pro sociální podniky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1772816"/>
            <a:ext cx="25922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MPSV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Individuální projekt Podpora sociálního podnikání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pokračuje</a:t>
            </a:r>
          </a:p>
          <a:p>
            <a:pPr marL="0" lvl="0" indent="0">
              <a:buNone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největší celostátní poradenská síť</a:t>
            </a:r>
          </a:p>
          <a:p>
            <a:pPr lvl="0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lokální konzultanti </a:t>
            </a:r>
          </a:p>
          <a:p>
            <a:pPr lvl="1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seznamuje s praktickým chodem sociálního podniku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sdílí praxi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zpřístupňuje základní vhled do tématu sociálního podnikání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vysvětluje principy sociálního podnikání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pomáhá s nastavením podnikatelského plánu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poskytuje informace k založení sociálního podniku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informuje o specifikách zaměstnávání osob se znevýhodněním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předává kontakty na relevantní subjekty v regionu, tzn. pomáhá se síťováním</a:t>
            </a:r>
          </a:p>
          <a:p>
            <a:pPr lvl="0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Experti </a:t>
            </a:r>
            <a:r>
              <a:rPr lang="cs-CZ" sz="2800" dirty="0"/>
              <a:t>–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principy SP, strategické plánování, marketing, krizové řízení,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gastroporadenství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komunikace, finance, veřejné zakázky</a:t>
            </a:r>
          </a:p>
          <a:p>
            <a:pPr lvl="0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stáže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sociálních podnicích</a:t>
            </a:r>
          </a:p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Informace na www.ceske-socialni-podnikani.cz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0588" y="39338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bg1"/>
                </a:solidFill>
              </a:rPr>
              <a:t>Principy integračního sociálního podniku </a:t>
            </a:r>
            <a:r>
              <a:rPr lang="pl-PL" sz="4000" dirty="0">
                <a:solidFill>
                  <a:schemeClr val="bg1"/>
                </a:solidFill>
              </a:rPr>
              <a:t>a </a:t>
            </a:r>
            <a:r>
              <a:rPr lang="pl-PL" sz="4000" dirty="0" smtClean="0">
                <a:solidFill>
                  <a:schemeClr val="bg1"/>
                </a:solidFill>
              </a:rPr>
              <a:t>jak je naplňovat v praxi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751" y="1773238"/>
            <a:ext cx="2592388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3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9" y="1597026"/>
            <a:ext cx="36957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5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Principy sociálního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1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Společensky prospěšný cíl</a:t>
            </a:r>
          </a:p>
          <a:p>
            <a:r>
              <a:rPr lang="cs-CZ" sz="2600" dirty="0" smtClean="0"/>
              <a:t>společensky </a:t>
            </a:r>
            <a:r>
              <a:rPr lang="cs-CZ" sz="2600" dirty="0"/>
              <a:t>prospěšný </a:t>
            </a:r>
            <a:r>
              <a:rPr lang="cs-CZ" sz="2600" dirty="0" smtClean="0"/>
              <a:t>cíl formulován </a:t>
            </a:r>
            <a:r>
              <a:rPr lang="cs-CZ" sz="2600" dirty="0"/>
              <a:t>v zakládacích </a:t>
            </a:r>
            <a:r>
              <a:rPr lang="cs-CZ" sz="2600" dirty="0" smtClean="0"/>
              <a:t>dokumentech</a:t>
            </a:r>
          </a:p>
          <a:p>
            <a:pPr lvl="1"/>
            <a:r>
              <a:rPr lang="cs-CZ" sz="2200" dirty="0" smtClean="0"/>
              <a:t>u integračního SP: </a:t>
            </a:r>
            <a:r>
              <a:rPr lang="cs-CZ" sz="2200" dirty="0"/>
              <a:t>zaměstnávání a </a:t>
            </a:r>
            <a:r>
              <a:rPr lang="cs-CZ" sz="2200" dirty="0" smtClean="0"/>
              <a:t>sociální </a:t>
            </a:r>
            <a:r>
              <a:rPr lang="cs-CZ" sz="2200" dirty="0"/>
              <a:t>začleňování osob znevýhodněných na trhu </a:t>
            </a:r>
            <a:r>
              <a:rPr lang="cs-CZ" sz="2200" dirty="0" smtClean="0"/>
              <a:t>práce</a:t>
            </a:r>
          </a:p>
          <a:p>
            <a:pPr lvl="1"/>
            <a:r>
              <a:rPr lang="cs-CZ" sz="2200" dirty="0" smtClean="0"/>
              <a:t>u environmentálního SP</a:t>
            </a:r>
            <a:r>
              <a:rPr lang="cs-CZ" sz="2200" dirty="0"/>
              <a:t>: společensky prospěšný cíl je orientován lokálně a environmentálně</a:t>
            </a:r>
          </a:p>
          <a:p>
            <a:r>
              <a:rPr lang="cs-CZ" sz="2600" dirty="0" smtClean="0"/>
              <a:t>naplňován </a:t>
            </a:r>
            <a:r>
              <a:rPr lang="cs-CZ" sz="2600" dirty="0"/>
              <a:t>prostřednictvím konkrétních aktivit</a:t>
            </a:r>
          </a:p>
          <a:p>
            <a:pPr marL="0" indent="0">
              <a:buNone/>
            </a:pPr>
            <a:endParaRPr lang="cs-CZ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9" y="2111376"/>
            <a:ext cx="31845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19250" y="720726"/>
            <a:ext cx="178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SOCIÁLNÍ</a:t>
            </a:r>
          </a:p>
        </p:txBody>
      </p:sp>
    </p:spTree>
    <p:extLst>
      <p:ext uri="{BB962C8B-B14F-4D97-AF65-F5344CB8AC3E}">
        <p14:creationId xmlns:p14="http://schemas.microsoft.com/office/powerpoint/2010/main" val="37476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prospěch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7"/>
            <a:ext cx="8219256" cy="4713387"/>
          </a:xfrm>
        </p:spPr>
        <p:txBody>
          <a:bodyPr>
            <a:normAutofit fontScale="92500"/>
          </a:bodyPr>
          <a:lstStyle/>
          <a:p>
            <a:r>
              <a:rPr lang="cs-CZ" sz="2600" dirty="0" smtClean="0"/>
              <a:t>zaměstnávání a sociální začleňování osob ze znevýhodněných skupin </a:t>
            </a:r>
          </a:p>
          <a:p>
            <a:pPr>
              <a:buFontTx/>
              <a:buChar char="-"/>
            </a:pPr>
            <a:r>
              <a:rPr lang="cs-CZ" sz="2600" dirty="0" smtClean="0"/>
              <a:t>více než 30% osob ze znevýhodněných skupin - informace veřejně dostupná</a:t>
            </a:r>
          </a:p>
          <a:p>
            <a:pPr>
              <a:buFontTx/>
              <a:buChar char="-"/>
            </a:pPr>
            <a:r>
              <a:rPr lang="cs-CZ" sz="2600" dirty="0" smtClean="0"/>
              <a:t>zaměstnancům ze znevýhodněných skupin je poskytována podpora zohledňující jejich specifické potřeby</a:t>
            </a:r>
          </a:p>
          <a:p>
            <a:r>
              <a:rPr lang="cs-CZ" sz="2600" dirty="0"/>
              <a:t>d</a:t>
            </a:r>
            <a:r>
              <a:rPr lang="cs-CZ" sz="2600" dirty="0" smtClean="0"/>
              <a:t>emokratická struktura řízení podniku </a:t>
            </a:r>
          </a:p>
          <a:p>
            <a:pPr lvl="1">
              <a:buFontTx/>
              <a:buChar char="-"/>
            </a:pPr>
            <a:r>
              <a:rPr lang="cs-CZ" sz="2000" dirty="0" smtClean="0">
                <a:solidFill>
                  <a:prstClr val="black"/>
                </a:solidFill>
              </a:rPr>
              <a:t>pravidelné a systematické informováni o chodu podniku, výsledcích hospodaření a naplňování společensky prospěšných cílů</a:t>
            </a:r>
          </a:p>
          <a:p>
            <a:pPr lvl="1">
              <a:buFontTx/>
              <a:buChar char="-"/>
            </a:pPr>
            <a:r>
              <a:rPr lang="cs-CZ" sz="2000" dirty="0" smtClean="0">
                <a:solidFill>
                  <a:prstClr val="black"/>
                </a:solidFill>
              </a:rPr>
              <a:t>zapojení do rozhodování o směřování podniku</a:t>
            </a:r>
            <a:endParaRPr lang="cs-CZ" sz="2200" dirty="0" smtClean="0"/>
          </a:p>
          <a:p>
            <a:r>
              <a:rPr lang="cs-CZ" sz="2600" dirty="0" smtClean="0"/>
              <a:t>důraz na rozvoj pracovních kompetencí znevýhodněných zaměstnanců – vzdělávání dle individuálních možností</a:t>
            </a:r>
          </a:p>
          <a:p>
            <a:endParaRPr lang="cs-CZ" sz="2600" dirty="0" smtClean="0"/>
          </a:p>
          <a:p>
            <a:pPr marL="0" indent="0">
              <a:buNone/>
            </a:pPr>
            <a:endParaRPr lang="cs-CZ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9" y="1882776"/>
            <a:ext cx="34131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1619251" y="720726"/>
            <a:ext cx="2540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EKONOMICKÝ</a:t>
            </a:r>
          </a:p>
        </p:txBody>
      </p:sp>
    </p:spTree>
    <p:extLst>
      <p:ext uri="{BB962C8B-B14F-4D97-AF65-F5344CB8AC3E}">
        <p14:creationId xmlns:p14="http://schemas.microsoft.com/office/powerpoint/2010/main" val="31845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Moje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497363"/>
          </a:xfrm>
        </p:spPr>
        <p:txBody>
          <a:bodyPr>
            <a:normAutofit/>
          </a:bodyPr>
          <a:lstStyle/>
          <a:p>
            <a:r>
              <a:rPr lang="cs-CZ" sz="2400" dirty="0"/>
              <a:t>vzdělání: FF UK obor sociologie a VŠE obor řízení podniku</a:t>
            </a:r>
          </a:p>
          <a:p>
            <a:r>
              <a:rPr lang="cs-CZ" sz="2400" dirty="0"/>
              <a:t>aktivní práce v ekologickém hnutí Pražské matky</a:t>
            </a:r>
          </a:p>
          <a:p>
            <a:r>
              <a:rPr lang="cs-CZ" sz="2400" dirty="0"/>
              <a:t>zakladatelka a ředitelka Asociace občanských poraden</a:t>
            </a:r>
          </a:p>
          <a:p>
            <a:r>
              <a:rPr lang="cs-CZ" sz="2400" dirty="0"/>
              <a:t>rozdělování evropských </a:t>
            </a:r>
            <a:r>
              <a:rPr lang="cs-CZ" sz="2400" dirty="0" smtClean="0"/>
              <a:t>peněz – MPSV, NROS</a:t>
            </a:r>
            <a:endParaRPr lang="cs-CZ" sz="2400" dirty="0"/>
          </a:p>
          <a:p>
            <a:r>
              <a:rPr lang="cs-CZ" sz="2400" dirty="0"/>
              <a:t>sociálnímu podnikání se věnuji od roku 2004</a:t>
            </a:r>
          </a:p>
          <a:p>
            <a:r>
              <a:rPr lang="cs-CZ" sz="2400" dirty="0" smtClean="0"/>
              <a:t>zakladatelka </a:t>
            </a:r>
            <a:r>
              <a:rPr lang="cs-CZ" sz="2400" dirty="0"/>
              <a:t>a ředitelka Nové ekonomiky o.p.s.</a:t>
            </a:r>
          </a:p>
          <a:p>
            <a:r>
              <a:rPr lang="cs-CZ" sz="2400" dirty="0"/>
              <a:t>zakladatelka a ředitelka P3 – </a:t>
            </a:r>
            <a:r>
              <a:rPr lang="cs-CZ" sz="2400" dirty="0" err="1"/>
              <a:t>People</a:t>
            </a:r>
            <a:r>
              <a:rPr lang="cs-CZ" sz="2400" dirty="0"/>
              <a:t>, Planet, Profit, o.p.s</a:t>
            </a:r>
            <a:r>
              <a:rPr lang="cs-CZ" sz="2400" dirty="0" smtClean="0"/>
              <a:t>. do 2017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yní expertka na sociální podnikání</a:t>
            </a:r>
          </a:p>
          <a:p>
            <a:pPr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</a:pPr>
            <a:endParaRPr lang="cs-CZ" altLang="cs-CZ" sz="2400" dirty="0">
              <a:solidFill>
                <a:srgbClr val="000000"/>
              </a:solidFill>
              <a:latin typeface="Calibri" pitchFamily="32" charset="0"/>
            </a:endParaRP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3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Ekonomický </a:t>
            </a:r>
            <a:r>
              <a:rPr lang="cs-CZ" sz="4000" dirty="0" smtClean="0"/>
              <a:t>prospěch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48965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případný </a:t>
            </a:r>
            <a:r>
              <a:rPr lang="cs-CZ" sz="2400" dirty="0"/>
              <a:t>zisk používán přednostně pro rozvoj sociálního podniku a/nebo pro naplnění </a:t>
            </a:r>
            <a:r>
              <a:rPr lang="cs-CZ" sz="2400" dirty="0" smtClean="0"/>
              <a:t>společensky prospěšných cílů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(více než 50% zisku je reinvestováno)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nezávislost (autonomie) v manažerském rozhodování a řízení na externích zakladatelích nebo </a:t>
            </a:r>
            <a:r>
              <a:rPr lang="cs-CZ" sz="2400" dirty="0" smtClean="0"/>
              <a:t>zřizovatelích</a:t>
            </a:r>
          </a:p>
          <a:p>
            <a:endParaRPr lang="cs-CZ" sz="2400" dirty="0" smtClean="0"/>
          </a:p>
          <a:p>
            <a:r>
              <a:rPr lang="cs-CZ" sz="2400" dirty="0" smtClean="0"/>
              <a:t>alespoň </a:t>
            </a:r>
            <a:r>
              <a:rPr lang="cs-CZ" sz="2400" dirty="0"/>
              <a:t>minimální podíl tržeb z prodeje výrobků a služeb na celkových </a:t>
            </a:r>
            <a:r>
              <a:rPr lang="cs-CZ" sz="2400" dirty="0" smtClean="0"/>
              <a:t>výnosech – min. 30%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266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9" y="1597026"/>
            <a:ext cx="36957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2"/>
          <p:cNvSpPr>
            <a:spLocks noChangeArrowheads="1"/>
          </p:cNvSpPr>
          <p:nvPr/>
        </p:nvSpPr>
        <p:spPr bwMode="auto">
          <a:xfrm>
            <a:off x="1619252" y="720726"/>
            <a:ext cx="1511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ENVIRO</a:t>
            </a:r>
          </a:p>
        </p:txBody>
      </p:sp>
    </p:spTree>
    <p:extLst>
      <p:ext uri="{BB962C8B-B14F-4D97-AF65-F5344CB8AC3E}">
        <p14:creationId xmlns:p14="http://schemas.microsoft.com/office/powerpoint/2010/main" val="13095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Environmentální prospěch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3"/>
            <a:ext cx="821925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Integrační SP:</a:t>
            </a:r>
          </a:p>
          <a:p>
            <a:r>
              <a:rPr lang="cs-CZ" sz="2400" dirty="0"/>
              <a:t>zohledňování environmentálních aspektů výroby i spotřeby</a:t>
            </a:r>
          </a:p>
          <a:p>
            <a:pPr lvl="1" indent="-342900">
              <a:buFontTx/>
              <a:buChar char="-"/>
            </a:pPr>
            <a:r>
              <a:rPr lang="cs-CZ" sz="2000" dirty="0"/>
              <a:t>formulované zásady šetrného úřadování a provozu (vnitřní            předpis) – veřejně dostupné, naplňované v praxi</a:t>
            </a:r>
          </a:p>
          <a:p>
            <a:pPr lvl="1">
              <a:buFontTx/>
              <a:buChar char="-"/>
            </a:pPr>
            <a:r>
              <a:rPr lang="cs-CZ" sz="2000" dirty="0"/>
              <a:t>důkazy: doklady o používání ekologicky šetrných výrobků, certifikace BIO, </a:t>
            </a:r>
            <a:r>
              <a:rPr lang="cs-CZ" sz="2000" dirty="0" err="1"/>
              <a:t>Fairtrade</a:t>
            </a:r>
            <a:endParaRPr lang="cs-CZ" sz="2000" dirty="0"/>
          </a:p>
          <a:p>
            <a:pPr marL="0" indent="0">
              <a:buNone/>
            </a:pPr>
            <a:r>
              <a:rPr lang="cs-CZ" sz="2400" b="1" dirty="0"/>
              <a:t>Environmentální SP:</a:t>
            </a:r>
          </a:p>
          <a:p>
            <a:r>
              <a:rPr lang="cs-CZ" sz="2400" dirty="0"/>
              <a:t>podnikatelské aktivity mají environmentální rozměr </a:t>
            </a:r>
          </a:p>
          <a:p>
            <a:r>
              <a:rPr lang="cs-CZ" sz="2400" dirty="0"/>
              <a:t>zohledňování environmentálních aspektů ve všech fázích podnikání včetně environmentálně příznivého úřadování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746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597026"/>
            <a:ext cx="36957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délník 2"/>
          <p:cNvSpPr>
            <a:spLocks noChangeArrowheads="1"/>
          </p:cNvSpPr>
          <p:nvPr/>
        </p:nvSpPr>
        <p:spPr bwMode="auto">
          <a:xfrm>
            <a:off x="1619251" y="720726"/>
            <a:ext cx="1426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MÍSTNÍ</a:t>
            </a:r>
          </a:p>
        </p:txBody>
      </p:sp>
    </p:spTree>
    <p:extLst>
      <p:ext uri="{BB962C8B-B14F-4D97-AF65-F5344CB8AC3E}">
        <p14:creationId xmlns:p14="http://schemas.microsoft.com/office/powerpoint/2010/main" val="26635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Místní prospěch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5"/>
            <a:ext cx="8219256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Integrační SP</a:t>
            </a:r>
            <a:r>
              <a:rPr lang="cs-CZ" sz="2000" b="1" dirty="0" smtClean="0"/>
              <a:t>:</a:t>
            </a:r>
          </a:p>
          <a:p>
            <a:r>
              <a:rPr lang="cs-CZ" sz="2000" dirty="0" smtClean="0"/>
              <a:t>přednostní </a:t>
            </a:r>
            <a:r>
              <a:rPr lang="cs-CZ" sz="2000" dirty="0"/>
              <a:t>uspokojování potřeb místní komunity a místní poptávky – místní průzkum</a:t>
            </a:r>
          </a:p>
          <a:p>
            <a:r>
              <a:rPr lang="cs-CZ" sz="2000" dirty="0" smtClean="0"/>
              <a:t>využívání </a:t>
            </a:r>
            <a:r>
              <a:rPr lang="cs-CZ" sz="2000" dirty="0"/>
              <a:t>přednostně místních zdrojů</a:t>
            </a:r>
            <a:r>
              <a:rPr lang="cs-CZ" sz="2400" b="1" dirty="0"/>
              <a:t> </a:t>
            </a:r>
          </a:p>
          <a:p>
            <a:pPr marL="400050" lvl="1" indent="0">
              <a:buNone/>
            </a:pPr>
            <a:r>
              <a:rPr lang="cs-CZ" sz="2000" dirty="0"/>
              <a:t>   </a:t>
            </a:r>
            <a:r>
              <a:rPr lang="cs-CZ" sz="2000" dirty="0" smtClean="0"/>
              <a:t>- </a:t>
            </a:r>
            <a:r>
              <a:rPr lang="cs-CZ" sz="2000" dirty="0"/>
              <a:t>zaměstnává místní obyvatele</a:t>
            </a:r>
          </a:p>
          <a:p>
            <a:pPr marL="400050" lvl="1" indent="0">
              <a:buNone/>
            </a:pPr>
            <a:r>
              <a:rPr lang="cs-CZ" sz="2000" dirty="0"/>
              <a:t>    - nakupuje od místních dodavatelů</a:t>
            </a:r>
          </a:p>
          <a:p>
            <a:pPr marL="400050" lvl="1" indent="0">
              <a:buNone/>
            </a:pPr>
            <a:r>
              <a:rPr lang="cs-CZ" sz="2000" dirty="0"/>
              <a:t>    - využívá místní suroviny a materiály </a:t>
            </a:r>
            <a:endParaRPr lang="cs-CZ" sz="2000" dirty="0" smtClean="0"/>
          </a:p>
          <a:p>
            <a:r>
              <a:rPr lang="cs-CZ" sz="2000" dirty="0" smtClean="0"/>
              <a:t>spolupráce </a:t>
            </a:r>
            <a:r>
              <a:rPr lang="cs-CZ" sz="2000" dirty="0"/>
              <a:t>sociálního podniku s místními </a:t>
            </a:r>
            <a:r>
              <a:rPr lang="cs-CZ" sz="2000" dirty="0" smtClean="0"/>
              <a:t>aktéry </a:t>
            </a:r>
            <a:r>
              <a:rPr lang="cs-CZ" sz="2000" dirty="0" smtClean="0">
                <a:solidFill>
                  <a:srgbClr val="FF0000"/>
                </a:solidFill>
              </a:rPr>
              <a:t>z území MAS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/>
              <a:t>Environmentální SP:</a:t>
            </a:r>
          </a:p>
          <a:p>
            <a:r>
              <a:rPr lang="cs-CZ" sz="2000" dirty="0" smtClean="0"/>
              <a:t>ekonomická </a:t>
            </a:r>
            <a:r>
              <a:rPr lang="cs-CZ" sz="2000" dirty="0"/>
              <a:t>lokalizace = místní výroba pro místní spotřebu, podpora místní ekonomiky</a:t>
            </a:r>
          </a:p>
          <a:p>
            <a:r>
              <a:rPr lang="cs-CZ" sz="2000" dirty="0"/>
              <a:t>sociální podnik zaměstnává obyvatele z území MAS</a:t>
            </a:r>
          </a:p>
          <a:p>
            <a:r>
              <a:rPr lang="cs-CZ" sz="2000" dirty="0"/>
              <a:t>spolupráce sociálního podniku s lokálními aktéry na území MAS</a:t>
            </a:r>
          </a:p>
          <a:p>
            <a:pPr marL="0" indent="0">
              <a:buNone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9768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Podnikatelský plán sociálního podniku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1916832"/>
            <a:ext cx="28083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informace o žadateli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vazba na zakladatele nebo jiné obchodní organizace – čitelně popsat vztahy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motivace pro sociální podnikání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 sociálního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podniku - SMART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strategie rozvoje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zainteresované subjekty (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stakeholders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Zainteresované subjekty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Vnější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dodavatelé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zákazníci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komunita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obecní, krajský úřad, úřad práce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finanční instituce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média...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Vnitřní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zaměstnanci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manažeři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vlastníci ....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Vymezení produktu/služby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přesný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 produktu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existuje produktové portfolio?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 výrobního postupu/fungování provozu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čem je výjimečný – konkurenční výhoda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plánujete rozšíření výroby/služby?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produkt by měl být jasně uchopitelný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zaměřte se na to podstatné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Průzkum trhu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jsou uspokojované stávající potřeby zákazníků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 konkurence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identifikace mezer a příležitostí na trhu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geografické vymezení trhu - území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jste zjistili, že pro tento produkt nebo službu existuje na trhu poptávka – doložit průzkumem trhu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popište potenciální zákazníky – segmentace (demografický popis, kupní síla...)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0938" y="3933056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Příklady sociálních podniků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1772816"/>
            <a:ext cx="25922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Dodavatelé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odběratelé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Jaké máte dodavatele?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Máte to s nimi předjednané?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Jaký předpokládáte objem výroby/služeb?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Zvládnou to vaši zaměstnanci?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Máte předjednaný odběr výrobků/služeb?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Doložte předjednané zakázky.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Popište vliv sezónnosti.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Marketingový mix 4P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produkt (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Product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)‏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cena (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Prize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)‏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propagace (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Promotion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)‏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distribuce (Place)‏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navíc - lidi (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pohled ze strany zákazníka: 4P →4C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propojení všech P do jednoho celku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interpretace analýz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Popis týmu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endParaRPr lang="cs-CZ" altLang="cs-CZ" sz="2000" dirty="0" smtClean="0">
              <a:solidFill>
                <a:srgbClr val="333333"/>
              </a:solidFill>
              <a:latin typeface="Myriad Pro" pitchFamily="32" charset="0"/>
            </a:endParaRP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organizační struktura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počet zaměstnanců, z toho znevýhodněných, včetně výše úvazků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stručné popisy práce všech zaměstnanců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motivace a způsob odměňování – fixně nebo podle výkonu</a:t>
            </a:r>
          </a:p>
          <a:p>
            <a:pPr>
              <a:spcBef>
                <a:spcPts val="550"/>
              </a:spcBef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způsob podpory znevýhodněných zaměstnanců</a:t>
            </a:r>
          </a:p>
        </p:txBody>
      </p:sp>
    </p:spTree>
    <p:extLst>
      <p:ext uri="{BB962C8B-B14F-4D97-AF65-F5344CB8AC3E}">
        <p14:creationId xmlns:p14="http://schemas.microsoft.com/office/powerpoint/2010/main" val="3004440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Zaměstnanci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osobní rozvoj zaměstnanců by měl být prioritou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důležitost vzdělávání zaměstnanců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plány individuálního rozvoje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mít zpracovanou strategii rovných příležitostí pro znevýhodněné osoby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zpracovat interní směrnice pro zaměstnance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konzultovat se zaměstnanci podnikatelské záměry a další rozvoj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pořádat porady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dělat věci společně!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Tvorba ceny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nákladová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konkurence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poptávky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marketingových cílů – např. dumpingová cena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praxi jde o kombinaci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 balíčků nebo systému slev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cenu stačí uvést jen pro některé reprezentanty</a:t>
            </a:r>
          </a:p>
        </p:txBody>
      </p:sp>
    </p:spTree>
    <p:extLst>
      <p:ext uri="{BB962C8B-B14F-4D97-AF65-F5344CB8AC3E}">
        <p14:creationId xmlns:p14="http://schemas.microsoft.com/office/powerpoint/2010/main" val="19638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Bod zvratu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kolik jednotek musíme prodat, aby se tržby rovnaly nákladům celkové výnosy = celkové náklady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fixní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náklady nejsou přímo závislé na počtu výrobků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variabilní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náklady jsou přímo svázané s jedním výrobkem/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službou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bod zvratu = fixní N / cena – variabilní N za 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určité </a:t>
            </a: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období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pozor na volbu jednotky – např. průměrná útrata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důležitá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taky interpretace výsledku – popište ho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Finanční plán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zpracovat kalkulaci ceny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fixní a variabilní náklady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odhady příjmů a nákladů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finanční plán ve variantách – nejlepší, střední a nejhorší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plán cash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flow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finanční údaje a kalkulace komentovat a vysvětlit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třeba prokázat finanční udržitelnost podniku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nutný komentář kalkulací</a:t>
            </a:r>
          </a:p>
        </p:txBody>
      </p:sp>
    </p:spTree>
    <p:extLst>
      <p:ext uri="{BB962C8B-B14F-4D97-AF65-F5344CB8AC3E}">
        <p14:creationId xmlns:p14="http://schemas.microsoft.com/office/powerpoint/2010/main" val="41851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co si dát pozor při zakládání sociálního podniku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ít dobrý podnikatelský záměr</a:t>
            </a:r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obře si to spočítat</a:t>
            </a: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znát předmět podnikání</a:t>
            </a:r>
          </a:p>
          <a:p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ybrat předmět podnikání s ohledem na cílovou skupinu</a:t>
            </a:r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mít dobré spolupracovníky</a:t>
            </a:r>
          </a:p>
          <a:p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onzultovat s lidmi zvenčí</a:t>
            </a: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být zapálený a přesvědčivý</a:t>
            </a: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Zdroje informací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www.ceske-socialni-podnikani.cz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www.tessea.cz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www.spolecenskaodpovednostfirem.cz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www.komora-socialnich-podniku.cz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www.klastr-socialnich-podniku.cz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www.impactfirst.cz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www.cs.wikipedia.org/wiki/</a:t>
            </a:r>
            <a:r>
              <a:rPr lang="cs-CZ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Společensky_prospěšné_podnikání</a:t>
            </a: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374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Děkuji </a:t>
            </a:r>
            <a:r>
              <a:rPr lang="cs-CZ" dirty="0">
                <a:solidFill>
                  <a:schemeClr val="bg1"/>
                </a:solidFill>
              </a:rPr>
              <a:t>za pozornost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P3 </a:t>
            </a:r>
            <a:r>
              <a:rPr lang="cs-CZ" sz="2400" dirty="0">
                <a:solidFill>
                  <a:schemeClr val="bg1"/>
                </a:solidFill>
              </a:rPr>
              <a:t>- </a:t>
            </a:r>
            <a:r>
              <a:rPr lang="cs-CZ" sz="2400" dirty="0" err="1">
                <a:solidFill>
                  <a:schemeClr val="bg1"/>
                </a:solidFill>
              </a:rPr>
              <a:t>People</a:t>
            </a:r>
            <a:r>
              <a:rPr lang="cs-CZ" sz="2400" dirty="0">
                <a:solidFill>
                  <a:schemeClr val="bg1"/>
                </a:solidFill>
              </a:rPr>
              <a:t>, Planet, Profit, o.p.s.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Václavské nám. 21, Praha 1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petra.francova@p-p-p.cz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www.p-p-p.cz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7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Sociální podniky </a:t>
            </a:r>
            <a:r>
              <a:rPr lang="cs-CZ" altLang="cs-CZ" sz="4000" dirty="0" smtClean="0"/>
              <a:t>- ubytování</a:t>
            </a:r>
            <a:endParaRPr lang="cs-CZ" altLang="cs-CZ" sz="4000" dirty="0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68875"/>
          </a:xfrm>
        </p:spPr>
        <p:txBody>
          <a:bodyPr/>
          <a:lstStyle/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sz="2400" dirty="0"/>
              <a:t>Květná </a:t>
            </a:r>
            <a:r>
              <a:rPr lang="cs-CZ" sz="2400" dirty="0" smtClean="0"/>
              <a:t>Zahrada - </a:t>
            </a:r>
            <a:r>
              <a:rPr lang="cs-CZ" sz="2400" dirty="0" smtClean="0">
                <a:hlinkClick r:id="rId3"/>
              </a:rPr>
              <a:t>www.kvetnazahrada.cz</a:t>
            </a:r>
            <a:r>
              <a:rPr lang="cs-CZ" sz="2400" dirty="0">
                <a:hlinkClick r:id="rId3"/>
              </a:rPr>
              <a:t>/</a:t>
            </a:r>
            <a:endParaRPr lang="cs-CZ" sz="2400" dirty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Jurta - </a:t>
            </a:r>
            <a:r>
              <a:rPr lang="cs-CZ" sz="2400" dirty="0" smtClean="0">
                <a:hlinkClick r:id="rId4"/>
              </a:rPr>
              <a:t>www.jurta.cz/vyrobky-nabizime/ubytovani-skoleni</a:t>
            </a:r>
            <a:r>
              <a:rPr lang="cs-CZ" sz="2400" dirty="0">
                <a:hlinkClick r:id="rId4"/>
              </a:rPr>
              <a:t>/</a:t>
            </a:r>
            <a:endParaRPr lang="cs-CZ" altLang="cs-CZ" sz="24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sz="2400" dirty="0" err="1" smtClean="0"/>
              <a:t>Veronica</a:t>
            </a:r>
            <a:r>
              <a:rPr lang="cs-CZ" sz="2400" dirty="0" smtClean="0"/>
              <a:t> – Centrum Hostětín - </a:t>
            </a:r>
            <a:r>
              <a:rPr lang="cs-CZ" sz="2400" dirty="0" smtClean="0">
                <a:hlinkClick r:id="rId5"/>
              </a:rPr>
              <a:t>www.hostetin.veronica.cz/ekopenzion</a:t>
            </a:r>
            <a:endParaRPr lang="cs-CZ" sz="24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sz="2400" dirty="0" err="1"/>
              <a:t>Biostatek</a:t>
            </a:r>
            <a:r>
              <a:rPr lang="cs-CZ" sz="2400" dirty="0"/>
              <a:t> </a:t>
            </a:r>
            <a:r>
              <a:rPr lang="cs-CZ" sz="2400" dirty="0" smtClean="0"/>
              <a:t>Valeč - </a:t>
            </a:r>
            <a:r>
              <a:rPr lang="cs-CZ" sz="2400" dirty="0" smtClean="0">
                <a:hlinkClick r:id="rId6"/>
              </a:rPr>
              <a:t>www.biostatek.cz</a:t>
            </a:r>
            <a:endParaRPr lang="cs-CZ" sz="2400" dirty="0" smtClean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sz="2400" dirty="0" smtClean="0"/>
              <a:t>hotel </a:t>
            </a:r>
            <a:r>
              <a:rPr lang="cs-CZ" sz="2400" dirty="0" err="1"/>
              <a:t>Bivio</a:t>
            </a:r>
            <a:r>
              <a:rPr lang="cs-CZ" sz="2400" dirty="0"/>
              <a:t> </a:t>
            </a:r>
            <a:r>
              <a:rPr lang="cs-CZ" sz="2400" dirty="0" smtClean="0"/>
              <a:t>- www.bivio.sk/sk/ubytovanie - Slovensko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Hotel </a:t>
            </a:r>
            <a:r>
              <a:rPr lang="cs-CZ" altLang="cs-CZ" sz="2400" dirty="0" err="1" smtClean="0"/>
              <a:t>Matt</a:t>
            </a:r>
            <a:r>
              <a:rPr lang="cs-CZ" altLang="cs-CZ" sz="2400" dirty="0" smtClean="0"/>
              <a:t> – Itálie, Švédsko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sz="2400" dirty="0"/>
              <a:t>Penzion u pana Cogito </a:t>
            </a:r>
            <a:r>
              <a:rPr lang="cs-CZ" sz="2400" dirty="0" smtClean="0"/>
              <a:t>- </a:t>
            </a:r>
            <a:r>
              <a:rPr lang="cs-CZ" sz="2400" dirty="0" smtClean="0">
                <a:hlinkClick r:id="rId7"/>
              </a:rPr>
              <a:t>www.pcogito.pl</a:t>
            </a:r>
            <a:r>
              <a:rPr lang="cs-CZ" sz="2400" dirty="0"/>
              <a:t> </a:t>
            </a:r>
            <a:r>
              <a:rPr lang="cs-CZ" sz="2400" dirty="0" smtClean="0"/>
              <a:t>- Polsko</a:t>
            </a:r>
            <a:endParaRPr lang="cs-CZ" sz="2400" dirty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9755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Sociální podniky </a:t>
            </a:r>
            <a:r>
              <a:rPr lang="cs-CZ" altLang="cs-CZ" sz="4000" dirty="0" smtClean="0"/>
              <a:t>– </a:t>
            </a:r>
            <a:r>
              <a:rPr lang="cs-CZ" altLang="cs-CZ" sz="4000" dirty="0" err="1" smtClean="0"/>
              <a:t>recyklo</a:t>
            </a:r>
            <a:r>
              <a:rPr lang="cs-CZ" altLang="cs-CZ" sz="4000" dirty="0" smtClean="0"/>
              <a:t> výrobky</a:t>
            </a:r>
            <a:endParaRPr lang="cs-CZ" altLang="cs-CZ" sz="4000" dirty="0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68875"/>
          </a:xfrm>
        </p:spPr>
        <p:txBody>
          <a:bodyPr/>
          <a:lstStyle/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endParaRPr lang="cs-CZ" altLang="cs-CZ" sz="2400" dirty="0" smtClean="0"/>
          </a:p>
          <a:p>
            <a:r>
              <a:rPr lang="cs-CZ" sz="2400" dirty="0"/>
              <a:t>Arkádie – taštičky z </a:t>
            </a:r>
            <a:r>
              <a:rPr lang="cs-CZ" sz="2400" dirty="0" smtClean="0"/>
              <a:t>džínoviny - </a:t>
            </a:r>
            <a:r>
              <a:rPr lang="cs-CZ" sz="2400" dirty="0" smtClean="0">
                <a:hlinkClick r:id="rId3"/>
              </a:rPr>
              <a:t>www.arkadie.cz/obsah/vyroba-svicek-rucniho-papiru-a-siti-textilnich-vyrobku/97/126</a:t>
            </a:r>
            <a:r>
              <a:rPr lang="cs-CZ" sz="2400" dirty="0">
                <a:hlinkClick r:id="rId3"/>
              </a:rPr>
              <a:t>/</a:t>
            </a:r>
            <a:endParaRPr lang="cs-CZ" sz="2400" b="1" dirty="0"/>
          </a:p>
          <a:p>
            <a:r>
              <a:rPr lang="cs-CZ" sz="2400" dirty="0" smtClean="0"/>
              <a:t>Metráž - </a:t>
            </a:r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www.facebook.com/metrazdesign</a:t>
            </a:r>
            <a:endParaRPr lang="cs-CZ" sz="2400" dirty="0" smtClean="0"/>
          </a:p>
          <a:p>
            <a:r>
              <a:rPr lang="cs-CZ" sz="2400" dirty="0" smtClean="0"/>
              <a:t>STEJIKA - </a:t>
            </a:r>
            <a:r>
              <a:rPr lang="cs-CZ" sz="2400" dirty="0">
                <a:hlinkClick r:id="rId5"/>
              </a:rPr>
              <a:t>https://stejikasro.webnode.cz</a:t>
            </a:r>
            <a:r>
              <a:rPr lang="cs-CZ" sz="2400" dirty="0" smtClean="0">
                <a:hlinkClick r:id="rId5"/>
              </a:rPr>
              <a:t>/</a:t>
            </a:r>
            <a:r>
              <a:rPr lang="cs-CZ" sz="2400" dirty="0" smtClean="0"/>
              <a:t> - Strakonice, </a:t>
            </a:r>
            <a:r>
              <a:rPr lang="cs-CZ" sz="2400" dirty="0" err="1" smtClean="0"/>
              <a:t>recyklo</a:t>
            </a:r>
            <a:r>
              <a:rPr lang="cs-CZ" sz="2400" dirty="0" smtClean="0"/>
              <a:t> dílna</a:t>
            </a:r>
          </a:p>
          <a:p>
            <a:r>
              <a:rPr lang="cs-CZ" sz="2400" dirty="0" err="1" smtClean="0"/>
              <a:t>Gabarage</a:t>
            </a:r>
            <a:r>
              <a:rPr lang="cs-CZ" sz="2400" dirty="0" smtClean="0"/>
              <a:t>  - </a:t>
            </a:r>
            <a:r>
              <a:rPr lang="cs-CZ" sz="2400" dirty="0" smtClean="0">
                <a:hlinkClick r:id="rId6"/>
              </a:rPr>
              <a:t>www.gabarage.at/</a:t>
            </a:r>
            <a:r>
              <a:rPr lang="cs-CZ" sz="2400" dirty="0" smtClean="0"/>
              <a:t> - Rakousko, Vídeň </a:t>
            </a:r>
            <a:endParaRPr lang="cs-CZ" altLang="cs-CZ" sz="2400" dirty="0" smtClean="0"/>
          </a:p>
          <a:p>
            <a:pPr marL="0" indent="0" hangingPunct="1">
              <a:lnSpc>
                <a:spcPct val="150000"/>
              </a:lnSpc>
              <a:spcBef>
                <a:spcPts val="400"/>
              </a:spcBef>
              <a:buFont typeface="Arial" charset="0"/>
              <a:buNone/>
              <a:defRPr/>
            </a:pPr>
            <a:endParaRPr lang="cs-CZ" altLang="cs-CZ" sz="2400" dirty="0"/>
          </a:p>
          <a:p>
            <a:pPr marL="0" indent="0" hangingPunct="1">
              <a:lnSpc>
                <a:spcPct val="150000"/>
              </a:lnSpc>
              <a:spcBef>
                <a:spcPts val="400"/>
              </a:spcBef>
              <a:buFont typeface="Arial" charset="0"/>
              <a:buNone/>
              <a:defRPr/>
            </a:pPr>
            <a:endParaRPr lang="cs-CZ" altLang="cs-CZ" sz="2400" dirty="0" smtClean="0"/>
          </a:p>
        </p:txBody>
      </p:sp>
      <p:sp>
        <p:nvSpPr>
          <p:cNvPr id="2" name="Obdélník 1"/>
          <p:cNvSpPr/>
          <p:nvPr/>
        </p:nvSpPr>
        <p:spPr>
          <a:xfrm flipH="1" flipV="1">
            <a:off x="1691680" y="415837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"/>
              </a:spcAft>
            </a:pPr>
            <a:r>
              <a:rPr lang="cs-CZ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tts</a:t>
            </a:r>
            <a:r>
              <a:rPr lang="cs-CZ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://</a:t>
            </a:r>
            <a:r>
              <a:rPr lang="cs-CZ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sejikasro.webnode.cz</a:t>
            </a:r>
            <a:r>
              <a:rPr lang="cs-CZ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/</a:t>
            </a:r>
            <a:endParaRPr lang="cs-C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Sociální podniky </a:t>
            </a:r>
            <a:r>
              <a:rPr lang="cs-CZ" altLang="cs-CZ" sz="4000" dirty="0" smtClean="0"/>
              <a:t>- jídlo</a:t>
            </a:r>
            <a:endParaRPr lang="cs-CZ" altLang="cs-CZ" sz="4000" dirty="0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68875"/>
          </a:xfrm>
        </p:spPr>
        <p:txBody>
          <a:bodyPr/>
          <a:lstStyle/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Etincelle</a:t>
            </a:r>
            <a:r>
              <a:rPr lang="cs-CZ" altLang="cs-CZ" sz="2400" dirty="0" smtClean="0"/>
              <a:t> – kavárny, bistra, pekárna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smtClean="0"/>
              <a:t>Náruč – Modrý domeček Řevnice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 err="1" smtClean="0"/>
              <a:t>Křinický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pivovar – Krásná Lípa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/>
              <a:t>1. selský pivovárek – Kroměříž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/>
              <a:t>Mana čokoládovna - Krásná Lípa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/>
              <a:t>Pražírna Fair &amp; Bio – Kostelec </a:t>
            </a:r>
            <a:r>
              <a:rPr lang="cs-CZ" altLang="cs-CZ" sz="2400" dirty="0" err="1"/>
              <a:t>n.L.</a:t>
            </a:r>
            <a:endParaRPr lang="cs-CZ" altLang="cs-CZ" sz="2400" dirty="0"/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/>
              <a:t>Pohanka, jídelna pro zdraví – Pardubice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altLang="cs-CZ" sz="2400" dirty="0"/>
              <a:t>Mléčný bar NAPROTI - Ostrava</a:t>
            </a:r>
          </a:p>
          <a:p>
            <a:pPr hangingPunct="1">
              <a:lnSpc>
                <a:spcPct val="150000"/>
              </a:lnSpc>
              <a:spcBef>
                <a:spcPts val="400"/>
              </a:spcBef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036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Adresář sociálních podniků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u="sng" dirty="0" smtClean="0">
              <a:hlinkClick r:id="rId4"/>
            </a:endParaRPr>
          </a:p>
          <a:p>
            <a:r>
              <a:rPr lang="cs-CZ" sz="2400" b="1" u="sng" dirty="0" smtClean="0">
                <a:hlinkClick r:id="rId4"/>
              </a:rPr>
              <a:t>www.ceske-socialni-podnikani.cz</a:t>
            </a:r>
            <a:endParaRPr lang="cs-CZ" sz="2400" b="1" u="sng" dirty="0"/>
          </a:p>
          <a:p>
            <a:pPr marL="0" indent="0">
              <a:buNone/>
            </a:pPr>
            <a:endParaRPr lang="cs-CZ" sz="2400" u="sng" dirty="0"/>
          </a:p>
          <a:p>
            <a:r>
              <a:rPr lang="cs-CZ" sz="2400" dirty="0"/>
              <a:t>jediné místo, kde se mohou sociální podnikatelé registrovat, je adresář sociálních podniků</a:t>
            </a:r>
          </a:p>
          <a:p>
            <a:r>
              <a:rPr lang="cs-CZ" sz="2400" dirty="0"/>
              <a:t>třídění podle kraje, cílové </a:t>
            </a:r>
            <a:r>
              <a:rPr lang="cs-CZ" sz="2400" dirty="0" smtClean="0"/>
              <a:t>skupiny a </a:t>
            </a:r>
            <a:r>
              <a:rPr lang="cs-CZ" sz="2400" dirty="0"/>
              <a:t>oboru podnikání </a:t>
            </a:r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adresáři je </a:t>
            </a:r>
            <a:r>
              <a:rPr lang="cs-CZ" sz="2400" dirty="0" smtClean="0"/>
              <a:t>238 </a:t>
            </a:r>
            <a:r>
              <a:rPr lang="cs-CZ" sz="2400" dirty="0"/>
              <a:t>sociálních podniků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9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6907" y="38175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Přínosy sociálního </a:t>
            </a:r>
            <a:r>
              <a:rPr lang="cs-CZ" dirty="0">
                <a:solidFill>
                  <a:schemeClr val="bg1"/>
                </a:solidFill>
              </a:rPr>
              <a:t>podnikání</a:t>
            </a:r>
            <a:r>
              <a:rPr lang="cs-CZ" sz="4000" dirty="0">
                <a:solidFill>
                  <a:schemeClr val="bg1"/>
                </a:solidFill>
              </a:rPr>
              <a:t> pro rozvoj území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916832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403648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lokální ekonomiky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peníze zůstávají v </a:t>
            </a:r>
            <a:r>
              <a:rPr lang="cs-CZ" sz="2800" dirty="0" smtClean="0"/>
              <a:t>regionu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rozšiřování nabídky služeb a </a:t>
            </a:r>
            <a:r>
              <a:rPr lang="cs-CZ" sz="2800" dirty="0" smtClean="0"/>
              <a:t>zboží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zaměstnávání místních </a:t>
            </a:r>
            <a:r>
              <a:rPr lang="cs-CZ" sz="2800" dirty="0" smtClean="0"/>
              <a:t>osob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nakupování od místních dodavatelů</a:t>
            </a:r>
          </a:p>
          <a:p>
            <a:endParaRPr lang="cs-CZ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Prezentace_P3_loga</Template>
  <TotalTime>1372</TotalTime>
  <Words>1100</Words>
  <Application>Microsoft Office PowerPoint</Application>
  <PresentationFormat>Předvádění na obrazovce (4:3)</PresentationFormat>
  <Paragraphs>238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39</vt:i4>
      </vt:variant>
    </vt:vector>
  </HeadingPairs>
  <TitlesOfParts>
    <vt:vector size="50" baseType="lpstr">
      <vt:lpstr>Arial</vt:lpstr>
      <vt:lpstr>Calibri</vt:lpstr>
      <vt:lpstr>Myriad Pro</vt:lpstr>
      <vt:lpstr>Times New Roman</vt:lpstr>
      <vt:lpstr>Wingdings</vt:lpstr>
      <vt:lpstr>Prezentace_P3_loga</vt:lpstr>
      <vt:lpstr>1_Prezentace_P3_bez_log</vt:lpstr>
      <vt:lpstr>Prezentace_P3_bez_log</vt:lpstr>
      <vt:lpstr>26_Prezentace_P3_bez_log</vt:lpstr>
      <vt:lpstr>10_Prezentace_P3_loga</vt:lpstr>
      <vt:lpstr>5_Prezentace_P3_loga</vt:lpstr>
      <vt:lpstr> Seminář MAS - sociální podnikání Petra Francová Svárov 23.5.2019</vt:lpstr>
      <vt:lpstr>Moje historie</vt:lpstr>
      <vt:lpstr>Příklady sociálních podniků</vt:lpstr>
      <vt:lpstr>Sociální podniky - ubytování</vt:lpstr>
      <vt:lpstr>Sociální podniky – recyklo výrobky</vt:lpstr>
      <vt:lpstr>Sociální podniky - jídlo</vt:lpstr>
      <vt:lpstr>Adresář sociálních podniků</vt:lpstr>
      <vt:lpstr>Přínosy sociálního podnikání pro rozvoj území</vt:lpstr>
      <vt:lpstr>Podpora lokální ekonomiky </vt:lpstr>
      <vt:lpstr>Budování místních partnerství</vt:lpstr>
      <vt:lpstr>Jak může obec podporovat sociální podnikání</vt:lpstr>
      <vt:lpstr>Podpora pro sociální podniky</vt:lpstr>
      <vt:lpstr>MPSV</vt:lpstr>
      <vt:lpstr>Principy integračního sociálního podniku a jak je naplňovat v praxi</vt:lpstr>
      <vt:lpstr>Prezentace aplikace PowerPoint</vt:lpstr>
      <vt:lpstr>Principy sociálního podniku</vt:lpstr>
      <vt:lpstr>Prezentace aplikace PowerPoint</vt:lpstr>
      <vt:lpstr>Sociální prospěch</vt:lpstr>
      <vt:lpstr>Prezentace aplikace PowerPoint</vt:lpstr>
      <vt:lpstr>Ekonomický prospěch</vt:lpstr>
      <vt:lpstr>Prezentace aplikace PowerPoint</vt:lpstr>
      <vt:lpstr>Environmentální prospěch</vt:lpstr>
      <vt:lpstr>Prezentace aplikace PowerPoint</vt:lpstr>
      <vt:lpstr>Místní prospěch</vt:lpstr>
      <vt:lpstr>Podnikatelský plán sociálního podniku</vt:lpstr>
      <vt:lpstr>Základní informace o žadateli</vt:lpstr>
      <vt:lpstr>Zainteresované subjekty</vt:lpstr>
      <vt:lpstr>Vymezení produktu/služby</vt:lpstr>
      <vt:lpstr>Průzkum trhu</vt:lpstr>
      <vt:lpstr> Dodavatelé a odběratelé </vt:lpstr>
      <vt:lpstr>Marketingový mix 4P</vt:lpstr>
      <vt:lpstr>Popis týmu</vt:lpstr>
      <vt:lpstr>Zaměstnanci</vt:lpstr>
      <vt:lpstr>Tvorba ceny </vt:lpstr>
      <vt:lpstr>Bod zvratu</vt:lpstr>
      <vt:lpstr>Finanční plán</vt:lpstr>
      <vt:lpstr>Na co si dát pozor při zakládání sociálního podniku</vt:lpstr>
      <vt:lpstr>Zdroje informací</vt:lpstr>
      <vt:lpstr>Děkuji za pozornost  P3 - People, Planet, Profit, o.p.s. Václavské nám. 21, Praha 1 petra.francova@p-p-p.cz www.p-p-p.cz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ppp</dc:creator>
  <cp:lastModifiedBy>P3</cp:lastModifiedBy>
  <cp:revision>132</cp:revision>
  <dcterms:created xsi:type="dcterms:W3CDTF">2012-09-07T07:07:40Z</dcterms:created>
  <dcterms:modified xsi:type="dcterms:W3CDTF">2019-05-23T08:12:24Z</dcterms:modified>
</cp:coreProperties>
</file>